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24"/>
  </p:notesMasterIdLst>
  <p:sldIdLst>
    <p:sldId id="256" r:id="rId3"/>
    <p:sldId id="2147483264" r:id="rId4"/>
    <p:sldId id="279" r:id="rId5"/>
    <p:sldId id="2038387953" r:id="rId6"/>
    <p:sldId id="2147483249" r:id="rId7"/>
    <p:sldId id="2147471913" r:id="rId8"/>
    <p:sldId id="2147471968" r:id="rId9"/>
    <p:sldId id="2147471964" r:id="rId10"/>
    <p:sldId id="2147483342" r:id="rId11"/>
    <p:sldId id="2147471982" r:id="rId12"/>
    <p:sldId id="300" r:id="rId13"/>
    <p:sldId id="306" r:id="rId14"/>
    <p:sldId id="309" r:id="rId15"/>
    <p:sldId id="311" r:id="rId16"/>
    <p:sldId id="322" r:id="rId17"/>
    <p:sldId id="318" r:id="rId18"/>
    <p:sldId id="2147471938" r:id="rId19"/>
    <p:sldId id="2147471954" r:id="rId20"/>
    <p:sldId id="2147483343" r:id="rId21"/>
    <p:sldId id="2147483404" r:id="rId22"/>
    <p:sldId id="2147483387" r:id="rId23"/>
    <p:sldId id="2147483388" r:id="rId24"/>
    <p:sldId id="2147483389" r:id="rId25"/>
    <p:sldId id="2147483403" r:id="rId26"/>
    <p:sldId id="2147483297" r:id="rId27"/>
    <p:sldId id="2147483265" r:id="rId28"/>
    <p:sldId id="2147483341" r:id="rId29"/>
    <p:sldId id="2147483305" r:id="rId30"/>
    <p:sldId id="267" r:id="rId31"/>
    <p:sldId id="2147483288" r:id="rId32"/>
    <p:sldId id="2147483289" r:id="rId33"/>
    <p:sldId id="2147483266" r:id="rId34"/>
    <p:sldId id="270" r:id="rId35"/>
    <p:sldId id="2147483290" r:id="rId36"/>
    <p:sldId id="2147483267" r:id="rId37"/>
    <p:sldId id="2147483268" r:id="rId38"/>
    <p:sldId id="2147483269" r:id="rId39"/>
    <p:sldId id="2147483270" r:id="rId40"/>
    <p:sldId id="2147483336" r:id="rId41"/>
    <p:sldId id="2147483337" r:id="rId42"/>
    <p:sldId id="2147483304" r:id="rId43"/>
    <p:sldId id="2147483271" r:id="rId44"/>
    <p:sldId id="271" r:id="rId45"/>
    <p:sldId id="2147483294" r:id="rId46"/>
    <p:sldId id="2147483272" r:id="rId47"/>
    <p:sldId id="2147483273" r:id="rId48"/>
    <p:sldId id="2147483295" r:id="rId49"/>
    <p:sldId id="2147483274" r:id="rId50"/>
    <p:sldId id="2147483275" r:id="rId51"/>
    <p:sldId id="2147483276" r:id="rId52"/>
    <p:sldId id="2147483296" r:id="rId53"/>
    <p:sldId id="2147483405" r:id="rId54"/>
    <p:sldId id="2147483351" r:id="rId55"/>
    <p:sldId id="2147483352" r:id="rId56"/>
    <p:sldId id="2147483406" r:id="rId57"/>
    <p:sldId id="2147483407" r:id="rId58"/>
    <p:sldId id="2147483340" r:id="rId59"/>
    <p:sldId id="2147483338" r:id="rId60"/>
    <p:sldId id="2147483339" r:id="rId61"/>
    <p:sldId id="2147483292" r:id="rId62"/>
    <p:sldId id="2147483382" r:id="rId63"/>
    <p:sldId id="2147483383" r:id="rId64"/>
    <p:sldId id="2147483293" r:id="rId65"/>
    <p:sldId id="2147483310" r:id="rId66"/>
    <p:sldId id="2147483311" r:id="rId67"/>
    <p:sldId id="2147483369" r:id="rId68"/>
    <p:sldId id="2147483370" r:id="rId69"/>
    <p:sldId id="2147483371" r:id="rId70"/>
    <p:sldId id="2147483408" r:id="rId71"/>
    <p:sldId id="2147483409" r:id="rId72"/>
    <p:sldId id="2147483395" r:id="rId73"/>
    <p:sldId id="2147471963" r:id="rId74"/>
    <p:sldId id="2147471969" r:id="rId75"/>
    <p:sldId id="280" r:id="rId76"/>
    <p:sldId id="282" r:id="rId77"/>
    <p:sldId id="284" r:id="rId78"/>
    <p:sldId id="2147471984" r:id="rId79"/>
    <p:sldId id="323" r:id="rId80"/>
    <p:sldId id="2147483349" r:id="rId81"/>
    <p:sldId id="552" r:id="rId82"/>
    <p:sldId id="292" r:id="rId83"/>
    <p:sldId id="293" r:id="rId84"/>
    <p:sldId id="2147483279" r:id="rId85"/>
    <p:sldId id="285" r:id="rId86"/>
    <p:sldId id="286" r:id="rId87"/>
    <p:sldId id="2147483306" r:id="rId88"/>
    <p:sldId id="287" r:id="rId89"/>
    <p:sldId id="2147483280" r:id="rId90"/>
    <p:sldId id="2147483281" r:id="rId91"/>
    <p:sldId id="2147483325" r:id="rId92"/>
    <p:sldId id="2147483314" r:id="rId93"/>
    <p:sldId id="2147483282" r:id="rId94"/>
    <p:sldId id="2147483283" r:id="rId95"/>
    <p:sldId id="2147483285" r:id="rId96"/>
    <p:sldId id="2147483284" r:id="rId97"/>
    <p:sldId id="2147483312" r:id="rId98"/>
    <p:sldId id="2147483313" r:id="rId99"/>
    <p:sldId id="2147483410" r:id="rId100"/>
    <p:sldId id="2147471967" r:id="rId101"/>
    <p:sldId id="2147471970" r:id="rId102"/>
    <p:sldId id="2147471971" r:id="rId103"/>
    <p:sldId id="2147483397" r:id="rId104"/>
    <p:sldId id="953" r:id="rId105"/>
    <p:sldId id="2147483411" r:id="rId106"/>
    <p:sldId id="2147483412" r:id="rId107"/>
    <p:sldId id="908" r:id="rId108"/>
    <p:sldId id="2147471877" r:id="rId109"/>
    <p:sldId id="480" r:id="rId110"/>
    <p:sldId id="2147483413" r:id="rId111"/>
    <p:sldId id="2147471881" r:id="rId112"/>
    <p:sldId id="2147471882" r:id="rId113"/>
    <p:sldId id="2147483414" r:id="rId114"/>
    <p:sldId id="2147483393" r:id="rId115"/>
    <p:sldId id="2147483398" r:id="rId116"/>
    <p:sldId id="2147471915" r:id="rId117"/>
    <p:sldId id="2147483419" r:id="rId118"/>
    <p:sldId id="2147483420" r:id="rId119"/>
    <p:sldId id="2147483421" r:id="rId120"/>
    <p:sldId id="2147483422" r:id="rId121"/>
    <p:sldId id="2147483423" r:id="rId122"/>
    <p:sldId id="2147471950" r:id="rId1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p:restoredTop sz="94676"/>
  </p:normalViewPr>
  <p:slideViewPr>
    <p:cSldViewPr snapToGrid="0">
      <p:cViewPr varScale="1">
        <p:scale>
          <a:sx n="92" d="100"/>
          <a:sy n="92" d="100"/>
        </p:scale>
        <p:origin x="984"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815B1-DD80-FC43-9D62-447C8E5455EA}" type="datetimeFigureOut">
              <a:rPr lang="tr-TR" smtClean="0"/>
              <a:t>24.04.2025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6D44F-7B57-9942-8BDC-7F96BF608343}" type="slidenum">
              <a:rPr lang="tr-TR" smtClean="0"/>
              <a:t>‹#›</a:t>
            </a:fld>
            <a:endParaRPr lang="tr-TR"/>
          </a:p>
        </p:txBody>
      </p:sp>
    </p:spTree>
    <p:extLst>
      <p:ext uri="{BB962C8B-B14F-4D97-AF65-F5344CB8AC3E}">
        <p14:creationId xmlns:p14="http://schemas.microsoft.com/office/powerpoint/2010/main" val="877646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45835-9FBC-D59A-72D2-44AC27971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654AB-6EED-2111-AADD-DC455E2C0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D2AD2-7052-FA30-2253-D03CE5AC0E1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ASCT, autologous stem cell transplant; Dara, daratumumab; Isa, </a:t>
            </a:r>
            <a:r>
              <a:rPr kumimoji="0" lang="en-US" sz="1200" b="0" i="1" u="none" strike="noStrike" kern="1200" cap="none" spc="0" normalizeH="0" baseline="0" noProof="0" dirty="0" err="1">
                <a:ln>
                  <a:noFill/>
                </a:ln>
                <a:solidFill>
                  <a:prstClr val="black"/>
                </a:solidFill>
                <a:effectLst/>
                <a:uLnTx/>
                <a:uFillTx/>
                <a:latin typeface="+mn-lt"/>
                <a:ea typeface="+mn-ea"/>
                <a:cs typeface="+mn-cs"/>
              </a:rPr>
              <a:t>Isatuximab</a:t>
            </a:r>
            <a:r>
              <a:rPr kumimoji="0" lang="en-US" sz="1200" b="0" i="1"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err="1">
                <a:ln>
                  <a:noFill/>
                </a:ln>
                <a:solidFill>
                  <a:prstClr val="black"/>
                </a:solidFill>
                <a:effectLst/>
                <a:uLnTx/>
                <a:uFillTx/>
                <a:latin typeface="+mn-lt"/>
                <a:ea typeface="+mn-ea"/>
                <a:cs typeface="+mn-cs"/>
              </a:rPr>
              <a:t>KRd</a:t>
            </a:r>
            <a:r>
              <a:rPr kumimoji="0" lang="en-US" sz="1200" b="0" i="1" u="none" strike="noStrike" kern="1200" cap="none" spc="0" normalizeH="0" baseline="0" noProof="0" dirty="0">
                <a:ln>
                  <a:noFill/>
                </a:ln>
                <a:solidFill>
                  <a:prstClr val="black"/>
                </a:solidFill>
                <a:effectLst/>
                <a:uLnTx/>
                <a:uFillTx/>
                <a:latin typeface="+mn-lt"/>
                <a:ea typeface="+mn-ea"/>
                <a:cs typeface="+mn-cs"/>
              </a:rPr>
              <a:t>, carfilzomib, lenalidomide, and dexamethasone; </a:t>
            </a:r>
            <a:r>
              <a:rPr kumimoji="0" lang="en-US" sz="1200" b="0" i="1" u="none" strike="noStrike" kern="1200" cap="none" spc="0" normalizeH="0" baseline="0" noProof="0" dirty="0" err="1">
                <a:ln>
                  <a:noFill/>
                </a:ln>
                <a:solidFill>
                  <a:prstClr val="black"/>
                </a:solidFill>
                <a:effectLst/>
                <a:uLnTx/>
                <a:uFillTx/>
                <a:latin typeface="+mn-lt"/>
                <a:ea typeface="+mn-ea"/>
                <a:cs typeface="+mn-cs"/>
              </a:rPr>
              <a:t>mAb</a:t>
            </a:r>
            <a:r>
              <a:rPr kumimoji="0" lang="en-US" sz="1200" b="0" i="1" u="none" strike="noStrike" kern="1200" cap="none" spc="0" normalizeH="0" baseline="0" noProof="0" dirty="0">
                <a:ln>
                  <a:noFill/>
                </a:ln>
                <a:solidFill>
                  <a:prstClr val="black"/>
                </a:solidFill>
                <a:effectLst/>
                <a:uLnTx/>
                <a:uFillTx/>
                <a:latin typeface="+mn-lt"/>
                <a:ea typeface="+mn-ea"/>
                <a:cs typeface="+mn-cs"/>
              </a:rPr>
              <a:t>, monoclonal antibody; MM, multiple myeloma; MRD, minimal residual disease; PI, proteasome inhibitor; R, lenalidomide; RVd, lenalidomide, bortezomib, and dexamethasone.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DFC795E-7871-3196-69C8-BF36E7C89EF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9532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247f718b2f6_0_2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9" name="Google Shape;1539;g247f718b2f6_0_24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sz="1200" i="1">
                <a:solidFill>
                  <a:schemeClr val="dk1"/>
                </a:solidFill>
                <a:latin typeface="Calibri"/>
                <a:ea typeface="Calibri"/>
                <a:cs typeface="Calibri"/>
                <a:sym typeface="Calibri"/>
              </a:rPr>
              <a:t>MPT, melphalan/prednisone/thalidomide; </a:t>
            </a:r>
            <a:r>
              <a:rPr lang="tr-TR" i="1">
                <a:latin typeface="Arial"/>
                <a:ea typeface="Arial"/>
                <a:cs typeface="Arial"/>
                <a:sym typeface="Arial"/>
              </a:rPr>
              <a:t>Rd, lenalidomide/dexamethasone; Rd18, Rd every 18 mo.</a:t>
            </a:r>
            <a:endParaRPr i="1"/>
          </a:p>
        </p:txBody>
      </p:sp>
      <p:sp>
        <p:nvSpPr>
          <p:cNvPr id="1540" name="Google Shape;1540;g247f718b2f6_0_24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1209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247f718b2f6_0_2649:notes"/>
          <p:cNvSpPr>
            <a:spLocks noGrp="1" noRot="1" noChangeAspect="1"/>
          </p:cNvSpPr>
          <p:nvPr>
            <p:ph type="sldImg" idx="2"/>
          </p:nvPr>
        </p:nvSpPr>
        <p:spPr>
          <a:xfrm>
            <a:off x="349250"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1" name="Google Shape;1741;g247f718b2f6_0_26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i="1" dirty="0">
                <a:latin typeface="Calibri"/>
                <a:ea typeface="Calibri"/>
                <a:cs typeface="Calibri"/>
                <a:sym typeface="Calibri"/>
              </a:rPr>
              <a:t>ASCT, </a:t>
            </a:r>
            <a:r>
              <a:rPr lang="tr-TR" i="1" dirty="0" err="1">
                <a:latin typeface="Calibri"/>
                <a:ea typeface="Calibri"/>
                <a:cs typeface="Calibri"/>
                <a:sym typeface="Calibri"/>
              </a:rPr>
              <a:t>autologous</a:t>
            </a:r>
            <a:r>
              <a:rPr lang="tr-TR" i="1" dirty="0">
                <a:latin typeface="Calibri"/>
                <a:ea typeface="Calibri"/>
                <a:cs typeface="Calibri"/>
                <a:sym typeface="Calibri"/>
              </a:rPr>
              <a:t> stem cell </a:t>
            </a:r>
            <a:r>
              <a:rPr lang="tr-TR" i="1" dirty="0" err="1">
                <a:latin typeface="Calibri"/>
                <a:ea typeface="Calibri"/>
                <a:cs typeface="Calibri"/>
                <a:sym typeface="Calibri"/>
              </a:rPr>
              <a:t>transplantation</a:t>
            </a:r>
            <a:r>
              <a:rPr lang="tr-TR" i="1" dirty="0">
                <a:latin typeface="Calibri"/>
                <a:ea typeface="Calibri"/>
                <a:cs typeface="Calibri"/>
                <a:sym typeface="Calibri"/>
              </a:rPr>
              <a:t>; </a:t>
            </a:r>
            <a:r>
              <a:rPr lang="tr-TR" i="1" dirty="0" err="1">
                <a:latin typeface="Calibri"/>
                <a:ea typeface="Calibri"/>
                <a:cs typeface="Calibri"/>
                <a:sym typeface="Calibri"/>
              </a:rPr>
              <a:t>dex</a:t>
            </a:r>
            <a:r>
              <a:rPr lang="tr-TR" i="1" dirty="0">
                <a:latin typeface="Calibri"/>
                <a:ea typeface="Calibri"/>
                <a:cs typeface="Calibri"/>
                <a:sym typeface="Calibri"/>
              </a:rPr>
              <a:t>, </a:t>
            </a:r>
            <a:r>
              <a:rPr lang="tr-TR" i="1" dirty="0" err="1">
                <a:latin typeface="Calibri"/>
                <a:ea typeface="Calibri"/>
                <a:cs typeface="Calibri"/>
                <a:sym typeface="Calibri"/>
              </a:rPr>
              <a:t>dexamethasone</a:t>
            </a:r>
            <a:r>
              <a:rPr lang="tr-TR" i="1" dirty="0">
                <a:latin typeface="Calibri"/>
                <a:ea typeface="Calibri"/>
                <a:cs typeface="Calibri"/>
                <a:sym typeface="Calibri"/>
              </a:rPr>
              <a:t>; MM, multiple </a:t>
            </a:r>
            <a:r>
              <a:rPr lang="tr-TR" i="1" dirty="0" err="1">
                <a:latin typeface="Calibri"/>
                <a:ea typeface="Calibri"/>
                <a:cs typeface="Calibri"/>
                <a:sym typeface="Calibri"/>
              </a:rPr>
              <a:t>myeloma</a:t>
            </a:r>
            <a:r>
              <a:rPr lang="tr-TR" i="1" dirty="0">
                <a:latin typeface="Calibri"/>
                <a:ea typeface="Calibri"/>
                <a:cs typeface="Calibri"/>
                <a:sym typeface="Calibri"/>
              </a:rPr>
              <a:t>; OS, </a:t>
            </a:r>
            <a:r>
              <a:rPr lang="tr-TR" i="1" dirty="0" err="1">
                <a:latin typeface="Calibri"/>
                <a:ea typeface="Calibri"/>
                <a:cs typeface="Calibri"/>
                <a:sym typeface="Calibri"/>
              </a:rPr>
              <a:t>overall</a:t>
            </a:r>
            <a:r>
              <a:rPr lang="tr-TR" i="1" dirty="0">
                <a:latin typeface="Calibri"/>
                <a:ea typeface="Calibri"/>
                <a:cs typeface="Calibri"/>
                <a:sym typeface="Calibri"/>
              </a:rPr>
              <a:t> </a:t>
            </a:r>
            <a:r>
              <a:rPr lang="tr-TR" i="1" dirty="0" err="1">
                <a:latin typeface="Calibri"/>
                <a:ea typeface="Calibri"/>
                <a:cs typeface="Calibri"/>
                <a:sym typeface="Calibri"/>
              </a:rPr>
              <a:t>survival</a:t>
            </a:r>
            <a:r>
              <a:rPr lang="tr-TR" i="1" dirty="0">
                <a:latin typeface="Calibri"/>
                <a:ea typeface="Calibri"/>
                <a:cs typeface="Calibri"/>
                <a:sym typeface="Calibri"/>
              </a:rPr>
              <a:t>; PFS, </a:t>
            </a:r>
            <a:r>
              <a:rPr lang="tr-TR" i="1" dirty="0" err="1">
                <a:latin typeface="Calibri"/>
                <a:ea typeface="Calibri"/>
                <a:cs typeface="Calibri"/>
                <a:sym typeface="Calibri"/>
              </a:rPr>
              <a:t>progression-free</a:t>
            </a:r>
            <a:r>
              <a:rPr lang="tr-TR" i="1" dirty="0">
                <a:latin typeface="Calibri"/>
                <a:ea typeface="Calibri"/>
                <a:cs typeface="Calibri"/>
                <a:sym typeface="Calibri"/>
              </a:rPr>
              <a:t> </a:t>
            </a:r>
            <a:r>
              <a:rPr lang="tr-TR" i="1" dirty="0" err="1">
                <a:latin typeface="Calibri"/>
                <a:ea typeface="Calibri"/>
                <a:cs typeface="Calibri"/>
                <a:sym typeface="Calibri"/>
              </a:rPr>
              <a:t>survival</a:t>
            </a:r>
            <a:r>
              <a:rPr lang="tr-TR" i="1" dirty="0">
                <a:latin typeface="Calibri"/>
                <a:ea typeface="Calibri"/>
                <a:cs typeface="Calibri"/>
                <a:sym typeface="Calibri"/>
              </a:rPr>
              <a:t>; SC, </a:t>
            </a:r>
            <a:r>
              <a:rPr lang="tr-TR" i="1" dirty="0" err="1">
                <a:latin typeface="Calibri"/>
                <a:ea typeface="Calibri"/>
                <a:cs typeface="Calibri"/>
                <a:sym typeface="Calibri"/>
              </a:rPr>
              <a:t>subcutaneous</a:t>
            </a:r>
            <a:r>
              <a:rPr lang="tr-TR" i="1" dirty="0">
                <a:latin typeface="Calibri"/>
                <a:ea typeface="Calibri"/>
                <a:cs typeface="Calibri"/>
                <a:sym typeface="Calibri"/>
              </a:rPr>
              <a:t>; </a:t>
            </a:r>
            <a:r>
              <a:rPr lang="tr-TR" i="1" dirty="0" err="1">
                <a:latin typeface="Calibri"/>
                <a:ea typeface="Calibri"/>
                <a:cs typeface="Calibri"/>
                <a:sym typeface="Calibri"/>
              </a:rPr>
              <a:t>VRd</a:t>
            </a:r>
            <a:r>
              <a:rPr lang="tr-TR" i="1" dirty="0">
                <a:latin typeface="Calibri"/>
                <a:ea typeface="Calibri"/>
                <a:cs typeface="Calibri"/>
                <a:sym typeface="Calibri"/>
              </a:rPr>
              <a:t>, </a:t>
            </a:r>
            <a:r>
              <a:rPr lang="tr-TR" i="1" dirty="0" err="1">
                <a:latin typeface="Calibri"/>
                <a:ea typeface="Calibri"/>
                <a:cs typeface="Calibri"/>
                <a:sym typeface="Calibri"/>
              </a:rPr>
              <a:t>lenalidomide</a:t>
            </a:r>
            <a:r>
              <a:rPr lang="tr-TR" i="1" dirty="0">
                <a:latin typeface="Calibri"/>
                <a:ea typeface="Calibri"/>
                <a:cs typeface="Calibri"/>
                <a:sym typeface="Calibri"/>
              </a:rPr>
              <a:t>/</a:t>
            </a:r>
            <a:r>
              <a:rPr lang="tr-TR" i="1" dirty="0" err="1">
                <a:latin typeface="Calibri"/>
                <a:ea typeface="Calibri"/>
                <a:cs typeface="Calibri"/>
                <a:sym typeface="Calibri"/>
              </a:rPr>
              <a:t>bortezomib</a:t>
            </a:r>
            <a:r>
              <a:rPr lang="tr-TR" i="1" dirty="0">
                <a:latin typeface="Calibri"/>
                <a:ea typeface="Calibri"/>
                <a:cs typeface="Calibri"/>
                <a:sym typeface="Calibri"/>
              </a:rPr>
              <a:t>/</a:t>
            </a:r>
            <a:r>
              <a:rPr lang="tr-TR" i="1" dirty="0" err="1">
                <a:latin typeface="Calibri"/>
                <a:ea typeface="Calibri"/>
                <a:cs typeface="Calibri"/>
                <a:sym typeface="Calibri"/>
              </a:rPr>
              <a:t>dexamethasone</a:t>
            </a:r>
            <a:r>
              <a:rPr lang="tr-TR" i="1" dirty="0">
                <a:latin typeface="Calibri"/>
                <a:ea typeface="Calibri"/>
                <a:cs typeface="Calibri"/>
                <a:sym typeface="Calibri"/>
              </a:rPr>
              <a:t>.</a:t>
            </a:r>
            <a:endParaRPr dirty="0"/>
          </a:p>
        </p:txBody>
      </p:sp>
      <p:sp>
        <p:nvSpPr>
          <p:cNvPr id="1742" name="Google Shape;1742;g247f718b2f6_0_26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9665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247f718b2f6_0_2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g247f718b2f6_0_26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i="1"/>
              <a:t>MM, multiple myeloma; NR, not reached; OS, overall survival; </a:t>
            </a:r>
            <a:r>
              <a:rPr lang="tr-TR" i="1">
                <a:latin typeface="Arial"/>
                <a:ea typeface="Arial"/>
                <a:cs typeface="Arial"/>
                <a:sym typeface="Arial"/>
              </a:rPr>
              <a:t>Rd, lenalidomide/dexamethasone; </a:t>
            </a:r>
            <a:r>
              <a:rPr lang="tr-TR" b="0" i="1"/>
              <a:t>RVd, bortezomib/lenalidomide/dexamethasone.</a:t>
            </a:r>
            <a:endParaRPr/>
          </a:p>
        </p:txBody>
      </p:sp>
      <p:sp>
        <p:nvSpPr>
          <p:cNvPr id="1699" name="Google Shape;1699;g247f718b2f6_0_26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4803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247f718b2f6_0_3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0" name="Google Shape;2550;g247f718b2f6_0_3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i="1"/>
              <a:t>ASCT, autologous stem cell transplant; BPI-SF, Brief Pain Inventory–Short Form; CrCl, creatinine clearance; ECOG, Eastern Cooperative Oncology Group; ISS, International Staging System; MM, multiple myeloma; PS, performance status.</a:t>
            </a:r>
            <a:endParaRPr/>
          </a:p>
        </p:txBody>
      </p:sp>
      <p:sp>
        <p:nvSpPr>
          <p:cNvPr id="2551" name="Google Shape;2551;g247f718b2f6_0_3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2766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247f718b2f6_0_3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2" name="Google Shape;2572;g247f718b2f6_0_3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i="1"/>
              <a:t>PFS, progression-free survival; Rd, lenalidomide/dexamethasone.</a:t>
            </a:r>
            <a:endParaRPr/>
          </a:p>
        </p:txBody>
      </p:sp>
      <p:sp>
        <p:nvSpPr>
          <p:cNvPr id="2573" name="Google Shape;2573;g247f718b2f6_0_34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7835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247f718b2f6_0_2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5" name="Google Shape;1885;g247f718b2f6_0_2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i="1"/>
              <a:t>ASCT, autologous stem cell transplantation; CrCl, creatinine clearance; ECOG, Eastern Cooperative Oncology Group; ISS, International Staging System; MM, multiple myeloma; MRD, measurable residual disease; ND, newly diagnosed; NGS, next-generation sequencing; PFS2, time from initial randomization to PD on next line of therapy or death; PS, performance status; sCR, stringent CR; TTP, time to progression.</a:t>
            </a:r>
            <a:endParaRPr/>
          </a:p>
        </p:txBody>
      </p:sp>
      <p:sp>
        <p:nvSpPr>
          <p:cNvPr id="1886" name="Google Shape;1886;g247f718b2f6_0_2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84</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8948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247f718b2f6_0_28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4" name="Google Shape;1904;g247f718b2f6_0_28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i="1"/>
              <a:t>Dara, daratumumab; OS, overall survival; PFS, progression-free survival; Rd, lenalidomide/dexamethasone</a:t>
            </a:r>
            <a:endParaRPr/>
          </a:p>
        </p:txBody>
      </p:sp>
      <p:sp>
        <p:nvSpPr>
          <p:cNvPr id="1905" name="Google Shape;1905;g247f718b2f6_0_28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119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247f718b2f6_0_29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5" name="Google Shape;2015;g247f718b2f6_0_29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tr-TR" i="1" dirty="0"/>
              <a:t>Dara, </a:t>
            </a:r>
            <a:r>
              <a:rPr lang="tr-TR" i="1" dirty="0" err="1"/>
              <a:t>daratumumab</a:t>
            </a:r>
            <a:r>
              <a:rPr lang="tr-TR" i="1" dirty="0"/>
              <a:t>; PFS, </a:t>
            </a:r>
            <a:r>
              <a:rPr lang="tr-TR" i="1" dirty="0" err="1"/>
              <a:t>progression-free</a:t>
            </a:r>
            <a:r>
              <a:rPr lang="tr-TR" i="1" dirty="0"/>
              <a:t> </a:t>
            </a:r>
            <a:r>
              <a:rPr lang="tr-TR" i="1" dirty="0" err="1"/>
              <a:t>survival</a:t>
            </a:r>
            <a:r>
              <a:rPr lang="tr-TR" i="1" dirty="0"/>
              <a:t>; </a:t>
            </a:r>
            <a:r>
              <a:rPr lang="tr-TR" i="1" dirty="0" err="1"/>
              <a:t>Rd</a:t>
            </a:r>
            <a:r>
              <a:rPr lang="tr-TR" i="1" dirty="0"/>
              <a:t>, </a:t>
            </a:r>
            <a:r>
              <a:rPr lang="tr-TR" i="1" dirty="0" err="1"/>
              <a:t>lenalidomide</a:t>
            </a:r>
            <a:r>
              <a:rPr lang="tr-TR" i="1" dirty="0"/>
              <a:t>/</a:t>
            </a:r>
            <a:r>
              <a:rPr lang="tr-TR" i="1" dirty="0" err="1"/>
              <a:t>dexamethasone</a:t>
            </a:r>
            <a:r>
              <a:rPr lang="tr-TR" i="1" dirty="0"/>
              <a:t>.</a:t>
            </a:r>
            <a:endParaRPr dirty="0"/>
          </a:p>
          <a:p>
            <a:pPr marL="0" lvl="0" indent="0" algn="l" rtl="0">
              <a:lnSpc>
                <a:spcPct val="100000"/>
              </a:lnSpc>
              <a:spcBef>
                <a:spcPts val="0"/>
              </a:spcBef>
              <a:spcAft>
                <a:spcPts val="0"/>
              </a:spcAft>
              <a:buSzPts val="1100"/>
              <a:buNone/>
            </a:pPr>
            <a:endParaRPr dirty="0"/>
          </a:p>
        </p:txBody>
      </p:sp>
      <p:sp>
        <p:nvSpPr>
          <p:cNvPr id="2016" name="Google Shape;2016;g247f718b2f6_0_29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6138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a:extLst>
            <a:ext uri="{FF2B5EF4-FFF2-40B4-BE49-F238E27FC236}">
              <a16:creationId xmlns:a16="http://schemas.microsoft.com/office/drawing/2014/main" id="{535824E8-0D93-600E-BDEF-FF379C512048}"/>
            </a:ext>
          </a:extLst>
        </p:cNvPr>
        <p:cNvGrpSpPr/>
        <p:nvPr/>
      </p:nvGrpSpPr>
      <p:grpSpPr>
        <a:xfrm>
          <a:off x="0" y="0"/>
          <a:ext cx="0" cy="0"/>
          <a:chOff x="0" y="0"/>
          <a:chExt cx="0" cy="0"/>
        </a:xfrm>
      </p:grpSpPr>
      <p:sp>
        <p:nvSpPr>
          <p:cNvPr id="1517" name="Google Shape;1517;g24801f2f513_0_407:notes">
            <a:extLst>
              <a:ext uri="{FF2B5EF4-FFF2-40B4-BE49-F238E27FC236}">
                <a16:creationId xmlns:a16="http://schemas.microsoft.com/office/drawing/2014/main" id="{47FFCCAC-AC18-7B21-C11F-827AF122D3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8" name="Google Shape;1518;g24801f2f513_0_407:notes">
            <a:extLst>
              <a:ext uri="{FF2B5EF4-FFF2-40B4-BE49-F238E27FC236}">
                <a16:creationId xmlns:a16="http://schemas.microsoft.com/office/drawing/2014/main" id="{E2EBAD2D-0C2E-403B-B23D-654B3441F35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6984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median PFS (3·8 months vs 1·9 months; p&lt;</a:t>
            </a:r>
            <a:r>
              <a:rPr lang="tr-TR" dirty="0"/>
              <a:t>0·0001), </a:t>
            </a:r>
            <a:r>
              <a:rPr lang="tr-TR" dirty="0" err="1"/>
              <a:t>refractory</a:t>
            </a:r>
            <a:r>
              <a:rPr lang="tr-TR" dirty="0"/>
              <a:t> </a:t>
            </a:r>
            <a:r>
              <a:rPr lang="tr-TR" dirty="0" err="1"/>
              <a:t>to</a:t>
            </a:r>
            <a:r>
              <a:rPr lang="tr-TR" dirty="0"/>
              <a:t> </a:t>
            </a:r>
            <a:r>
              <a:rPr lang="tr-TR" dirty="0" err="1"/>
              <a:t>both</a:t>
            </a:r>
            <a:r>
              <a:rPr lang="tr-TR" dirty="0"/>
              <a:t> </a:t>
            </a:r>
            <a:r>
              <a:rPr lang="en-US" dirty="0" err="1"/>
              <a:t>bortezomib</a:t>
            </a:r>
            <a:r>
              <a:rPr lang="en-US" dirty="0"/>
              <a:t> and </a:t>
            </a:r>
            <a:r>
              <a:rPr lang="en-US" dirty="0" err="1"/>
              <a:t>lenalidomide</a:t>
            </a:r>
            <a:r>
              <a:rPr lang="en-US" dirty="0"/>
              <a:t> (3·7 months vs 2·0 months; p&lt;</a:t>
            </a:r>
            <a:r>
              <a:rPr lang="tr-TR" dirty="0"/>
              <a:t>0·0001), </a:t>
            </a:r>
            <a:r>
              <a:rPr lang="en-US" dirty="0"/>
              <a:t>intolerant to </a:t>
            </a:r>
            <a:r>
              <a:rPr lang="en-US" dirty="0" err="1"/>
              <a:t>bortezomib</a:t>
            </a:r>
            <a:r>
              <a:rPr lang="en-US" dirty="0"/>
              <a:t> (4·0 months vs 2·0 months; p=0·0073), with </a:t>
            </a:r>
            <a:r>
              <a:rPr lang="en-US" dirty="0" err="1"/>
              <a:t>lenalidomide</a:t>
            </a:r>
            <a:r>
              <a:rPr lang="en-US" dirty="0"/>
              <a:t> as their last treatment (4·6 months vs 1·9 months; p&lt;</a:t>
            </a:r>
            <a:r>
              <a:rPr lang="tr-TR" dirty="0"/>
              <a:t>0·0001), </a:t>
            </a:r>
            <a:r>
              <a:rPr lang="en-US" dirty="0"/>
              <a:t>and with </a:t>
            </a:r>
            <a:r>
              <a:rPr lang="en-US" dirty="0" err="1"/>
              <a:t>bortezomib</a:t>
            </a:r>
            <a:r>
              <a:rPr lang="en-US" dirty="0"/>
              <a:t> as their last treatment (3·8 months vs 1·9 months; p&lt;</a:t>
            </a:r>
            <a:r>
              <a:rPr lang="tr-TR" dirty="0"/>
              <a:t>0·0001).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PFS was 8·0 months  in patients achieving a minor response or better with </a:t>
            </a:r>
            <a:r>
              <a:rPr lang="tr-TR" dirty="0"/>
              <a:t>Pd </a:t>
            </a:r>
            <a:r>
              <a:rPr lang="en-US" dirty="0"/>
              <a:t>and 9·5 months in patients receiving </a:t>
            </a:r>
            <a:r>
              <a:rPr lang="tr-TR" dirty="0" err="1"/>
              <a:t>hD</a:t>
            </a:r>
            <a:r>
              <a:rPr lang="tr-TR" dirty="0"/>
              <a:t> </a:t>
            </a:r>
            <a:r>
              <a:rPr lang="en-US" dirty="0"/>
              <a:t>(p=0·251). Median PFS was similar in patients 65 years and younger and those older than 65 years receiving </a:t>
            </a:r>
            <a:r>
              <a:rPr lang="tr-TR" dirty="0"/>
              <a:t>Pd </a:t>
            </a:r>
            <a:r>
              <a:rPr lang="en-US" dirty="0"/>
              <a:t>(3·9 months and 4·0 months), as were median </a:t>
            </a:r>
            <a:r>
              <a:rPr lang="tr-TR" dirty="0"/>
              <a:t>OS</a:t>
            </a:r>
            <a:r>
              <a:rPr lang="en-US" dirty="0"/>
              <a:t> (12·7 months and 13·1 months), </a:t>
            </a:r>
            <a:r>
              <a:rPr lang="tr-TR" dirty="0"/>
              <a:t>ORR </a:t>
            </a:r>
            <a:r>
              <a:rPr lang="en-US" dirty="0"/>
              <a:t>(31%</a:t>
            </a:r>
            <a:r>
              <a:rPr lang="tr-TR" baseline="0" dirty="0"/>
              <a:t> </a:t>
            </a:r>
            <a:r>
              <a:rPr lang="tr-TR" baseline="0" dirty="0" err="1"/>
              <a:t>vs</a:t>
            </a:r>
            <a:r>
              <a:rPr lang="en-US" dirty="0"/>
              <a:t> 32%), and median duration of response (7·1 months and 6·6 months). Results in the 24 patients older than 75 years were also similar, but statistical analyses were limited by the small number of patients</a:t>
            </a:r>
            <a:endParaRPr lang="tr-T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10"/>
          </p:nvPr>
        </p:nvSpPr>
        <p:spPr/>
        <p:txBody>
          <a:bodyPr/>
          <a:lstStyle/>
          <a:p>
            <a:fld id="{7F9C095D-E89F-47C0-9C69-3E3E09F5DC0C}" type="slidenum">
              <a:rPr lang="tr-TR" smtClean="0"/>
              <a:t>107</a:t>
            </a:fld>
            <a:endParaRPr lang="tr-TR"/>
          </a:p>
        </p:txBody>
      </p:sp>
    </p:spTree>
    <p:extLst>
      <p:ext uri="{BB962C8B-B14F-4D97-AF65-F5344CB8AC3E}">
        <p14:creationId xmlns:p14="http://schemas.microsoft.com/office/powerpoint/2010/main" val="2832503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4801f2f513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8" name="Google Shape;1518;g24801f2f513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2518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1" dirty="0"/>
          </a:p>
        </p:txBody>
      </p:sp>
      <p:sp>
        <p:nvSpPr>
          <p:cNvPr id="4" name="Slayt Numarası Yer Tutucusu 3"/>
          <p:cNvSpPr>
            <a:spLocks noGrp="1"/>
          </p:cNvSpPr>
          <p:nvPr>
            <p:ph type="sldNum" sz="quarter" idx="10"/>
          </p:nvPr>
        </p:nvSpPr>
        <p:spPr/>
        <p:txBody>
          <a:bodyPr/>
          <a:lstStyle/>
          <a:p>
            <a:fld id="{7F9C095D-E89F-47C0-9C69-3E3E09F5DC0C}" type="slidenum">
              <a:rPr lang="tr-TR" smtClean="0"/>
              <a:t>108</a:t>
            </a:fld>
            <a:endParaRPr lang="tr-TR"/>
          </a:p>
        </p:txBody>
      </p:sp>
    </p:spTree>
    <p:extLst>
      <p:ext uri="{BB962C8B-B14F-4D97-AF65-F5344CB8AC3E}">
        <p14:creationId xmlns:p14="http://schemas.microsoft.com/office/powerpoint/2010/main" val="1476968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phase 2 study evaluated PCD in ASCT-eligible patients with MM in first relapse after being treated in the IFM 2009/DFCI trial. The IFM 2009/DFCI trial included an induction phase with RVD, followed by delayed (arm A) or upfront (arm B) ASCT, subsequent consolidation with RVD, and </a:t>
            </a:r>
            <a:r>
              <a:rPr lang="en-US" dirty="0" err="1"/>
              <a:t>lenalidomide</a:t>
            </a:r>
            <a:r>
              <a:rPr lang="en-US" dirty="0"/>
              <a:t> maintenance therapy for 1 year. In this relapse study, 2 groups of patients were included. Those in group A consisted of patients who had relapsed after inclusion in arm A of the IFM/DFCI trial, and those in group B consisted of patients who had relapsed after inclusion in arm B of the</a:t>
            </a:r>
            <a:r>
              <a:rPr lang="tr-TR" dirty="0"/>
              <a:t> </a:t>
            </a:r>
            <a:r>
              <a:rPr lang="en-US" dirty="0"/>
              <a:t>IFM/DFCI trial. Group A patients underwent ASCT after 4 cycles of PCD and then received 2 cycles of PCD consolidation followed by </a:t>
            </a:r>
            <a:r>
              <a:rPr lang="tr-TR" dirty="0"/>
              <a:t>Pd</a:t>
            </a:r>
            <a:r>
              <a:rPr lang="en-US" dirty="0"/>
              <a:t> until disease progression. Group B patients were treated with 9 cycles of PCD, followed by </a:t>
            </a:r>
            <a:r>
              <a:rPr lang="tr-TR" dirty="0"/>
              <a:t>Pd</a:t>
            </a:r>
            <a:r>
              <a:rPr lang="en-US" dirty="0"/>
              <a:t> until disease progression. If the disease was not progressive after 4 cycles of salvage PCD, patients in group B could undergo a second ASCT and were then treated similarly to those in group A. </a:t>
            </a:r>
            <a:endParaRPr lang="tr-TR" dirty="0"/>
          </a:p>
          <a:p>
            <a:r>
              <a:rPr lang="en-US" dirty="0"/>
              <a:t>Patients were included if they had initially been treated in the IFM 2009/DFCI trial and were in first relapse. A total of 100 patients (50 from the initial arm A and 50 from the upfront ASCT arm B) were enrolled between 2014 and 2017. All patients had progressive MM (symptomatic or not) and were required to have measurable disease</a:t>
            </a:r>
            <a:r>
              <a:rPr lang="tr-TR" dirty="0"/>
              <a:t>.</a:t>
            </a:r>
            <a:r>
              <a:rPr lang="tr-TR" baseline="0" dirty="0"/>
              <a:t> </a:t>
            </a:r>
            <a:r>
              <a:rPr lang="en-US" dirty="0"/>
              <a:t>Patients were required to have an estimated creatinine clearance of more than 50 mL/min (Cockcroft-Gault calculation)</a:t>
            </a:r>
            <a:r>
              <a:rPr lang="tr-TR" dirty="0"/>
              <a:t>.</a:t>
            </a:r>
          </a:p>
          <a:p>
            <a:r>
              <a:rPr lang="en-US" dirty="0"/>
              <a:t>All drugs were administered orally. </a:t>
            </a:r>
            <a:r>
              <a:rPr lang="en-US" dirty="0" err="1"/>
              <a:t>Pomalidomide</a:t>
            </a:r>
            <a:r>
              <a:rPr lang="en-US" dirty="0"/>
              <a:t> was started at a dose of 4 mg/day for 21 days in 28-day cycles, cyclophosphamide at 300 mg/week, and dexamethasone at 40 mg/day on days 1 to 4 and days 15 to 18 for the first 4 PCD cycles, and on days 1, 8, 15, and 22 for subsequent cycles. After the 4 salvage PCD cycles, patients in group A underwent ASCT after treatment with </a:t>
            </a:r>
            <a:r>
              <a:rPr lang="en-US" dirty="0" err="1"/>
              <a:t>melphalan</a:t>
            </a:r>
            <a:r>
              <a:rPr lang="en-US" dirty="0"/>
              <a:t> 200 mg/m2 , followed by 2 cycles of PCD consolidation (resumed 3 months after the transplant) and then maintenance with </a:t>
            </a:r>
            <a:r>
              <a:rPr lang="en-US" dirty="0" err="1"/>
              <a:t>pomalidomide</a:t>
            </a:r>
            <a:r>
              <a:rPr lang="en-US" dirty="0"/>
              <a:t>-dexamethasone until disease progression. In the maintenance phase, </a:t>
            </a:r>
            <a:r>
              <a:rPr lang="en-US" dirty="0" err="1"/>
              <a:t>pomalidomide</a:t>
            </a:r>
            <a:r>
              <a:rPr lang="en-US" dirty="0"/>
              <a:t> was given orally at 4 mg/day on 21 days per 28-day cycle, and dexamethasone at 20 mg/day on days 1, 8, 15, and 22 per 28-day cycle. Patients in group B received 5 additional PCD cycles and then </a:t>
            </a:r>
            <a:r>
              <a:rPr lang="en-US" dirty="0" err="1"/>
              <a:t>pomalidomide</a:t>
            </a:r>
            <a:r>
              <a:rPr lang="en-US" dirty="0"/>
              <a:t>-dexamethasone maintenance therapy. In the maintenance phase, </a:t>
            </a:r>
            <a:r>
              <a:rPr lang="en-US" dirty="0" err="1"/>
              <a:t>pomalidomide</a:t>
            </a:r>
            <a:r>
              <a:rPr lang="en-US" dirty="0"/>
              <a:t> was unchanged, similar to group</a:t>
            </a:r>
            <a:endParaRPr lang="tr-TR" dirty="0"/>
          </a:p>
        </p:txBody>
      </p:sp>
      <p:sp>
        <p:nvSpPr>
          <p:cNvPr id="4" name="Slayt Numarası Yer Tutucusu 3"/>
          <p:cNvSpPr>
            <a:spLocks noGrp="1"/>
          </p:cNvSpPr>
          <p:nvPr>
            <p:ph type="sldNum" sz="quarter" idx="10"/>
          </p:nvPr>
        </p:nvSpPr>
        <p:spPr/>
        <p:txBody>
          <a:bodyPr/>
          <a:lstStyle/>
          <a:p>
            <a:fld id="{7F9C095D-E89F-47C0-9C69-3E3E09F5DC0C}" type="slidenum">
              <a:rPr lang="tr-TR" smtClean="0"/>
              <a:t>110</a:t>
            </a:fld>
            <a:endParaRPr lang="tr-TR"/>
          </a:p>
        </p:txBody>
      </p:sp>
    </p:spTree>
    <p:extLst>
      <p:ext uri="{BB962C8B-B14F-4D97-AF65-F5344CB8AC3E}">
        <p14:creationId xmlns:p14="http://schemas.microsoft.com/office/powerpoint/2010/main" val="358677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 ve B gruplarında PFS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all oral combination of </a:t>
            </a:r>
            <a:r>
              <a:rPr lang="en-US" b="1" dirty="0" err="1"/>
              <a:t>pomalidomide</a:t>
            </a:r>
            <a:r>
              <a:rPr lang="en-US" b="1" dirty="0"/>
              <a:t>, cyclophosphamide and dexamethasone at first relapse following </a:t>
            </a:r>
            <a:r>
              <a:rPr lang="en-US" b="1" dirty="0" err="1"/>
              <a:t>lenalidomide</a:t>
            </a:r>
            <a:r>
              <a:rPr lang="en-US" b="1" dirty="0"/>
              <a:t>, </a:t>
            </a:r>
            <a:r>
              <a:rPr lang="en-US" b="1" dirty="0" err="1"/>
              <a:t>bortezomib</a:t>
            </a:r>
            <a:r>
              <a:rPr lang="en-US" b="1" dirty="0"/>
              <a:t> and dexamethasone therapy with or without ASCT is a treatment option worthy of further exploration. After 4 cycles, the response (≥ PR) was 85% • The toxicity is mostly hematological and manageable • 94% (45/48, arm A) of naive transplant patients could proceed to a first ASCT after 4 cycles of PCD following first relapse post RVD</a:t>
            </a:r>
            <a:endParaRPr lang="tr-TR" b="1" dirty="0"/>
          </a:p>
          <a:p>
            <a:endParaRPr lang="tr-TR" dirty="0"/>
          </a:p>
        </p:txBody>
      </p:sp>
      <p:sp>
        <p:nvSpPr>
          <p:cNvPr id="4" name="Slayt Numarası Yer Tutucusu 3"/>
          <p:cNvSpPr>
            <a:spLocks noGrp="1"/>
          </p:cNvSpPr>
          <p:nvPr>
            <p:ph type="sldNum" sz="quarter" idx="10"/>
          </p:nvPr>
        </p:nvSpPr>
        <p:spPr/>
        <p:txBody>
          <a:bodyPr/>
          <a:lstStyle/>
          <a:p>
            <a:fld id="{7F9C095D-E89F-47C0-9C69-3E3E09F5DC0C}" type="slidenum">
              <a:rPr lang="tr-TR" smtClean="0"/>
              <a:t>111</a:t>
            </a:fld>
            <a:endParaRPr lang="tr-TR"/>
          </a:p>
        </p:txBody>
      </p:sp>
    </p:spTree>
    <p:extLst>
      <p:ext uri="{BB962C8B-B14F-4D97-AF65-F5344CB8AC3E}">
        <p14:creationId xmlns:p14="http://schemas.microsoft.com/office/powerpoint/2010/main" val="815948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 ve B gruplarında PFS</a:t>
            </a:r>
          </a:p>
        </p:txBody>
      </p:sp>
      <p:sp>
        <p:nvSpPr>
          <p:cNvPr id="4" name="Slayt Numarası Yer Tutucusu 3"/>
          <p:cNvSpPr>
            <a:spLocks noGrp="1"/>
          </p:cNvSpPr>
          <p:nvPr>
            <p:ph type="sldNum" sz="quarter" idx="10"/>
          </p:nvPr>
        </p:nvSpPr>
        <p:spPr/>
        <p:txBody>
          <a:bodyPr/>
          <a:lstStyle/>
          <a:p>
            <a:fld id="{7F9C095D-E89F-47C0-9C69-3E3E09F5DC0C}" type="slidenum">
              <a:rPr lang="tr-TR" smtClean="0"/>
              <a:t>112</a:t>
            </a:fld>
            <a:endParaRPr lang="tr-TR"/>
          </a:p>
        </p:txBody>
      </p:sp>
    </p:spTree>
    <p:extLst>
      <p:ext uri="{BB962C8B-B14F-4D97-AF65-F5344CB8AC3E}">
        <p14:creationId xmlns:p14="http://schemas.microsoft.com/office/powerpoint/2010/main" val="1826193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a:extLst>
            <a:ext uri="{FF2B5EF4-FFF2-40B4-BE49-F238E27FC236}">
              <a16:creationId xmlns:a16="http://schemas.microsoft.com/office/drawing/2014/main" id="{F2356AFD-53E4-A0A0-9BDF-89CD7E6FB346}"/>
            </a:ext>
          </a:extLst>
        </p:cNvPr>
        <p:cNvGrpSpPr/>
        <p:nvPr/>
      </p:nvGrpSpPr>
      <p:grpSpPr>
        <a:xfrm>
          <a:off x="0" y="0"/>
          <a:ext cx="0" cy="0"/>
          <a:chOff x="0" y="0"/>
          <a:chExt cx="0" cy="0"/>
        </a:xfrm>
      </p:grpSpPr>
      <p:sp>
        <p:nvSpPr>
          <p:cNvPr id="1517" name="Google Shape;1517;g24801f2f513_0_407:notes">
            <a:extLst>
              <a:ext uri="{FF2B5EF4-FFF2-40B4-BE49-F238E27FC236}">
                <a16:creationId xmlns:a16="http://schemas.microsoft.com/office/drawing/2014/main" id="{232C2A62-E99E-932C-2E16-40C3B1FE8D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8" name="Google Shape;1518;g24801f2f513_0_407:notes">
            <a:extLst>
              <a:ext uri="{FF2B5EF4-FFF2-40B4-BE49-F238E27FC236}">
                <a16:creationId xmlns:a16="http://schemas.microsoft.com/office/drawing/2014/main" id="{637CDB2B-709A-6A83-BA13-1A9A865C742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74191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a:extLst>
            <a:ext uri="{FF2B5EF4-FFF2-40B4-BE49-F238E27FC236}">
              <a16:creationId xmlns:a16="http://schemas.microsoft.com/office/drawing/2014/main" id="{24F73189-D70F-DEF2-4FDB-2A77E4FB1AC8}"/>
            </a:ext>
          </a:extLst>
        </p:cNvPr>
        <p:cNvGrpSpPr/>
        <p:nvPr/>
      </p:nvGrpSpPr>
      <p:grpSpPr>
        <a:xfrm>
          <a:off x="0" y="0"/>
          <a:ext cx="0" cy="0"/>
          <a:chOff x="0" y="0"/>
          <a:chExt cx="0" cy="0"/>
        </a:xfrm>
      </p:grpSpPr>
      <p:sp>
        <p:nvSpPr>
          <p:cNvPr id="1517" name="Google Shape;1517;g24801f2f513_0_407:notes">
            <a:extLst>
              <a:ext uri="{FF2B5EF4-FFF2-40B4-BE49-F238E27FC236}">
                <a16:creationId xmlns:a16="http://schemas.microsoft.com/office/drawing/2014/main" id="{4518BBEE-944D-8BFC-9700-550D260AE9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8" name="Google Shape;1518;g24801f2f513_0_407:notes">
            <a:extLst>
              <a:ext uri="{FF2B5EF4-FFF2-40B4-BE49-F238E27FC236}">
                <a16:creationId xmlns:a16="http://schemas.microsoft.com/office/drawing/2014/main" id="{ED83237F-6438-2FEF-4D93-251A81AC2B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2084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defTabSz="914400" rtl="0" eaLnBrk="1" fontAlgn="base" latinLnBrk="0" hangingPunct="1">
              <a:spcBef>
                <a:spcPct val="30000"/>
              </a:spcBef>
              <a:spcAft>
                <a:spcPct val="0"/>
              </a:spcAft>
              <a:defRPr/>
            </a:pPr>
            <a:r>
              <a:rPr lang="en-US" sz="1200" i="1" kern="1200">
                <a:solidFill>
                  <a:schemeClr val="tx1"/>
                </a:solidFill>
                <a:latin typeface="+mn-lt"/>
                <a:ea typeface="+mn-ea"/>
                <a:cs typeface="+mn-cs"/>
              </a:rPr>
              <a:t>CR, complete response; Dara, daratumumab, dex, dexamethasone; mOS, median overall survival; MRD, measurable residual disease; ORR, overall response rate; Pd, pomalidomide/dexamethasone; PFS, progression-free survival; PI, proteasome inhibitor; R/R, relapsed/refractory; VGPR, very good partial response.</a:t>
            </a: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82308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defTabSz="914400" rtl="0" eaLnBrk="1" fontAlgn="base" latinLnBrk="0" hangingPunct="1">
              <a:spcBef>
                <a:spcPct val="30000"/>
              </a:spcBef>
              <a:spcAft>
                <a:spcPct val="0"/>
              </a:spcAft>
              <a:defRPr/>
            </a:pPr>
            <a:r>
              <a:rPr lang="en-US" sz="1200" b="0" i="1" kern="1200">
                <a:solidFill>
                  <a:schemeClr val="tx1"/>
                </a:solidFill>
                <a:latin typeface="+mn-lt"/>
                <a:ea typeface="+mn-ea"/>
                <a:cs typeface="+mn-cs"/>
              </a:rPr>
              <a:t>CR, complete response; Dara, daratumumab; ITT, intention-to-treat; Kd, carfilzomib/dexamethasone; MM, multiple myeloma; </a:t>
            </a:r>
            <a:r>
              <a:rPr lang="en-US" sz="1200" i="1" kern="1200">
                <a:solidFill>
                  <a:schemeClr val="tx1"/>
                </a:solidFill>
                <a:latin typeface="+mn-lt"/>
                <a:ea typeface="+mn-ea"/>
                <a:cs typeface="+mn-cs"/>
              </a:rPr>
              <a:t>mOS, median overall survival; </a:t>
            </a:r>
            <a:r>
              <a:rPr lang="en-US" sz="1200" b="0" i="1" kern="1200">
                <a:solidFill>
                  <a:schemeClr val="tx1"/>
                </a:solidFill>
                <a:latin typeface="+mn-lt"/>
                <a:ea typeface="+mn-ea"/>
                <a:cs typeface="+mn-cs"/>
              </a:rPr>
              <a:t>MRD, measurable residual disease; NE, not estimable; ORR, overall response rate; PFS, progression-free survival; R/R, relapsed/refractory; sCR, stringent complete response; VGPR, very good partial response.</a:t>
            </a: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42110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Isa, isatuximab; Len, lenalidomide; MM, multiple myeloma; </a:t>
            </a:r>
            <a:r>
              <a:rPr lang="en-US" sz="1200" i="1" kern="1200">
                <a:solidFill>
                  <a:schemeClr val="tx1"/>
                </a:solidFill>
                <a:latin typeface="+mn-lt"/>
                <a:ea typeface="+mn-ea"/>
                <a:cs typeface="+mn-cs"/>
              </a:rPr>
              <a:t>mOS, median overall survival; </a:t>
            </a:r>
            <a:r>
              <a:rPr lang="en-US" i="1"/>
              <a:t>Pd, pomalidomide/dexamethasone; PFS, progression-free survival; PI, proteasome inhibitor; R/R, relapsed/refractory.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38272-F918-495E-915B-924F8F8077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6374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b="0" i="1"/>
              <a:t>CR, complete response; Isa, isatuximab; Kd, </a:t>
            </a:r>
            <a:r>
              <a:rPr lang="en-US" sz="1200" b="0" i="1" kern="1200">
                <a:solidFill>
                  <a:schemeClr val="tx1"/>
                </a:solidFill>
                <a:latin typeface="+mn-lt"/>
                <a:ea typeface="+mn-ea"/>
                <a:cs typeface="+mn-cs"/>
              </a:rPr>
              <a:t>carfilzomib/dexamethasone; </a:t>
            </a:r>
            <a:r>
              <a:rPr lang="en-US" b="0" i="1"/>
              <a:t>Len, lenalidomide; </a:t>
            </a:r>
            <a:r>
              <a:rPr lang="en-US" sz="1200" b="0" i="1" kern="1200">
                <a:solidFill>
                  <a:schemeClr val="tx1"/>
                </a:solidFill>
                <a:latin typeface="+mn-lt"/>
                <a:ea typeface="+mn-ea"/>
                <a:cs typeface="+mn-cs"/>
              </a:rPr>
              <a:t>MM, multiple myeloma; mOS, median overall survival; mPFS2, time from randomization to disease progression on next-line treatment or death, whichever occurred first; MRD, measurable residual disease; NC, not calculable; NR, not reached; ORR, overall response rate; PFS, progression-free survival; R/R, relapsed/refractory.</a:t>
            </a: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3374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BsAb, bispecific antibody;</a:t>
            </a:r>
            <a:r>
              <a:rPr lang="it-IT" b="0" i="1"/>
              <a:t> CELMoD, cereblon (CRBN) E3 ligase modulator; </a:t>
            </a:r>
            <a:r>
              <a:rPr lang="en-US" b="0" i="1"/>
              <a:t>IMiD, immunomodulatory agent; KRd, carfilzomib/lenalidomide/dexamethasone; mAb, </a:t>
            </a:r>
            <a:r>
              <a:rPr lang="en-US" b="0" i="1" dirty="0"/>
              <a:t>monoclonal</a:t>
            </a:r>
            <a:r>
              <a:rPr lang="en-US" b="0" i="1"/>
              <a:t> antibody; PFS, progression-free survival; PI, proteasome inhibitor; </a:t>
            </a:r>
            <a:r>
              <a:rPr lang="en-US" b="0" i="1" dirty="0"/>
              <a:t>VRd</a:t>
            </a:r>
            <a:r>
              <a:rPr lang="en-US" b="0" i="1"/>
              <a:t>, lenalidomide/bortezomib/dexamethasone.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DC0E21-52F9-4286-BAB3-AB7062E069E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646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3E1E682-6047-8B4D-B40C-D729F33E8268}" type="slidenum">
              <a:rPr lang="tr-TR" smtClean="0"/>
              <a:t>11</a:t>
            </a:fld>
            <a:endParaRPr lang="tr-TR"/>
          </a:p>
        </p:txBody>
      </p:sp>
    </p:spTree>
    <p:extLst>
      <p:ext uri="{BB962C8B-B14F-4D97-AF65-F5344CB8AC3E}">
        <p14:creationId xmlns:p14="http://schemas.microsoft.com/office/powerpoint/2010/main" val="332104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4801f2f51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4801f2f51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tr-TR" sz="1200" b="0" i="1" u="none" strike="noStrike" cap="none">
                <a:solidFill>
                  <a:srgbClr val="000000"/>
                </a:solidFill>
                <a:latin typeface="Calibri"/>
                <a:ea typeface="Calibri"/>
                <a:cs typeface="Calibri"/>
                <a:sym typeface="Calibri"/>
              </a:rPr>
              <a:t>ASCT, autologous stem cell transplantation; D, daratumumab; ECOG, Eastern Cooperative Oncology Group; MM, multiple myeloma; ND, newly diagnosed; R, lenalidomide; VRd, bortezomib/lenalidomide/dexamethasone; VTd, bortezomib/thalidomide/dexamethasone</a:t>
            </a:r>
            <a:endParaRPr sz="1200" b="0" i="0" u="none" strike="noStrike" cap="non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365" name="Google Shape;365;g24801f2f51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tr-TR"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4882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5B8ADBB-ADA6-2D49-9470-BA309942174B}" type="slidenum">
              <a:rPr lang="tr-TR" smtClean="0"/>
              <a:t>32</a:t>
            </a:fld>
            <a:endParaRPr lang="tr-TR"/>
          </a:p>
        </p:txBody>
      </p:sp>
    </p:spTree>
    <p:extLst>
      <p:ext uri="{BB962C8B-B14F-4D97-AF65-F5344CB8AC3E}">
        <p14:creationId xmlns:p14="http://schemas.microsoft.com/office/powerpoint/2010/main" val="426502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4801f2f513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24801f2f513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sz="1200" b="0" i="1" u="none" strike="noStrike" cap="none">
                <a:solidFill>
                  <a:srgbClr val="000000"/>
                </a:solidFill>
                <a:latin typeface="Calibri"/>
                <a:ea typeface="Calibri"/>
                <a:cs typeface="Calibri"/>
                <a:sym typeface="Calibri"/>
              </a:rPr>
              <a:t>D, daratumumab; </a:t>
            </a:r>
            <a:r>
              <a:rPr lang="tr-TR" i="1"/>
              <a:t>ITT, intention to treat; OS, overall survival; PD, progressive disease; PFS, progression-free survival; </a:t>
            </a:r>
            <a:r>
              <a:rPr lang="tr-TR" b="0" i="1"/>
              <a:t>RVd, bortezomib/lenalidomide/dexamethasone.</a:t>
            </a:r>
            <a:endParaRPr i="1"/>
          </a:p>
        </p:txBody>
      </p:sp>
      <p:sp>
        <p:nvSpPr>
          <p:cNvPr id="547" name="Google Shape;547;g24801f2f513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tr-TR"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07653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47f718b2f6_0_1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247f718b2f6_0_14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tr-TR" i="1"/>
              <a:t>AE, adverse event; ASCT, autologous stem cell transplant; CR, complete response; HDT; high dose therapy; Isa, isatuximab; MRD, measurable residual disease; NDMM, newly diagnosed multiple myeloma; NGF, next-generation flow; OR, odds ratio; </a:t>
            </a:r>
            <a:r>
              <a:rPr lang="tr-TR" b="0" i="1"/>
              <a:t>RVd, bortezomib/lenalidomide/dexamethasone.</a:t>
            </a:r>
            <a:endParaRPr i="1"/>
          </a:p>
        </p:txBody>
      </p:sp>
      <p:sp>
        <p:nvSpPr>
          <p:cNvPr id="761" name="Google Shape;761;g247f718b2f6_0_14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tr-TR"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7997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247f718b2f6_0_2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g247f718b2f6_0_2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Calibri"/>
              <a:buNone/>
            </a:pPr>
            <a:r>
              <a:rPr lang="tr-TR" sz="1000" b="0" i="1" u="none" strike="noStrike" cap="none">
                <a:solidFill>
                  <a:srgbClr val="000000"/>
                </a:solidFill>
                <a:latin typeface="Calibri"/>
                <a:ea typeface="Calibri"/>
                <a:cs typeface="Calibri"/>
                <a:sym typeface="Calibri"/>
              </a:rPr>
              <a:t>ASCT, autologous stem cell transplantation; CrCl, creatinine clearance; Dara, </a:t>
            </a:r>
            <a:r>
              <a:rPr lang="tr-TR" sz="1000" b="0" i="1">
                <a:solidFill>
                  <a:schemeClr val="dk1"/>
                </a:solidFill>
                <a:latin typeface="Calibri"/>
                <a:ea typeface="Calibri"/>
                <a:cs typeface="Calibri"/>
                <a:sym typeface="Calibri"/>
              </a:rPr>
              <a:t>daratumumab; </a:t>
            </a:r>
            <a:r>
              <a:rPr lang="tr-TR" sz="1000" b="0" i="1" u="none" strike="noStrike" cap="none">
                <a:solidFill>
                  <a:srgbClr val="000000"/>
                </a:solidFill>
                <a:latin typeface="Calibri"/>
                <a:ea typeface="Calibri"/>
                <a:cs typeface="Calibri"/>
                <a:sym typeface="Calibri"/>
              </a:rPr>
              <a:t>Rd, lenalidomide/dexamethasone; IRd, ixazomib/lenalidomide/dexamethasone; Vd, bortezomib/dexamethasone; VRd, lenalidomide/bortezomib/dexamethasone.</a:t>
            </a:r>
            <a:endParaRPr/>
          </a:p>
        </p:txBody>
      </p:sp>
      <p:sp>
        <p:nvSpPr>
          <p:cNvPr id="1524" name="Google Shape;1524;g247f718b2f6_0_2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9062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E2285-112D-A1A9-C758-A85CC23E571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E2DFB6D-CFEF-153D-21D0-E06F4D905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79295F0-7F16-3CBF-E406-751537C03AAA}"/>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5" name="Alt Bilgi Yer Tutucusu 4">
            <a:extLst>
              <a:ext uri="{FF2B5EF4-FFF2-40B4-BE49-F238E27FC236}">
                <a16:creationId xmlns:a16="http://schemas.microsoft.com/office/drawing/2014/main" id="{FB7CE6F4-8A09-128F-A885-1D676449DAE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637D024-D299-C6CE-ECAD-31A4BD312325}"/>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8496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6C62A9-F87A-105A-5DF2-51D120E2799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923453-FA19-D98A-0075-75A3A4AE94B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80B78D-1C3D-490B-F0FE-DB081B6979A3}"/>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5" name="Alt Bilgi Yer Tutucusu 4">
            <a:extLst>
              <a:ext uri="{FF2B5EF4-FFF2-40B4-BE49-F238E27FC236}">
                <a16:creationId xmlns:a16="http://schemas.microsoft.com/office/drawing/2014/main" id="{50528260-B2EF-D368-E931-25BDEF23E44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623662B-A36B-0697-540A-4F1B93167B7B}"/>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100060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830B3E3-D488-BCFC-B666-25BF22A8A40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0E2BA54-813F-E5D9-3D96-B87F2C6C56F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AF26B7E-A522-9420-DA44-E2F000BAF58B}"/>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5" name="Alt Bilgi Yer Tutucusu 4">
            <a:extLst>
              <a:ext uri="{FF2B5EF4-FFF2-40B4-BE49-F238E27FC236}">
                <a16:creationId xmlns:a16="http://schemas.microsoft.com/office/drawing/2014/main" id="{1CF73F3B-0392-81B4-86CC-D5D94BCCC11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FABB736-61FB-C844-A39D-4BB1C8E1930A}"/>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245154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9A29CD9-0414-4164-A08D-D3AA2FE48D0A}"/>
              </a:ext>
            </a:extLst>
          </p:cNvPr>
          <p:cNvSpPr>
            <a:spLocks noGrp="1"/>
          </p:cNvSpPr>
          <p:nvPr>
            <p:ph type="title"/>
          </p:nvPr>
        </p:nvSpPr>
        <p:spPr>
          <a:xfrm>
            <a:off x="619689" y="121250"/>
            <a:ext cx="10952621" cy="981626"/>
          </a:xfrm>
        </p:spPr>
        <p:txBody>
          <a:bodyPr>
            <a:normAutofit/>
          </a:bodyPr>
          <a:lstStyle>
            <a:lvl1pPr>
              <a:defRPr sz="2600" b="1">
                <a:solidFill>
                  <a:srgbClr val="09357A"/>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en-GB" dirty="0"/>
          </a:p>
        </p:txBody>
      </p:sp>
      <p:sp>
        <p:nvSpPr>
          <p:cNvPr id="11" name="Content Placeholder 2">
            <a:extLst>
              <a:ext uri="{FF2B5EF4-FFF2-40B4-BE49-F238E27FC236}">
                <a16:creationId xmlns:a16="http://schemas.microsoft.com/office/drawing/2014/main" id="{5700AC94-2D6D-4DB6-83E7-8F694E58618F}"/>
              </a:ext>
            </a:extLst>
          </p:cNvPr>
          <p:cNvSpPr>
            <a:spLocks noGrp="1"/>
          </p:cNvSpPr>
          <p:nvPr>
            <p:ph idx="1"/>
          </p:nvPr>
        </p:nvSpPr>
        <p:spPr>
          <a:xfrm>
            <a:off x="619689" y="1245615"/>
            <a:ext cx="10952621" cy="4834363"/>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737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1613737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437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41167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79663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481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445759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27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743CE1-94C2-4C54-FC1C-0A58BC69924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518E8E3-6DA9-B1F8-32C5-88A083AD3AA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88C1B0C-9930-AC24-5B60-5C74E7FA545A}"/>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5" name="Alt Bilgi Yer Tutucusu 4">
            <a:extLst>
              <a:ext uri="{FF2B5EF4-FFF2-40B4-BE49-F238E27FC236}">
                <a16:creationId xmlns:a16="http://schemas.microsoft.com/office/drawing/2014/main" id="{78B200F1-9ADE-3589-114C-AC45B081E7C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A1073AB-BA2C-B2E7-1C08-88C623882A4A}"/>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467816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072565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74393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64622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15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58935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54979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897CB2-AFA3-8261-B4EE-C3860A984D7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A8456A4-E0B9-A7CE-9D4C-4BFDD2CFE8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64F5C2E-2A80-8984-4885-A01E8050B8DF}"/>
              </a:ext>
            </a:extLst>
          </p:cNvPr>
          <p:cNvSpPr>
            <a:spLocks noGrp="1"/>
          </p:cNvSpPr>
          <p:nvPr>
            <p:ph type="dt" sz="half" idx="10"/>
          </p:nvPr>
        </p:nvSpPr>
        <p:spPr/>
        <p:txBody>
          <a:bodyPr/>
          <a:lstStyle/>
          <a:p>
            <a:fld id="{C9F7FEB2-0F13-FC42-B190-4C50D0357EBB}" type="datetimeFigureOut">
              <a:rPr lang="tr-TR" smtClean="0"/>
              <a:t>24.04.2025</a:t>
            </a:fld>
            <a:endParaRPr lang="tr-TR"/>
          </a:p>
        </p:txBody>
      </p:sp>
      <p:sp>
        <p:nvSpPr>
          <p:cNvPr id="5" name="Alt Bilgi Yer Tutucusu 4">
            <a:extLst>
              <a:ext uri="{FF2B5EF4-FFF2-40B4-BE49-F238E27FC236}">
                <a16:creationId xmlns:a16="http://schemas.microsoft.com/office/drawing/2014/main" id="{B3124BDD-8D80-2C0C-8552-5F7673186C3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BFBC7A0-459C-9324-3F1E-2356988D08E3}"/>
              </a:ext>
            </a:extLst>
          </p:cNvPr>
          <p:cNvSpPr>
            <a:spLocks noGrp="1"/>
          </p:cNvSpPr>
          <p:nvPr>
            <p:ph type="sldNum" sz="quarter" idx="12"/>
          </p:nvPr>
        </p:nvSpPr>
        <p:spPr/>
        <p:txBody>
          <a:bodyPr/>
          <a:lstStyle/>
          <a:p>
            <a:fld id="{5AE9355C-5F1C-2B4A-9CFF-79FF688D1F08}" type="slidenum">
              <a:rPr lang="tr-TR" smtClean="0"/>
              <a:t>‹#›</a:t>
            </a:fld>
            <a:endParaRPr lang="tr-TR"/>
          </a:p>
        </p:txBody>
      </p:sp>
    </p:spTree>
    <p:extLst>
      <p:ext uri="{BB962C8B-B14F-4D97-AF65-F5344CB8AC3E}">
        <p14:creationId xmlns:p14="http://schemas.microsoft.com/office/powerpoint/2010/main" val="1884671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3">
            <a:extLst>
              <a:ext uri="{FF2B5EF4-FFF2-40B4-BE49-F238E27FC236}">
                <a16:creationId xmlns:a16="http://schemas.microsoft.com/office/drawing/2014/main" id="{1D0EF2D7-547E-4CED-B447-3ECB318D628A}"/>
              </a:ext>
            </a:extLst>
          </p:cNvPr>
          <p:cNvSpPr>
            <a:spLocks noGrp="1"/>
          </p:cNvSpPr>
          <p:nvPr>
            <p:ph type="body" sz="quarter" idx="13" hasCustomPrompt="1"/>
          </p:nvPr>
        </p:nvSpPr>
        <p:spPr>
          <a:xfrm>
            <a:off x="334800" y="6584061"/>
            <a:ext cx="11491200" cy="110800"/>
          </a:xfrm>
        </p:spPr>
        <p:txBody>
          <a:bodyPr lIns="28800" bIns="0" anchor="b" anchorCtr="0">
            <a:spAutoFit/>
          </a:bodyPr>
          <a:lstStyle>
            <a:lvl1pPr marL="0" indent="0">
              <a:lnSpc>
                <a:spcPct val="90000"/>
              </a:lnSpc>
              <a:spcBef>
                <a:spcPts val="0"/>
              </a:spcBef>
              <a:buNone/>
              <a:defRPr sz="800">
                <a:solidFill>
                  <a:schemeClr val="bg2">
                    <a:lumMod val="50000"/>
                  </a:schemeClr>
                </a:solidFill>
              </a:defRPr>
            </a:lvl1pPr>
            <a:lvl2pPr marL="0" indent="0">
              <a:lnSpc>
                <a:spcPct val="90000"/>
              </a:lnSpc>
              <a:spcBef>
                <a:spcPts val="0"/>
              </a:spcBef>
              <a:buNone/>
              <a:defRPr sz="800"/>
            </a:lvl2pPr>
            <a:lvl3pPr marL="0" indent="0">
              <a:lnSpc>
                <a:spcPct val="90000"/>
              </a:lnSpc>
              <a:spcBef>
                <a:spcPts val="0"/>
              </a:spcBef>
              <a:buNone/>
              <a:defRPr sz="800"/>
            </a:lvl3pPr>
            <a:lvl4pPr marL="0" indent="0">
              <a:lnSpc>
                <a:spcPct val="90000"/>
              </a:lnSpc>
              <a:spcBef>
                <a:spcPts val="0"/>
              </a:spcBef>
              <a:buNone/>
              <a:defRPr sz="800"/>
            </a:lvl4pPr>
            <a:lvl5pPr marL="0" indent="0">
              <a:lnSpc>
                <a:spcPct val="90000"/>
              </a:lnSpc>
              <a:spcBef>
                <a:spcPts val="0"/>
              </a:spcBef>
              <a:buNone/>
              <a:defRPr sz="800"/>
            </a:lvl5pPr>
          </a:lstStyle>
          <a:p>
            <a:pPr lvl="0"/>
            <a:r>
              <a:rPr lang="en-US"/>
              <a:t>Insert source notes here</a:t>
            </a:r>
            <a:endParaRPr lang="en-GB"/>
          </a:p>
        </p:txBody>
      </p:sp>
    </p:spTree>
    <p:extLst>
      <p:ext uri="{BB962C8B-B14F-4D97-AF65-F5344CB8AC3E}">
        <p14:creationId xmlns:p14="http://schemas.microsoft.com/office/powerpoint/2010/main" val="35904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F63721-3C47-00B0-485E-43763332988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9C89D9D-70EE-2C4F-CE9A-CE8EB00288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9AA8FD4-4B36-B1A8-BBE6-3EDA2285421A}"/>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5" name="Alt Bilgi Yer Tutucusu 4">
            <a:extLst>
              <a:ext uri="{FF2B5EF4-FFF2-40B4-BE49-F238E27FC236}">
                <a16:creationId xmlns:a16="http://schemas.microsoft.com/office/drawing/2014/main" id="{D02A341B-FCE1-6670-596A-9687516A4BF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3C8EF43-908C-7C95-3EAD-A68A6795A1A4}"/>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2165526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7FD313-0A15-ACCC-A2BA-7B10CD4E9FB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0B5D759-6161-33B9-4DF8-B2EFE17BE66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D66A398-D99E-64E3-38D6-5B5439A9386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3DBA74-59B2-3D74-C4EB-E42DE5337861}"/>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6" name="Alt Bilgi Yer Tutucusu 5">
            <a:extLst>
              <a:ext uri="{FF2B5EF4-FFF2-40B4-BE49-F238E27FC236}">
                <a16:creationId xmlns:a16="http://schemas.microsoft.com/office/drawing/2014/main" id="{CB6BC898-978F-DBB0-95D1-83449FDED72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4FF876F-16F8-FF49-689B-D8C6A1CA963F}"/>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394990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4F89D1-AE41-ABE3-5A71-74865FCFCC0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22C0C87-5F04-93B9-8DBC-B83BDA355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5F04900-8722-E668-43D4-DA3AB044730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BF45DDD-1F7D-8511-7FE2-5DA2FF5436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D4177D8-C0FB-0B8C-D533-EDBE6CADB2E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A1F1484-2AB4-BE5D-D228-23AD359AE42B}"/>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8" name="Alt Bilgi Yer Tutucusu 7">
            <a:extLst>
              <a:ext uri="{FF2B5EF4-FFF2-40B4-BE49-F238E27FC236}">
                <a16:creationId xmlns:a16="http://schemas.microsoft.com/office/drawing/2014/main" id="{834B1235-7EA5-8EC2-DC9E-DDE9A5007F8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918DCF9-9119-E374-8A41-1E2E197023D9}"/>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338051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AC1255-A244-660F-EEB8-3E58B48BA66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233C008-EBD1-AF1A-AF2B-4288111B901F}"/>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4" name="Alt Bilgi Yer Tutucusu 3">
            <a:extLst>
              <a:ext uri="{FF2B5EF4-FFF2-40B4-BE49-F238E27FC236}">
                <a16:creationId xmlns:a16="http://schemas.microsoft.com/office/drawing/2014/main" id="{DD784260-8337-2D7F-F47D-B5182E17893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55FB455-B175-7DE3-3138-798BA059E321}"/>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70356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D8060C8-F088-9A8B-CDBA-1FD212F910DC}"/>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3" name="Alt Bilgi Yer Tutucusu 2">
            <a:extLst>
              <a:ext uri="{FF2B5EF4-FFF2-40B4-BE49-F238E27FC236}">
                <a16:creationId xmlns:a16="http://schemas.microsoft.com/office/drawing/2014/main" id="{6A3ACC9B-C8DB-EFD9-854C-62BFAEC3011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806E3C28-46D9-6AFF-0182-34F2BA844388}"/>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368917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80C802-00A5-6E1B-B379-62EF52BD556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0C01FB7-116B-A6B1-5D7E-112B93BD1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E7234CE-F51A-C23B-23DA-C1D592194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B30771E-78CF-B948-5D91-806CEA0AB92A}"/>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6" name="Alt Bilgi Yer Tutucusu 5">
            <a:extLst>
              <a:ext uri="{FF2B5EF4-FFF2-40B4-BE49-F238E27FC236}">
                <a16:creationId xmlns:a16="http://schemas.microsoft.com/office/drawing/2014/main" id="{1268869B-C2A9-4EB0-1373-8E3418AC1C4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AF15249-4A08-BE3C-FEB0-0D427F49C9A5}"/>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1959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92C893-D618-1667-F374-8CE2AC3C592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C4F9948-112F-98F5-432B-1545C24F9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EBC3FAB-A231-117E-67DD-02C81F59B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3DEB31E-D2D5-5F07-D7D0-806F055DBE1B}"/>
              </a:ext>
            </a:extLst>
          </p:cNvPr>
          <p:cNvSpPr>
            <a:spLocks noGrp="1"/>
          </p:cNvSpPr>
          <p:nvPr>
            <p:ph type="dt" sz="half" idx="10"/>
          </p:nvPr>
        </p:nvSpPr>
        <p:spPr/>
        <p:txBody>
          <a:bodyPr/>
          <a:lstStyle/>
          <a:p>
            <a:fld id="{44513420-0696-5447-AEA4-45CF740815BF}" type="datetimeFigureOut">
              <a:rPr lang="tr-TR" smtClean="0"/>
              <a:t>24.04.2025</a:t>
            </a:fld>
            <a:endParaRPr lang="tr-TR"/>
          </a:p>
        </p:txBody>
      </p:sp>
      <p:sp>
        <p:nvSpPr>
          <p:cNvPr id="6" name="Alt Bilgi Yer Tutucusu 5">
            <a:extLst>
              <a:ext uri="{FF2B5EF4-FFF2-40B4-BE49-F238E27FC236}">
                <a16:creationId xmlns:a16="http://schemas.microsoft.com/office/drawing/2014/main" id="{287E1430-A770-BD8E-07C5-3CA5C6BE3BD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6904086-B697-B50D-B406-BE0CEFB9735C}"/>
              </a:ext>
            </a:extLst>
          </p:cNvPr>
          <p:cNvSpPr>
            <a:spLocks noGrp="1"/>
          </p:cNvSpPr>
          <p:nvPr>
            <p:ph type="sldNum" sz="quarter" idx="12"/>
          </p:nvPr>
        </p:nvSpPr>
        <p:spPr/>
        <p:txBody>
          <a:bodyPr/>
          <a:lstStyle/>
          <a:p>
            <a:fld id="{AD054B98-A555-D74C-8443-214D18843169}" type="slidenum">
              <a:rPr lang="tr-TR" smtClean="0"/>
              <a:t>‹#›</a:t>
            </a:fld>
            <a:endParaRPr lang="tr-TR"/>
          </a:p>
        </p:txBody>
      </p:sp>
    </p:spTree>
    <p:extLst>
      <p:ext uri="{BB962C8B-B14F-4D97-AF65-F5344CB8AC3E}">
        <p14:creationId xmlns:p14="http://schemas.microsoft.com/office/powerpoint/2010/main" val="1719284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A1699CA-B3E2-297E-C2C1-BAD6348F3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36F9B2D-11CE-066B-2FBB-473F7BE0E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C54C632-68AD-734D-3151-347CDABBB4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513420-0696-5447-AEA4-45CF740815BF}" type="datetimeFigureOut">
              <a:rPr lang="tr-TR" smtClean="0"/>
              <a:t>24.04.2025</a:t>
            </a:fld>
            <a:endParaRPr lang="tr-TR"/>
          </a:p>
        </p:txBody>
      </p:sp>
      <p:sp>
        <p:nvSpPr>
          <p:cNvPr id="5" name="Alt Bilgi Yer Tutucusu 4">
            <a:extLst>
              <a:ext uri="{FF2B5EF4-FFF2-40B4-BE49-F238E27FC236}">
                <a16:creationId xmlns:a16="http://schemas.microsoft.com/office/drawing/2014/main" id="{B0CFDD8D-F296-339F-C556-95F93BB6D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E377099B-8470-9840-BB04-7F6C84C8E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054B98-A555-D74C-8443-214D18843169}" type="slidenum">
              <a:rPr lang="tr-TR" smtClean="0"/>
              <a:t>‹#›</a:t>
            </a:fld>
            <a:endParaRPr lang="tr-TR"/>
          </a:p>
        </p:txBody>
      </p:sp>
    </p:spTree>
    <p:extLst>
      <p:ext uri="{BB962C8B-B14F-4D97-AF65-F5344CB8AC3E}">
        <p14:creationId xmlns:p14="http://schemas.microsoft.com/office/powerpoint/2010/main" val="1793122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111915"/>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hyperlink" Target="https://pubmed.ncbi.nlm.nih.gov/?sort=date&amp;term=Garderet+L&amp;cauthor_id=3028279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3" Type="http://schemas.openxmlformats.org/officeDocument/2006/relationships/hyperlink" Target="https://pubmed.ncbi.nlm.nih.gov/?sort=date&amp;term=Garderet+L&amp;cauthor_id=3028279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2.xml.rels><?xml version="1.0" encoding="UTF-8" standalone="yes"?>
<Relationships xmlns="http://schemas.openxmlformats.org/package/2006/relationships"><Relationship Id="rId3" Type="http://schemas.openxmlformats.org/officeDocument/2006/relationships/hyperlink" Target="https://pubmed.ncbi.nlm.nih.gov/?sort=date&amp;term=Garderet+L&amp;cauthor_id=3028279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xml"/><Relationship Id="rId5" Type="http://schemas.openxmlformats.org/officeDocument/2006/relationships/image" Target="../media/image34.emf"/><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xml"/><Relationship Id="rId5" Type="http://schemas.openxmlformats.org/officeDocument/2006/relationships/image" Target="../media/image34.emf"/><Relationship Id="rId4" Type="http://schemas.openxmlformats.org/officeDocument/2006/relationships/image" Target="../media/image33.emf"/></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descr="ekran görüntüsü, sevgililer günü, kalp, kırmızı içeren bir resim&#10;&#10;Yapay zeka tarafından oluşturulan içerik yanlış olabilir.">
            <a:extLst>
              <a:ext uri="{FF2B5EF4-FFF2-40B4-BE49-F238E27FC236}">
                <a16:creationId xmlns:a16="http://schemas.microsoft.com/office/drawing/2014/main" id="{3A1221FD-3EC0-B64D-63AF-EBA278EC2A57}"/>
              </a:ext>
            </a:extLst>
          </p:cNvPr>
          <p:cNvPicPr>
            <a:picLocks noChangeAspect="1"/>
          </p:cNvPicPr>
          <p:nvPr/>
        </p:nvPicPr>
        <p:blipFill>
          <a:blip r:embed="rId2"/>
          <a:stretch>
            <a:fillRect/>
          </a:stretch>
        </p:blipFill>
        <p:spPr>
          <a:xfrm>
            <a:off x="768350" y="180110"/>
            <a:ext cx="10350500" cy="3920835"/>
          </a:xfrm>
          <a:prstGeom prst="rect">
            <a:avLst/>
          </a:prstGeom>
        </p:spPr>
      </p:pic>
      <p:sp>
        <p:nvSpPr>
          <p:cNvPr id="5" name="Alt Başlık 2">
            <a:extLst>
              <a:ext uri="{FF2B5EF4-FFF2-40B4-BE49-F238E27FC236}">
                <a16:creationId xmlns:a16="http://schemas.microsoft.com/office/drawing/2014/main" id="{E0741E04-6881-EFD7-1109-BA78FE6A0B4B}"/>
              </a:ext>
            </a:extLst>
          </p:cNvPr>
          <p:cNvSpPr txBox="1">
            <a:spLocks/>
          </p:cNvSpPr>
          <p:nvPr/>
        </p:nvSpPr>
        <p:spPr>
          <a:xfrm>
            <a:off x="1274618" y="5250873"/>
            <a:ext cx="9144000" cy="137817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a:p>
            <a:r>
              <a:rPr lang="tr-TR" sz="2000" b="1" dirty="0" err="1"/>
              <a:t>Doc</a:t>
            </a:r>
            <a:r>
              <a:rPr lang="tr-TR" sz="2000" b="1" dirty="0"/>
              <a:t> </a:t>
            </a:r>
            <a:r>
              <a:rPr lang="tr-TR" sz="2000" b="1" dirty="0" err="1"/>
              <a:t>Dr</a:t>
            </a:r>
            <a:r>
              <a:rPr lang="tr-TR" sz="2000" b="1" dirty="0"/>
              <a:t> Mehmet BAKIRTAŞ</a:t>
            </a:r>
          </a:p>
          <a:p>
            <a:r>
              <a:rPr lang="tr-TR" sz="2000" b="1" dirty="0"/>
              <a:t>Tekirdağ Şehir Hastanesi Hematoloji Kliniği</a:t>
            </a:r>
          </a:p>
          <a:p>
            <a:r>
              <a:rPr lang="tr-TR" sz="2000" b="1" dirty="0"/>
              <a:t>26.04.2025 </a:t>
            </a:r>
          </a:p>
        </p:txBody>
      </p:sp>
      <p:sp>
        <p:nvSpPr>
          <p:cNvPr id="6" name="Alt Başlık 2">
            <a:extLst>
              <a:ext uri="{FF2B5EF4-FFF2-40B4-BE49-F238E27FC236}">
                <a16:creationId xmlns:a16="http://schemas.microsoft.com/office/drawing/2014/main" id="{B0F49001-3311-54DB-925A-6E53E15A68BE}"/>
              </a:ext>
            </a:extLst>
          </p:cNvPr>
          <p:cNvSpPr txBox="1">
            <a:spLocks/>
          </p:cNvSpPr>
          <p:nvPr/>
        </p:nvSpPr>
        <p:spPr>
          <a:xfrm>
            <a:off x="1634835" y="4384964"/>
            <a:ext cx="9144000" cy="86590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a:p>
            <a:r>
              <a:rPr lang="tr-TR" sz="2800" b="1" dirty="0">
                <a:solidFill>
                  <a:srgbClr val="FF0000"/>
                </a:solidFill>
              </a:rPr>
              <a:t>MM de </a:t>
            </a:r>
            <a:r>
              <a:rPr lang="tr-TR" sz="2800" b="1" dirty="0" err="1">
                <a:solidFill>
                  <a:srgbClr val="FF0000"/>
                </a:solidFill>
              </a:rPr>
              <a:t>Lenalidomid</a:t>
            </a:r>
            <a:r>
              <a:rPr lang="tr-TR" sz="2800" b="1" dirty="0">
                <a:solidFill>
                  <a:srgbClr val="FF0000"/>
                </a:solidFill>
              </a:rPr>
              <a:t> ve </a:t>
            </a:r>
            <a:r>
              <a:rPr lang="tr-TR" sz="2800" b="1" dirty="0" err="1">
                <a:solidFill>
                  <a:srgbClr val="FF0000"/>
                </a:solidFill>
              </a:rPr>
              <a:t>Pomalidomid</a:t>
            </a:r>
            <a:r>
              <a:rPr lang="tr-TR" sz="2800" b="1" dirty="0">
                <a:solidFill>
                  <a:srgbClr val="FF0000"/>
                </a:solidFill>
              </a:rPr>
              <a:t> Bazlı Kombinasyonlar </a:t>
            </a:r>
          </a:p>
        </p:txBody>
      </p:sp>
    </p:spTree>
    <p:extLst>
      <p:ext uri="{BB962C8B-B14F-4D97-AF65-F5344CB8AC3E}">
        <p14:creationId xmlns:p14="http://schemas.microsoft.com/office/powerpoint/2010/main" val="1884948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AD1632-D7AC-EF45-F403-B64F378297A0}"/>
              </a:ext>
            </a:extLst>
          </p:cNvPr>
          <p:cNvSpPr>
            <a:spLocks noGrp="1"/>
          </p:cNvSpPr>
          <p:nvPr>
            <p:ph type="title"/>
          </p:nvPr>
        </p:nvSpPr>
        <p:spPr>
          <a:xfrm>
            <a:off x="949036" y="2884199"/>
            <a:ext cx="10515600" cy="1089602"/>
          </a:xfrm>
        </p:spPr>
        <p:txBody>
          <a:bodyPr/>
          <a:lstStyle/>
          <a:p>
            <a:r>
              <a:rPr lang="tr-TR" b="1" dirty="0">
                <a:solidFill>
                  <a:srgbClr val="FF0000"/>
                </a:solidFill>
              </a:rPr>
              <a:t>                     VRD Etkinlik Çalışmaları </a:t>
            </a:r>
          </a:p>
        </p:txBody>
      </p:sp>
    </p:spTree>
    <p:extLst>
      <p:ext uri="{BB962C8B-B14F-4D97-AF65-F5344CB8AC3E}">
        <p14:creationId xmlns:p14="http://schemas.microsoft.com/office/powerpoint/2010/main" val="24203359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F854-60C7-BD40-9757-AB55F71A939B}"/>
            </a:ext>
          </a:extLst>
        </p:cNvPr>
        <p:cNvGrpSpPr/>
        <p:nvPr/>
      </p:nvGrpSpPr>
      <p:grpSpPr>
        <a:xfrm>
          <a:off x="0" y="0"/>
          <a:ext cx="0" cy="0"/>
          <a:chOff x="0" y="0"/>
          <a:chExt cx="0" cy="0"/>
        </a:xfrm>
      </p:grpSpPr>
      <p:pic>
        <p:nvPicPr>
          <p:cNvPr id="5" name="İçerik Yer Tutucusu 4" descr="metin, yazı tipi, ekran görüntüsü, beyaz içeren bir resim&#10;&#10;Yapay zeka tarafından oluşturulan içerik yanlış olabilir.">
            <a:extLst>
              <a:ext uri="{FF2B5EF4-FFF2-40B4-BE49-F238E27FC236}">
                <a16:creationId xmlns:a16="http://schemas.microsoft.com/office/drawing/2014/main" id="{FAC75D59-7B08-595B-45ED-E0A01170ABD2}"/>
              </a:ext>
            </a:extLst>
          </p:cNvPr>
          <p:cNvPicPr>
            <a:picLocks noGrp="1" noChangeAspect="1"/>
          </p:cNvPicPr>
          <p:nvPr>
            <p:ph idx="1"/>
          </p:nvPr>
        </p:nvPicPr>
        <p:blipFill>
          <a:blip r:embed="rId2"/>
          <a:stretch>
            <a:fillRect/>
          </a:stretch>
        </p:blipFill>
        <p:spPr>
          <a:xfrm>
            <a:off x="704850" y="310356"/>
            <a:ext cx="5391150" cy="1288656"/>
          </a:xfrm>
        </p:spPr>
      </p:pic>
      <p:pic>
        <p:nvPicPr>
          <p:cNvPr id="7" name="Resim 6" descr="metin, ekran görüntüsü, kırmızı, tasarım içeren bir resim&#10;&#10;Yapay zeka tarafından oluşturulan içerik yanlış olabilir.">
            <a:extLst>
              <a:ext uri="{FF2B5EF4-FFF2-40B4-BE49-F238E27FC236}">
                <a16:creationId xmlns:a16="http://schemas.microsoft.com/office/drawing/2014/main" id="{965061E1-0038-0D06-21F6-9EF150BB61E1}"/>
              </a:ext>
            </a:extLst>
          </p:cNvPr>
          <p:cNvPicPr>
            <a:picLocks noChangeAspect="1"/>
          </p:cNvPicPr>
          <p:nvPr/>
        </p:nvPicPr>
        <p:blipFill>
          <a:blip r:embed="rId3"/>
          <a:stretch>
            <a:fillRect/>
          </a:stretch>
        </p:blipFill>
        <p:spPr>
          <a:xfrm>
            <a:off x="8896350" y="552450"/>
            <a:ext cx="2025650" cy="829064"/>
          </a:xfrm>
          <a:prstGeom prst="rect">
            <a:avLst/>
          </a:prstGeom>
        </p:spPr>
      </p:pic>
      <p:pic>
        <p:nvPicPr>
          <p:cNvPr id="3" name="Resim 2" descr="metin, ekran görüntüsü, yazı tipi, sayı, numara içeren bir resim&#10;&#10;Yapay zeka tarafından oluşturulan içerik yanlış olabilir.">
            <a:extLst>
              <a:ext uri="{FF2B5EF4-FFF2-40B4-BE49-F238E27FC236}">
                <a16:creationId xmlns:a16="http://schemas.microsoft.com/office/drawing/2014/main" id="{C4369F82-9E3B-01DC-D8A2-2F50540010B3}"/>
              </a:ext>
            </a:extLst>
          </p:cNvPr>
          <p:cNvPicPr>
            <a:picLocks noChangeAspect="1"/>
          </p:cNvPicPr>
          <p:nvPr/>
        </p:nvPicPr>
        <p:blipFill>
          <a:blip r:embed="rId4"/>
          <a:stretch>
            <a:fillRect/>
          </a:stretch>
        </p:blipFill>
        <p:spPr>
          <a:xfrm>
            <a:off x="704850" y="1948576"/>
            <a:ext cx="10306050" cy="4510168"/>
          </a:xfrm>
          <a:prstGeom prst="rect">
            <a:avLst/>
          </a:prstGeom>
        </p:spPr>
      </p:pic>
    </p:spTree>
    <p:extLst>
      <p:ext uri="{BB962C8B-B14F-4D97-AF65-F5344CB8AC3E}">
        <p14:creationId xmlns:p14="http://schemas.microsoft.com/office/powerpoint/2010/main" val="14937285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DBCFF-42A1-9B23-175E-9B1E1F0D61C3}"/>
            </a:ext>
          </a:extLst>
        </p:cNvPr>
        <p:cNvGrpSpPr/>
        <p:nvPr/>
      </p:nvGrpSpPr>
      <p:grpSpPr>
        <a:xfrm>
          <a:off x="0" y="0"/>
          <a:ext cx="0" cy="0"/>
          <a:chOff x="0" y="0"/>
          <a:chExt cx="0" cy="0"/>
        </a:xfrm>
      </p:grpSpPr>
      <p:pic>
        <p:nvPicPr>
          <p:cNvPr id="5" name="İçerik Yer Tutucusu 4" descr="metin, yazı tipi, ekran görüntüsü, beyaz içeren bir resim&#10;&#10;Yapay zeka tarafından oluşturulan içerik yanlış olabilir.">
            <a:extLst>
              <a:ext uri="{FF2B5EF4-FFF2-40B4-BE49-F238E27FC236}">
                <a16:creationId xmlns:a16="http://schemas.microsoft.com/office/drawing/2014/main" id="{61FA5ED2-D0B6-220B-5A2D-BBAAA085D489}"/>
              </a:ext>
            </a:extLst>
          </p:cNvPr>
          <p:cNvPicPr>
            <a:picLocks noGrp="1" noChangeAspect="1"/>
          </p:cNvPicPr>
          <p:nvPr>
            <p:ph idx="1"/>
          </p:nvPr>
        </p:nvPicPr>
        <p:blipFill>
          <a:blip r:embed="rId2"/>
          <a:stretch>
            <a:fillRect/>
          </a:stretch>
        </p:blipFill>
        <p:spPr>
          <a:xfrm>
            <a:off x="704850" y="310356"/>
            <a:ext cx="6508750" cy="1555798"/>
          </a:xfrm>
        </p:spPr>
      </p:pic>
      <p:pic>
        <p:nvPicPr>
          <p:cNvPr id="7" name="Resim 6" descr="metin, ekran görüntüsü, kırmızı, tasarım içeren bir resim&#10;&#10;Yapay zeka tarafından oluşturulan içerik yanlış olabilir.">
            <a:extLst>
              <a:ext uri="{FF2B5EF4-FFF2-40B4-BE49-F238E27FC236}">
                <a16:creationId xmlns:a16="http://schemas.microsoft.com/office/drawing/2014/main" id="{4E27B736-1E52-D470-5B86-5150659DAC40}"/>
              </a:ext>
            </a:extLst>
          </p:cNvPr>
          <p:cNvPicPr>
            <a:picLocks noChangeAspect="1"/>
          </p:cNvPicPr>
          <p:nvPr/>
        </p:nvPicPr>
        <p:blipFill>
          <a:blip r:embed="rId3"/>
          <a:stretch>
            <a:fillRect/>
          </a:stretch>
        </p:blipFill>
        <p:spPr>
          <a:xfrm>
            <a:off x="8896350" y="552450"/>
            <a:ext cx="2025650" cy="829064"/>
          </a:xfrm>
          <a:prstGeom prst="rect">
            <a:avLst/>
          </a:prstGeom>
        </p:spPr>
      </p:pic>
      <p:pic>
        <p:nvPicPr>
          <p:cNvPr id="3" name="Resim 2" descr="metin, ekran görüntüsü, yazı tipi, çizgi içeren bir resim&#10;&#10;Yapay zeka tarafından oluşturulan içerik yanlış olabilir.">
            <a:extLst>
              <a:ext uri="{FF2B5EF4-FFF2-40B4-BE49-F238E27FC236}">
                <a16:creationId xmlns:a16="http://schemas.microsoft.com/office/drawing/2014/main" id="{4105028E-02CE-A8D6-B544-8F3F51A09B90}"/>
              </a:ext>
            </a:extLst>
          </p:cNvPr>
          <p:cNvPicPr>
            <a:picLocks noChangeAspect="1"/>
          </p:cNvPicPr>
          <p:nvPr/>
        </p:nvPicPr>
        <p:blipFill>
          <a:blip r:embed="rId4"/>
          <a:stretch>
            <a:fillRect/>
          </a:stretch>
        </p:blipFill>
        <p:spPr>
          <a:xfrm>
            <a:off x="845127" y="2350790"/>
            <a:ext cx="10612581" cy="4196854"/>
          </a:xfrm>
          <a:prstGeom prst="rect">
            <a:avLst/>
          </a:prstGeom>
        </p:spPr>
      </p:pic>
    </p:spTree>
    <p:extLst>
      <p:ext uri="{BB962C8B-B14F-4D97-AF65-F5344CB8AC3E}">
        <p14:creationId xmlns:p14="http://schemas.microsoft.com/office/powerpoint/2010/main" val="2492257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B38A4-E969-4A7A-C51C-EA834D6B427D}"/>
            </a:ext>
          </a:extLst>
        </p:cNvPr>
        <p:cNvGrpSpPr/>
        <p:nvPr/>
      </p:nvGrpSpPr>
      <p:grpSpPr>
        <a:xfrm>
          <a:off x="0" y="0"/>
          <a:ext cx="0" cy="0"/>
          <a:chOff x="0" y="0"/>
          <a:chExt cx="0" cy="0"/>
        </a:xfrm>
      </p:grpSpPr>
      <p:pic>
        <p:nvPicPr>
          <p:cNvPr id="5" name="İçerik Yer Tutucusu 4" descr="metin, yazı tipi, ekran görüntüsü, beyaz içeren bir resim&#10;&#10;Yapay zeka tarafından oluşturulan içerik yanlış olabilir.">
            <a:extLst>
              <a:ext uri="{FF2B5EF4-FFF2-40B4-BE49-F238E27FC236}">
                <a16:creationId xmlns:a16="http://schemas.microsoft.com/office/drawing/2014/main" id="{6C22794A-EE40-67E5-E66E-357D59E3458F}"/>
              </a:ext>
            </a:extLst>
          </p:cNvPr>
          <p:cNvPicPr>
            <a:picLocks noGrp="1" noChangeAspect="1"/>
          </p:cNvPicPr>
          <p:nvPr>
            <p:ph idx="1"/>
          </p:nvPr>
        </p:nvPicPr>
        <p:blipFill>
          <a:blip r:embed="rId2"/>
          <a:stretch>
            <a:fillRect/>
          </a:stretch>
        </p:blipFill>
        <p:spPr>
          <a:xfrm>
            <a:off x="704850" y="310356"/>
            <a:ext cx="6508750" cy="1555798"/>
          </a:xfrm>
        </p:spPr>
      </p:pic>
      <p:pic>
        <p:nvPicPr>
          <p:cNvPr id="7" name="Resim 6" descr="metin, ekran görüntüsü, kırmızı, tasarım içeren bir resim&#10;&#10;Yapay zeka tarafından oluşturulan içerik yanlış olabilir.">
            <a:extLst>
              <a:ext uri="{FF2B5EF4-FFF2-40B4-BE49-F238E27FC236}">
                <a16:creationId xmlns:a16="http://schemas.microsoft.com/office/drawing/2014/main" id="{B61E8E4C-9AD8-4C4A-210C-007522ED20DD}"/>
              </a:ext>
            </a:extLst>
          </p:cNvPr>
          <p:cNvPicPr>
            <a:picLocks noChangeAspect="1"/>
          </p:cNvPicPr>
          <p:nvPr/>
        </p:nvPicPr>
        <p:blipFill>
          <a:blip r:embed="rId3"/>
          <a:stretch>
            <a:fillRect/>
          </a:stretch>
        </p:blipFill>
        <p:spPr>
          <a:xfrm>
            <a:off x="8896350" y="552450"/>
            <a:ext cx="2025650" cy="829064"/>
          </a:xfrm>
          <a:prstGeom prst="rect">
            <a:avLst/>
          </a:prstGeom>
        </p:spPr>
      </p:pic>
      <p:pic>
        <p:nvPicPr>
          <p:cNvPr id="3" name="Resim 2" descr="metin, ekran görüntüsü, yazı tipi, çizgi içeren bir resim&#10;&#10;Yapay zeka tarafından oluşturulan içerik yanlış olabilir.">
            <a:extLst>
              <a:ext uri="{FF2B5EF4-FFF2-40B4-BE49-F238E27FC236}">
                <a16:creationId xmlns:a16="http://schemas.microsoft.com/office/drawing/2014/main" id="{7B23772B-08F6-D45E-19B1-1513BD4394EA}"/>
              </a:ext>
            </a:extLst>
          </p:cNvPr>
          <p:cNvPicPr>
            <a:picLocks noChangeAspect="1"/>
          </p:cNvPicPr>
          <p:nvPr/>
        </p:nvPicPr>
        <p:blipFill>
          <a:blip r:embed="rId4"/>
          <a:stretch>
            <a:fillRect/>
          </a:stretch>
        </p:blipFill>
        <p:spPr>
          <a:xfrm>
            <a:off x="845127" y="2350790"/>
            <a:ext cx="10612581" cy="4196854"/>
          </a:xfrm>
          <a:prstGeom prst="rect">
            <a:avLst/>
          </a:prstGeom>
        </p:spPr>
      </p:pic>
      <p:sp>
        <p:nvSpPr>
          <p:cNvPr id="2" name="Dikdörtgen 1">
            <a:extLst>
              <a:ext uri="{FF2B5EF4-FFF2-40B4-BE49-F238E27FC236}">
                <a16:creationId xmlns:a16="http://schemas.microsoft.com/office/drawing/2014/main" id="{35848FF3-7CB3-2669-2D67-FD4EBAAC8DE1}"/>
              </a:ext>
            </a:extLst>
          </p:cNvPr>
          <p:cNvSpPr/>
          <p:nvPr/>
        </p:nvSpPr>
        <p:spPr>
          <a:xfrm>
            <a:off x="0" y="2202497"/>
            <a:ext cx="6359236" cy="46555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dirty="0">
                <a:solidFill>
                  <a:schemeClr val="bg1"/>
                </a:solidFill>
              </a:rPr>
              <a:t>İkinci veya daha yüksek relapsta, hastanın refrakter olmadığı en az iki yeni ilaç içeren bir üçlü veya dörtlü  rejime geçilmesi rasyonel olabilir.</a:t>
            </a:r>
          </a:p>
          <a:p>
            <a:pPr lvl="0">
              <a:defRPr/>
            </a:pPr>
            <a:r>
              <a:rPr lang="tr-TR" dirty="0">
                <a:solidFill>
                  <a:schemeClr val="bg1"/>
                </a:solidFill>
              </a:rPr>
              <a:t>• Konvansiyonel rejimlere dirençli çoklu relapsları ve hastalığı olan hastalarda dikkate alınacak ek seçenekler arasında ; </a:t>
            </a:r>
          </a:p>
          <a:p>
            <a:pPr lvl="0">
              <a:defRPr/>
            </a:pPr>
            <a:r>
              <a:rPr lang="tr-TR" dirty="0">
                <a:solidFill>
                  <a:schemeClr val="bg1"/>
                </a:solidFill>
              </a:rPr>
              <a:t>-Car T veya </a:t>
            </a:r>
            <a:r>
              <a:rPr lang="tr-TR" dirty="0" err="1">
                <a:solidFill>
                  <a:schemeClr val="bg1"/>
                </a:solidFill>
              </a:rPr>
              <a:t>Bispesifik</a:t>
            </a:r>
            <a:r>
              <a:rPr lang="tr-TR" dirty="0">
                <a:solidFill>
                  <a:schemeClr val="bg1"/>
                </a:solidFill>
              </a:rPr>
              <a:t> ajanlar, </a:t>
            </a:r>
          </a:p>
          <a:p>
            <a:pPr lvl="0">
              <a:defRPr/>
            </a:pPr>
            <a:r>
              <a:rPr lang="tr-TR" dirty="0">
                <a:solidFill>
                  <a:schemeClr val="bg1"/>
                </a:solidFill>
              </a:rPr>
              <a:t>-</a:t>
            </a:r>
            <a:r>
              <a:rPr lang="tr-TR" dirty="0" err="1">
                <a:solidFill>
                  <a:schemeClr val="bg1"/>
                </a:solidFill>
              </a:rPr>
              <a:t>Belantamab</a:t>
            </a:r>
            <a:r>
              <a:rPr lang="tr-TR" dirty="0">
                <a:solidFill>
                  <a:schemeClr val="bg1"/>
                </a:solidFill>
              </a:rPr>
              <a:t> , </a:t>
            </a:r>
          </a:p>
          <a:p>
            <a:pPr lvl="0">
              <a:defRPr/>
            </a:pPr>
            <a:r>
              <a:rPr lang="tr-TR" dirty="0">
                <a:solidFill>
                  <a:schemeClr val="bg1"/>
                </a:solidFill>
              </a:rPr>
              <a:t>-</a:t>
            </a:r>
            <a:r>
              <a:rPr lang="tr-TR" dirty="0" err="1">
                <a:solidFill>
                  <a:schemeClr val="bg1"/>
                </a:solidFill>
              </a:rPr>
              <a:t>Bendamustin</a:t>
            </a:r>
            <a:r>
              <a:rPr lang="tr-TR" dirty="0">
                <a:solidFill>
                  <a:schemeClr val="bg1"/>
                </a:solidFill>
              </a:rPr>
              <a:t> bazlı rejimler, </a:t>
            </a:r>
          </a:p>
          <a:p>
            <a:pPr lvl="0">
              <a:defRPr/>
            </a:pPr>
            <a:r>
              <a:rPr lang="tr-TR" dirty="0">
                <a:solidFill>
                  <a:schemeClr val="bg1"/>
                </a:solidFill>
              </a:rPr>
              <a:t>-</a:t>
            </a:r>
            <a:r>
              <a:rPr lang="tr-TR" dirty="0" err="1">
                <a:solidFill>
                  <a:schemeClr val="bg1"/>
                </a:solidFill>
              </a:rPr>
              <a:t>Selinexofor</a:t>
            </a:r>
            <a:r>
              <a:rPr lang="tr-TR" dirty="0">
                <a:solidFill>
                  <a:schemeClr val="bg1"/>
                </a:solidFill>
              </a:rPr>
              <a:t> bazlı rejimler ,</a:t>
            </a:r>
          </a:p>
          <a:p>
            <a:pPr lvl="0">
              <a:defRPr/>
            </a:pPr>
            <a:r>
              <a:rPr lang="tr-TR" dirty="0">
                <a:solidFill>
                  <a:schemeClr val="bg1"/>
                </a:solidFill>
              </a:rPr>
              <a:t>-Çoklu ilaç kemoterapi rejimleri, </a:t>
            </a:r>
          </a:p>
          <a:p>
            <a:pPr lvl="0">
              <a:defRPr/>
            </a:pPr>
            <a:r>
              <a:rPr lang="tr-TR" dirty="0">
                <a:solidFill>
                  <a:schemeClr val="bg1"/>
                </a:solidFill>
              </a:rPr>
              <a:t>- t (11; 14) hastalarda </a:t>
            </a:r>
            <a:r>
              <a:rPr lang="tr-TR" dirty="0" err="1">
                <a:solidFill>
                  <a:schemeClr val="bg1"/>
                </a:solidFill>
              </a:rPr>
              <a:t>venetoklaks</a:t>
            </a:r>
            <a:r>
              <a:rPr lang="tr-TR" dirty="0">
                <a:solidFill>
                  <a:schemeClr val="bg1"/>
                </a:solidFill>
              </a:rPr>
              <a:t> düşünülebilir. </a:t>
            </a:r>
          </a:p>
          <a:p>
            <a:pPr marL="285750" lvl="0" indent="-285750">
              <a:buFontTx/>
              <a:buChar char="-"/>
              <a:defRPr/>
            </a:pPr>
            <a:endParaRPr lang="tr-TR" dirty="0">
              <a:solidFill>
                <a:schemeClr val="bg1"/>
              </a:solidFill>
            </a:endParaRPr>
          </a:p>
          <a:p>
            <a:pPr lvl="0">
              <a:defRPr/>
            </a:pPr>
            <a:r>
              <a:rPr lang="tr-TR" dirty="0">
                <a:solidFill>
                  <a:schemeClr val="bg1"/>
                </a:solidFill>
              </a:rPr>
              <a:t>PCL veya EMD olan daha agresif relapsı olan hastalar genellikle VDT-PACE gibi çok ilaçlı bir </a:t>
            </a:r>
            <a:r>
              <a:rPr lang="tr-TR" dirty="0" err="1">
                <a:solidFill>
                  <a:schemeClr val="bg1"/>
                </a:solidFill>
              </a:rPr>
              <a:t>antrasiklin</a:t>
            </a:r>
            <a:r>
              <a:rPr lang="tr-TR" dirty="0">
                <a:solidFill>
                  <a:schemeClr val="bg1"/>
                </a:solidFill>
              </a:rPr>
              <a:t> içeren rejimle tedavi gerektirir.</a:t>
            </a:r>
          </a:p>
        </p:txBody>
      </p:sp>
    </p:spTree>
    <p:extLst>
      <p:ext uri="{BB962C8B-B14F-4D97-AF65-F5344CB8AC3E}">
        <p14:creationId xmlns:p14="http://schemas.microsoft.com/office/powerpoint/2010/main" val="25984330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B6A980-4FAA-C648-A267-DD2F75D79C1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600B7EB-E82B-584F-9BAA-BB751C9C7E0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AC085116-6E39-FC47-9FB8-D700C7C439EC}"/>
              </a:ext>
            </a:extLst>
          </p:cNvPr>
          <p:cNvPicPr>
            <a:picLocks noChangeAspect="1"/>
          </p:cNvPicPr>
          <p:nvPr/>
        </p:nvPicPr>
        <p:blipFill>
          <a:blip r:embed="rId2"/>
          <a:stretch>
            <a:fillRect/>
          </a:stretch>
        </p:blipFill>
        <p:spPr>
          <a:xfrm>
            <a:off x="154379" y="154379"/>
            <a:ext cx="12037621" cy="6338496"/>
          </a:xfrm>
          <a:prstGeom prst="rect">
            <a:avLst/>
          </a:prstGeom>
        </p:spPr>
      </p:pic>
    </p:spTree>
    <p:extLst>
      <p:ext uri="{BB962C8B-B14F-4D97-AF65-F5344CB8AC3E}">
        <p14:creationId xmlns:p14="http://schemas.microsoft.com/office/powerpoint/2010/main" val="39638110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19">
          <a:extLst>
            <a:ext uri="{FF2B5EF4-FFF2-40B4-BE49-F238E27FC236}">
              <a16:creationId xmlns:a16="http://schemas.microsoft.com/office/drawing/2014/main" id="{E58ECDD1-BF6C-839F-47F0-5697D72AC3E0}"/>
            </a:ext>
          </a:extLst>
        </p:cNvPr>
        <p:cNvGrpSpPr/>
        <p:nvPr/>
      </p:nvGrpSpPr>
      <p:grpSpPr>
        <a:xfrm>
          <a:off x="0" y="0"/>
          <a:ext cx="0" cy="0"/>
          <a:chOff x="0" y="0"/>
          <a:chExt cx="0" cy="0"/>
        </a:xfrm>
      </p:grpSpPr>
      <p:sp>
        <p:nvSpPr>
          <p:cNvPr id="1520" name="Google Shape;1520;g24801f2f513_0_407">
            <a:extLst>
              <a:ext uri="{FF2B5EF4-FFF2-40B4-BE49-F238E27FC236}">
                <a16:creationId xmlns:a16="http://schemas.microsoft.com/office/drawing/2014/main" id="{0AA5A367-A65F-5A05-FA62-7737FFFCB1E1}"/>
              </a:ext>
            </a:extLst>
          </p:cNvPr>
          <p:cNvSpPr txBox="1">
            <a:spLocks noGrp="1"/>
          </p:cNvSpPr>
          <p:nvPr>
            <p:ph type="ctrTitle"/>
          </p:nvPr>
        </p:nvSpPr>
        <p:spPr>
          <a:xfrm>
            <a:off x="284017" y="1288758"/>
            <a:ext cx="11623965" cy="2140242"/>
          </a:xfrm>
          <a:prstGeom prst="rect">
            <a:avLst/>
          </a:prstGeom>
          <a:solidFill>
            <a:srgbClr val="00B0F0"/>
          </a:solid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ct val="100000"/>
              <a:buNone/>
            </a:pPr>
            <a:r>
              <a:rPr lang="tr-TR" sz="4000" dirty="0" err="1">
                <a:solidFill>
                  <a:schemeClr val="bg1"/>
                </a:solidFill>
              </a:rPr>
              <a:t>Lenalidomid</a:t>
            </a:r>
            <a:r>
              <a:rPr lang="tr-TR" sz="4000" dirty="0">
                <a:solidFill>
                  <a:schemeClr val="bg1"/>
                </a:solidFill>
              </a:rPr>
              <a:t> temelli indüksiyon sonrası / Refrakter</a:t>
            </a:r>
            <a:br>
              <a:rPr lang="tr-TR" sz="4000" dirty="0">
                <a:solidFill>
                  <a:schemeClr val="bg1"/>
                </a:solidFill>
              </a:rPr>
            </a:br>
            <a:r>
              <a:rPr lang="tr-TR" sz="4000" dirty="0">
                <a:solidFill>
                  <a:schemeClr val="bg1"/>
                </a:solidFill>
              </a:rPr>
              <a:t>(</a:t>
            </a:r>
            <a:r>
              <a:rPr lang="tr-TR" sz="4000" dirty="0" err="1">
                <a:solidFill>
                  <a:schemeClr val="bg1"/>
                </a:solidFill>
              </a:rPr>
              <a:t>Lenalidomid</a:t>
            </a:r>
            <a:r>
              <a:rPr lang="tr-TR" sz="4000" dirty="0">
                <a:solidFill>
                  <a:schemeClr val="bg1"/>
                </a:solidFill>
              </a:rPr>
              <a:t> refrakter, idame altında nüks)</a:t>
            </a:r>
            <a:br>
              <a:rPr lang="tr-TR" sz="4000" dirty="0">
                <a:solidFill>
                  <a:schemeClr val="bg1"/>
                </a:solidFill>
              </a:rPr>
            </a:br>
            <a:endParaRPr lang="tr-TR" sz="4000" dirty="0">
              <a:solidFill>
                <a:schemeClr val="bg1"/>
              </a:solidFill>
            </a:endParaRPr>
          </a:p>
        </p:txBody>
      </p:sp>
      <p:sp>
        <p:nvSpPr>
          <p:cNvPr id="2" name="Google Shape;1520;g24801f2f513_0_407">
            <a:extLst>
              <a:ext uri="{FF2B5EF4-FFF2-40B4-BE49-F238E27FC236}">
                <a16:creationId xmlns:a16="http://schemas.microsoft.com/office/drawing/2014/main" id="{8384F27F-AD42-8287-74D7-57DC8736EC6A}"/>
              </a:ext>
            </a:extLst>
          </p:cNvPr>
          <p:cNvSpPr txBox="1">
            <a:spLocks/>
          </p:cNvSpPr>
          <p:nvPr/>
        </p:nvSpPr>
        <p:spPr>
          <a:xfrm>
            <a:off x="1330034" y="3797288"/>
            <a:ext cx="9795166" cy="469912"/>
          </a:xfrm>
          <a:prstGeom prst="rect">
            <a:avLst/>
          </a:prstGeom>
          <a:solidFill>
            <a:srgbClr val="FF0000"/>
          </a:solidFill>
          <a:ln>
            <a:noFill/>
          </a:ln>
        </p:spPr>
        <p:txBody>
          <a:bodyPr spcFirstLastPara="1" vert="horz" wrap="square" lIns="91425" tIns="45700" rIns="91425" bIns="45700"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defTabSz="1182593">
              <a:lnSpc>
                <a:spcPct val="80000"/>
              </a:lnSpc>
              <a:defRPr sz="1900" b="1" spc="-100">
                <a:latin typeface="Helvetica Neue"/>
                <a:ea typeface="Helvetica Neue"/>
                <a:cs typeface="Helvetica Neue"/>
                <a:sym typeface="Helvetica Neue"/>
              </a:defRPr>
            </a:pPr>
            <a:r>
              <a:rPr lang="tr-TR" dirty="0" err="1">
                <a:solidFill>
                  <a:schemeClr val="bg1"/>
                </a:solidFill>
              </a:rPr>
              <a:t>Pomalidomid</a:t>
            </a:r>
            <a:r>
              <a:rPr lang="tr-TR" dirty="0">
                <a:solidFill>
                  <a:schemeClr val="bg1"/>
                </a:solidFill>
              </a:rPr>
              <a:t> bazlı  ikili / üçlü kombinasyon</a:t>
            </a:r>
            <a:endParaRPr lang="tr-TR" spc="-38" dirty="0">
              <a:solidFill>
                <a:schemeClr val="bg1"/>
              </a:solidFill>
            </a:endParaRPr>
          </a:p>
        </p:txBody>
      </p:sp>
    </p:spTree>
    <p:extLst>
      <p:ext uri="{BB962C8B-B14F-4D97-AF65-F5344CB8AC3E}">
        <p14:creationId xmlns:p14="http://schemas.microsoft.com/office/powerpoint/2010/main" val="35225252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Çerçeve 4">
            <a:extLst>
              <a:ext uri="{FF2B5EF4-FFF2-40B4-BE49-F238E27FC236}">
                <a16:creationId xmlns:a16="http://schemas.microsoft.com/office/drawing/2014/main" id="{73990768-3C02-F950-6BD9-261B8036DD00}"/>
              </a:ext>
            </a:extLst>
          </p:cNvPr>
          <p:cNvSpPr/>
          <p:nvPr/>
        </p:nvSpPr>
        <p:spPr>
          <a:xfrm>
            <a:off x="2535382" y="1370012"/>
            <a:ext cx="6608618" cy="4117975"/>
          </a:xfrm>
          <a:prstGeom prst="fram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Metin kutusu 5">
            <a:extLst>
              <a:ext uri="{FF2B5EF4-FFF2-40B4-BE49-F238E27FC236}">
                <a16:creationId xmlns:a16="http://schemas.microsoft.com/office/drawing/2014/main" id="{8BA37691-2EEC-406F-32BD-E9376A6EECD6}"/>
              </a:ext>
            </a:extLst>
          </p:cNvPr>
          <p:cNvSpPr txBox="1"/>
          <p:nvPr/>
        </p:nvSpPr>
        <p:spPr>
          <a:xfrm>
            <a:off x="2917476" y="2136337"/>
            <a:ext cx="5719011" cy="2585323"/>
          </a:xfrm>
          <a:prstGeom prst="rect">
            <a:avLst/>
          </a:prstGeom>
          <a:noFill/>
        </p:spPr>
        <p:txBody>
          <a:bodyPr wrap="square" rtlCol="0">
            <a:spAutoFit/>
          </a:bodyPr>
          <a:lstStyle/>
          <a:p>
            <a:pPr algn="ctr">
              <a:lnSpc>
                <a:spcPct val="150000"/>
              </a:lnSpc>
            </a:pPr>
            <a:r>
              <a:rPr lang="tr-TR" sz="5400" b="1" dirty="0" err="1">
                <a:solidFill>
                  <a:srgbClr val="C00000"/>
                </a:solidFill>
              </a:rPr>
              <a:t>Pomalidomide</a:t>
            </a:r>
            <a:r>
              <a:rPr lang="tr-TR" sz="5400" b="1" dirty="0">
                <a:solidFill>
                  <a:srgbClr val="C00000"/>
                </a:solidFill>
              </a:rPr>
              <a:t> </a:t>
            </a:r>
          </a:p>
          <a:p>
            <a:pPr algn="ctr">
              <a:lnSpc>
                <a:spcPct val="150000"/>
              </a:lnSpc>
            </a:pPr>
            <a:r>
              <a:rPr lang="tr-TR" sz="5400" b="1" dirty="0" err="1">
                <a:solidFill>
                  <a:schemeClr val="accent6">
                    <a:lumMod val="50000"/>
                  </a:schemeClr>
                </a:solidFill>
              </a:rPr>
              <a:t>Deksametazon</a:t>
            </a:r>
            <a:endParaRPr lang="tr-TR" sz="5400" b="1" dirty="0">
              <a:solidFill>
                <a:schemeClr val="accent6">
                  <a:lumMod val="50000"/>
                </a:schemeClr>
              </a:solidFill>
            </a:endParaRPr>
          </a:p>
        </p:txBody>
      </p:sp>
    </p:spTree>
    <p:extLst>
      <p:ext uri="{BB962C8B-B14F-4D97-AF65-F5344CB8AC3E}">
        <p14:creationId xmlns:p14="http://schemas.microsoft.com/office/powerpoint/2010/main" val="27803914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Resim 3"/>
          <p:cNvPicPr>
            <a:picLocks noChangeAspect="1"/>
          </p:cNvPicPr>
          <p:nvPr/>
        </p:nvPicPr>
        <p:blipFill>
          <a:blip r:embed="rId2" cstate="print"/>
          <a:stretch>
            <a:fillRect/>
          </a:stretch>
        </p:blipFill>
        <p:spPr>
          <a:xfrm>
            <a:off x="0" y="0"/>
            <a:ext cx="7629782" cy="4032173"/>
          </a:xfrm>
          <a:prstGeom prst="rect">
            <a:avLst/>
          </a:prstGeom>
        </p:spPr>
      </p:pic>
      <p:pic>
        <p:nvPicPr>
          <p:cNvPr id="5" name="Resim 4"/>
          <p:cNvPicPr>
            <a:picLocks noChangeAspect="1"/>
          </p:cNvPicPr>
          <p:nvPr/>
        </p:nvPicPr>
        <p:blipFill>
          <a:blip r:embed="rId3" cstate="print"/>
          <a:stretch>
            <a:fillRect/>
          </a:stretch>
        </p:blipFill>
        <p:spPr>
          <a:xfrm>
            <a:off x="1" y="4032173"/>
            <a:ext cx="6402662" cy="2825827"/>
          </a:xfrm>
          <a:prstGeom prst="rect">
            <a:avLst/>
          </a:prstGeom>
        </p:spPr>
      </p:pic>
      <p:pic>
        <p:nvPicPr>
          <p:cNvPr id="6" name="Resim 5"/>
          <p:cNvPicPr>
            <a:picLocks noChangeAspect="1"/>
          </p:cNvPicPr>
          <p:nvPr/>
        </p:nvPicPr>
        <p:blipFill>
          <a:blip r:embed="rId4" cstate="print"/>
          <a:stretch>
            <a:fillRect/>
          </a:stretch>
        </p:blipFill>
        <p:spPr>
          <a:xfrm>
            <a:off x="7629782" y="-62858"/>
            <a:ext cx="4562218" cy="2662840"/>
          </a:xfrm>
          <a:prstGeom prst="rect">
            <a:avLst/>
          </a:prstGeom>
        </p:spPr>
      </p:pic>
      <p:pic>
        <p:nvPicPr>
          <p:cNvPr id="7" name="Resim 6"/>
          <p:cNvPicPr>
            <a:picLocks noChangeAspect="1"/>
          </p:cNvPicPr>
          <p:nvPr/>
        </p:nvPicPr>
        <p:blipFill>
          <a:blip r:embed="rId5" cstate="print"/>
          <a:stretch>
            <a:fillRect/>
          </a:stretch>
        </p:blipFill>
        <p:spPr>
          <a:xfrm>
            <a:off x="7629782" y="2599982"/>
            <a:ext cx="4553064" cy="2115239"/>
          </a:xfrm>
          <a:prstGeom prst="rect">
            <a:avLst/>
          </a:prstGeom>
        </p:spPr>
      </p:pic>
      <p:pic>
        <p:nvPicPr>
          <p:cNvPr id="8" name="Resim 7"/>
          <p:cNvPicPr>
            <a:picLocks noChangeAspect="1"/>
          </p:cNvPicPr>
          <p:nvPr/>
        </p:nvPicPr>
        <p:blipFill>
          <a:blip r:embed="rId6" cstate="print"/>
          <a:stretch>
            <a:fillRect/>
          </a:stretch>
        </p:blipFill>
        <p:spPr>
          <a:xfrm>
            <a:off x="6499952" y="4715221"/>
            <a:ext cx="5692048" cy="2143370"/>
          </a:xfrm>
          <a:prstGeom prst="rect">
            <a:avLst/>
          </a:prstGeom>
        </p:spPr>
      </p:pic>
    </p:spTree>
    <p:extLst>
      <p:ext uri="{BB962C8B-B14F-4D97-AF65-F5344CB8AC3E}">
        <p14:creationId xmlns:p14="http://schemas.microsoft.com/office/powerpoint/2010/main" val="18876992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61416" y="195999"/>
            <a:ext cx="2392330" cy="746045"/>
          </a:xfrm>
        </p:spPr>
        <p:txBody>
          <a:bodyPr/>
          <a:lstStyle/>
          <a:p>
            <a:r>
              <a:rPr lang="tr-TR" b="1" dirty="0">
                <a:solidFill>
                  <a:srgbClr val="FF0000"/>
                </a:solidFill>
              </a:rPr>
              <a:t>Pd-PFS</a:t>
            </a:r>
          </a:p>
        </p:txBody>
      </p:sp>
      <p:sp>
        <p:nvSpPr>
          <p:cNvPr id="6" name="Metin kutusu 5"/>
          <p:cNvSpPr txBox="1"/>
          <p:nvPr/>
        </p:nvSpPr>
        <p:spPr>
          <a:xfrm>
            <a:off x="231365" y="6404053"/>
            <a:ext cx="11794602" cy="307777"/>
          </a:xfrm>
          <a:prstGeom prst="rect">
            <a:avLst/>
          </a:prstGeom>
          <a:noFill/>
        </p:spPr>
        <p:txBody>
          <a:bodyPr wrap="square" rtlCol="0">
            <a:spAutoFit/>
          </a:bodyPr>
          <a:lstStyle/>
          <a:p>
            <a:r>
              <a:rPr lang="tr-TR" sz="1400" b="1" dirty="0"/>
              <a:t>Miguel JS, et al. a </a:t>
            </a:r>
            <a:r>
              <a:rPr lang="tr-TR" sz="1400" b="1" dirty="0" err="1"/>
              <a:t>randomised</a:t>
            </a:r>
            <a:r>
              <a:rPr lang="tr-TR" sz="1400" b="1" dirty="0"/>
              <a:t>, </a:t>
            </a:r>
            <a:r>
              <a:rPr lang="tr-TR" sz="1400" b="1" dirty="0" err="1"/>
              <a:t>open-label</a:t>
            </a:r>
            <a:r>
              <a:rPr lang="tr-TR" sz="1400" b="1" dirty="0"/>
              <a:t>, </a:t>
            </a:r>
            <a:r>
              <a:rPr lang="tr-TR" sz="1400" b="1" dirty="0" err="1"/>
              <a:t>phase</a:t>
            </a:r>
            <a:r>
              <a:rPr lang="tr-TR" sz="1400" b="1" dirty="0"/>
              <a:t> 3 </a:t>
            </a:r>
            <a:r>
              <a:rPr lang="tr-TR" sz="1400" b="1" dirty="0" err="1"/>
              <a:t>trial</a:t>
            </a:r>
            <a:r>
              <a:rPr lang="tr-TR" sz="1400" b="1" dirty="0"/>
              <a:t>. </a:t>
            </a:r>
            <a:r>
              <a:rPr lang="tr-TR" sz="1400" b="1" dirty="0" err="1"/>
              <a:t>The</a:t>
            </a:r>
            <a:r>
              <a:rPr lang="tr-TR" sz="1400" b="1" dirty="0"/>
              <a:t> </a:t>
            </a:r>
            <a:r>
              <a:rPr lang="tr-TR" sz="1400" b="1" dirty="0" err="1"/>
              <a:t>Lancet</a:t>
            </a:r>
            <a:r>
              <a:rPr lang="tr-TR" sz="1400" b="1" dirty="0"/>
              <a:t> </a:t>
            </a:r>
            <a:r>
              <a:rPr lang="tr-TR" sz="1400" b="1" dirty="0" err="1"/>
              <a:t>Oncology</a:t>
            </a:r>
            <a:r>
              <a:rPr lang="tr-TR" sz="1400" b="1" dirty="0"/>
              <a:t> 2013. 14(11), 1055–1066.</a:t>
            </a:r>
          </a:p>
        </p:txBody>
      </p:sp>
      <p:pic>
        <p:nvPicPr>
          <p:cNvPr id="7" name="İçerik Yer Tutucusu 6"/>
          <p:cNvPicPr>
            <a:picLocks noGrp="1" noChangeAspect="1"/>
          </p:cNvPicPr>
          <p:nvPr>
            <p:ph idx="1"/>
          </p:nvPr>
        </p:nvPicPr>
        <p:blipFill>
          <a:blip r:embed="rId3"/>
          <a:stretch>
            <a:fillRect/>
          </a:stretch>
        </p:blipFill>
        <p:spPr>
          <a:xfrm>
            <a:off x="543753" y="1061695"/>
            <a:ext cx="11169827" cy="5222707"/>
          </a:xfrm>
          <a:prstGeom prst="rect">
            <a:avLst/>
          </a:prstGeom>
        </p:spPr>
      </p:pic>
    </p:spTree>
    <p:extLst>
      <p:ext uri="{BB962C8B-B14F-4D97-AF65-F5344CB8AC3E}">
        <p14:creationId xmlns:p14="http://schemas.microsoft.com/office/powerpoint/2010/main" val="719436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15068" y="23097"/>
            <a:ext cx="6596604" cy="746045"/>
          </a:xfrm>
        </p:spPr>
        <p:txBody>
          <a:bodyPr>
            <a:noAutofit/>
          </a:bodyPr>
          <a:lstStyle/>
          <a:p>
            <a:r>
              <a:rPr lang="tr-TR" sz="5400" b="1" dirty="0">
                <a:solidFill>
                  <a:srgbClr val="FF0000"/>
                </a:solidFill>
              </a:rPr>
              <a:t>Pd-OS</a:t>
            </a:r>
          </a:p>
        </p:txBody>
      </p:sp>
      <p:sp>
        <p:nvSpPr>
          <p:cNvPr id="6" name="Metin kutusu 5"/>
          <p:cNvSpPr txBox="1"/>
          <p:nvPr/>
        </p:nvSpPr>
        <p:spPr>
          <a:xfrm>
            <a:off x="185811" y="6334780"/>
            <a:ext cx="11794602" cy="523220"/>
          </a:xfrm>
          <a:prstGeom prst="rect">
            <a:avLst/>
          </a:prstGeom>
          <a:noFill/>
        </p:spPr>
        <p:txBody>
          <a:bodyPr wrap="square" rtlCol="0">
            <a:spAutoFit/>
          </a:bodyPr>
          <a:lstStyle/>
          <a:p>
            <a:r>
              <a:rPr lang="tr-TR" sz="1400" dirty="0" err="1"/>
              <a:t>Miguel</a:t>
            </a:r>
            <a:r>
              <a:rPr lang="tr-TR" sz="1400" dirty="0"/>
              <a:t> JS, et al. </a:t>
            </a:r>
            <a:r>
              <a:rPr lang="tr-TR" sz="1400" dirty="0" err="1"/>
              <a:t>Pomalidomide</a:t>
            </a:r>
            <a:r>
              <a:rPr lang="tr-TR" sz="1400" dirty="0"/>
              <a:t> </a:t>
            </a:r>
            <a:r>
              <a:rPr lang="tr-TR" sz="1400" dirty="0" err="1"/>
              <a:t>plus</a:t>
            </a:r>
            <a:r>
              <a:rPr lang="tr-TR" sz="1400" dirty="0"/>
              <a:t> </a:t>
            </a:r>
            <a:r>
              <a:rPr lang="tr-TR" sz="1400" dirty="0" err="1"/>
              <a:t>low-dose</a:t>
            </a:r>
            <a:r>
              <a:rPr lang="tr-TR" sz="1400" dirty="0"/>
              <a:t> </a:t>
            </a:r>
            <a:r>
              <a:rPr lang="tr-TR" sz="1400" dirty="0" err="1"/>
              <a:t>dexamethasone</a:t>
            </a:r>
            <a:r>
              <a:rPr lang="tr-TR" sz="1400" dirty="0"/>
              <a:t> </a:t>
            </a:r>
            <a:r>
              <a:rPr lang="tr-TR" sz="1400" dirty="0" err="1"/>
              <a:t>versus</a:t>
            </a:r>
            <a:r>
              <a:rPr lang="tr-TR" sz="1400" dirty="0"/>
              <a:t> </a:t>
            </a:r>
            <a:r>
              <a:rPr lang="tr-TR" sz="1400" dirty="0" err="1"/>
              <a:t>high-dose</a:t>
            </a:r>
            <a:r>
              <a:rPr lang="tr-TR" sz="1400" dirty="0"/>
              <a:t> </a:t>
            </a:r>
            <a:r>
              <a:rPr lang="tr-TR" sz="1400" dirty="0" err="1"/>
              <a:t>dexamethasone</a:t>
            </a:r>
            <a:r>
              <a:rPr lang="tr-TR" sz="1400" dirty="0"/>
              <a:t> </a:t>
            </a:r>
            <a:r>
              <a:rPr lang="tr-TR" sz="1400" dirty="0" err="1"/>
              <a:t>alone</a:t>
            </a:r>
            <a:r>
              <a:rPr lang="tr-TR" sz="1400" dirty="0"/>
              <a:t> </a:t>
            </a:r>
            <a:r>
              <a:rPr lang="tr-TR" sz="1400" dirty="0" err="1"/>
              <a:t>for</a:t>
            </a:r>
            <a:r>
              <a:rPr lang="tr-TR" sz="1400" dirty="0"/>
              <a:t> </a:t>
            </a:r>
            <a:r>
              <a:rPr lang="tr-TR" sz="1400" dirty="0" err="1"/>
              <a:t>patients</a:t>
            </a:r>
            <a:r>
              <a:rPr lang="tr-TR" sz="1400" dirty="0"/>
              <a:t> </a:t>
            </a:r>
            <a:r>
              <a:rPr lang="tr-TR" sz="1400" dirty="0" err="1"/>
              <a:t>with</a:t>
            </a:r>
            <a:r>
              <a:rPr lang="tr-TR" sz="1400" dirty="0"/>
              <a:t> </a:t>
            </a:r>
            <a:r>
              <a:rPr lang="tr-TR" sz="1400" dirty="0" err="1"/>
              <a:t>relapsed</a:t>
            </a:r>
            <a:r>
              <a:rPr lang="tr-TR" sz="1400" dirty="0"/>
              <a:t> </a:t>
            </a:r>
            <a:r>
              <a:rPr lang="tr-TR" sz="1400" dirty="0" err="1"/>
              <a:t>and</a:t>
            </a:r>
            <a:r>
              <a:rPr lang="tr-TR" sz="1400" dirty="0"/>
              <a:t> </a:t>
            </a:r>
            <a:r>
              <a:rPr lang="tr-TR" sz="1400" dirty="0" err="1"/>
              <a:t>refractory</a:t>
            </a:r>
            <a:r>
              <a:rPr lang="tr-TR" sz="1400" dirty="0"/>
              <a:t> </a:t>
            </a:r>
            <a:r>
              <a:rPr lang="tr-TR" sz="1400" dirty="0" err="1"/>
              <a:t>multiple</a:t>
            </a:r>
            <a:r>
              <a:rPr lang="tr-TR" sz="1400" dirty="0"/>
              <a:t> </a:t>
            </a:r>
            <a:r>
              <a:rPr lang="tr-TR" sz="1400" dirty="0" err="1"/>
              <a:t>myeloma</a:t>
            </a:r>
            <a:r>
              <a:rPr lang="tr-TR" sz="1400" dirty="0"/>
              <a:t> (MM-003): a </a:t>
            </a:r>
            <a:r>
              <a:rPr lang="tr-TR" sz="1400" dirty="0" err="1"/>
              <a:t>randomised</a:t>
            </a:r>
            <a:r>
              <a:rPr lang="tr-TR" sz="1400" dirty="0"/>
              <a:t>, </a:t>
            </a:r>
            <a:r>
              <a:rPr lang="tr-TR" sz="1400" dirty="0" err="1"/>
              <a:t>open-label</a:t>
            </a:r>
            <a:r>
              <a:rPr lang="tr-TR" sz="1400" dirty="0"/>
              <a:t>, </a:t>
            </a:r>
            <a:r>
              <a:rPr lang="tr-TR" sz="1400" dirty="0" err="1"/>
              <a:t>phase</a:t>
            </a:r>
            <a:r>
              <a:rPr lang="tr-TR" sz="1400" dirty="0"/>
              <a:t> 3 </a:t>
            </a:r>
            <a:r>
              <a:rPr lang="tr-TR" sz="1400" dirty="0" err="1"/>
              <a:t>trial</a:t>
            </a:r>
            <a:r>
              <a:rPr lang="tr-TR" sz="1400" dirty="0"/>
              <a:t>. </a:t>
            </a:r>
            <a:r>
              <a:rPr lang="tr-TR" sz="1400" dirty="0" err="1"/>
              <a:t>The</a:t>
            </a:r>
            <a:r>
              <a:rPr lang="tr-TR" sz="1400" dirty="0"/>
              <a:t> </a:t>
            </a:r>
            <a:r>
              <a:rPr lang="tr-TR" sz="1400" dirty="0" err="1"/>
              <a:t>Lancet</a:t>
            </a:r>
            <a:r>
              <a:rPr lang="tr-TR" sz="1400" dirty="0"/>
              <a:t> </a:t>
            </a:r>
            <a:r>
              <a:rPr lang="tr-TR" sz="1400" dirty="0" err="1"/>
              <a:t>Oncology</a:t>
            </a:r>
            <a:r>
              <a:rPr lang="tr-TR" sz="1400" dirty="0"/>
              <a:t> 2013. 14(11), 1055–1066.</a:t>
            </a:r>
          </a:p>
        </p:txBody>
      </p:sp>
      <p:pic>
        <p:nvPicPr>
          <p:cNvPr id="5" name="İçerik Yer Tutucusu 4"/>
          <p:cNvPicPr>
            <a:picLocks noGrp="1" noChangeAspect="1"/>
          </p:cNvPicPr>
          <p:nvPr>
            <p:ph idx="1"/>
          </p:nvPr>
        </p:nvPicPr>
        <p:blipFill>
          <a:blip r:embed="rId3"/>
          <a:stretch>
            <a:fillRect/>
          </a:stretch>
        </p:blipFill>
        <p:spPr>
          <a:xfrm>
            <a:off x="0" y="992777"/>
            <a:ext cx="5656217" cy="5297563"/>
          </a:xfrm>
          <a:prstGeom prst="rect">
            <a:avLst/>
          </a:prstGeom>
        </p:spPr>
      </p:pic>
      <p:graphicFrame>
        <p:nvGraphicFramePr>
          <p:cNvPr id="7" name="Tablo 6"/>
          <p:cNvGraphicFramePr>
            <a:graphicFrameLocks noGrp="1"/>
          </p:cNvGraphicFramePr>
          <p:nvPr/>
        </p:nvGraphicFramePr>
        <p:xfrm>
          <a:off x="5760720" y="1151584"/>
          <a:ext cx="6219692" cy="4021307"/>
        </p:xfrm>
        <a:graphic>
          <a:graphicData uri="http://schemas.openxmlformats.org/drawingml/2006/table">
            <a:tbl>
              <a:tblPr firstRow="1" bandRow="1">
                <a:tableStyleId>{21E4AEA4-8DFA-4A89-87EB-49C32662AFE0}</a:tableStyleId>
              </a:tblPr>
              <a:tblGrid>
                <a:gridCol w="2426900">
                  <a:extLst>
                    <a:ext uri="{9D8B030D-6E8A-4147-A177-3AD203B41FA5}">
                      <a16:colId xmlns:a16="http://schemas.microsoft.com/office/drawing/2014/main" val="3415514786"/>
                    </a:ext>
                  </a:extLst>
                </a:gridCol>
                <a:gridCol w="1434619">
                  <a:extLst>
                    <a:ext uri="{9D8B030D-6E8A-4147-A177-3AD203B41FA5}">
                      <a16:colId xmlns:a16="http://schemas.microsoft.com/office/drawing/2014/main" val="659504263"/>
                    </a:ext>
                  </a:extLst>
                </a:gridCol>
                <a:gridCol w="1214109">
                  <a:extLst>
                    <a:ext uri="{9D8B030D-6E8A-4147-A177-3AD203B41FA5}">
                      <a16:colId xmlns:a16="http://schemas.microsoft.com/office/drawing/2014/main" val="4086171173"/>
                    </a:ext>
                  </a:extLst>
                </a:gridCol>
                <a:gridCol w="1144064">
                  <a:extLst>
                    <a:ext uri="{9D8B030D-6E8A-4147-A177-3AD203B41FA5}">
                      <a16:colId xmlns:a16="http://schemas.microsoft.com/office/drawing/2014/main" val="2497689105"/>
                    </a:ext>
                  </a:extLst>
                </a:gridCol>
              </a:tblGrid>
              <a:tr h="370840">
                <a:tc>
                  <a:txBody>
                    <a:bodyPr/>
                    <a:lstStyle/>
                    <a:p>
                      <a:r>
                        <a:rPr lang="tr-TR" sz="2800" dirty="0">
                          <a:solidFill>
                            <a:schemeClr val="tx1"/>
                          </a:solidFill>
                        </a:rPr>
                        <a:t>OS</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err="1">
                          <a:solidFill>
                            <a:schemeClr val="tx1"/>
                          </a:solidFill>
                        </a:rPr>
                        <a:t>Pdex</a:t>
                      </a:r>
                      <a:r>
                        <a:rPr lang="tr-TR" sz="2400" dirty="0">
                          <a:solidFill>
                            <a:schemeClr val="tx1"/>
                          </a:solidFill>
                        </a:rPr>
                        <a:t> (ay)</a:t>
                      </a:r>
                    </a:p>
                  </a:txBody>
                  <a:tcPr>
                    <a:solidFill>
                      <a:schemeClr val="bg1">
                        <a:lumMod val="85000"/>
                      </a:schemeClr>
                    </a:solidFill>
                  </a:tcPr>
                </a:tc>
                <a:tc>
                  <a:txBody>
                    <a:bodyPr/>
                    <a:lstStyle/>
                    <a:p>
                      <a:r>
                        <a:rPr lang="tr-TR" sz="2400" dirty="0" err="1">
                          <a:solidFill>
                            <a:schemeClr val="tx1"/>
                          </a:solidFill>
                        </a:rPr>
                        <a:t>Dex</a:t>
                      </a:r>
                      <a:r>
                        <a:rPr lang="tr-TR" sz="2400" dirty="0">
                          <a:solidFill>
                            <a:schemeClr val="tx1"/>
                          </a:solidFill>
                        </a:rPr>
                        <a:t> (ay)</a:t>
                      </a:r>
                    </a:p>
                  </a:txBody>
                  <a:tcPr>
                    <a:solidFill>
                      <a:schemeClr val="bg1">
                        <a:lumMod val="85000"/>
                      </a:schemeClr>
                    </a:solidFill>
                  </a:tcPr>
                </a:tc>
                <a:tc>
                  <a:txBody>
                    <a:bodyPr/>
                    <a:lstStyle/>
                    <a:p>
                      <a:r>
                        <a:rPr lang="tr-TR" sz="2400" dirty="0">
                          <a:solidFill>
                            <a:schemeClr val="tx1"/>
                          </a:solidFill>
                        </a:rPr>
                        <a:t>p</a:t>
                      </a:r>
                    </a:p>
                  </a:txBody>
                  <a:tcPr>
                    <a:solidFill>
                      <a:schemeClr val="bg1">
                        <a:lumMod val="85000"/>
                      </a:schemeClr>
                    </a:solidFill>
                  </a:tcPr>
                </a:tc>
                <a:extLst>
                  <a:ext uri="{0D108BD9-81ED-4DB2-BD59-A6C34878D82A}">
                    <a16:rowId xmlns:a16="http://schemas.microsoft.com/office/drawing/2014/main" val="532868249"/>
                  </a:ext>
                </a:extLst>
              </a:tr>
              <a:tr h="5465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t>Tüm hastalar</a:t>
                      </a:r>
                    </a:p>
                  </a:txBody>
                  <a:tcPr>
                    <a:solidFill>
                      <a:srgbClr val="FF0000"/>
                    </a:solidFill>
                  </a:tcPr>
                </a:tc>
                <a:tc>
                  <a:txBody>
                    <a:bodyPr/>
                    <a:lstStyle/>
                    <a:p>
                      <a:r>
                        <a:rPr lang="tr-TR" sz="2400" dirty="0"/>
                        <a:t>12.7</a:t>
                      </a:r>
                    </a:p>
                  </a:txBody>
                  <a:tcPr>
                    <a:solidFill>
                      <a:srgbClr val="FF0000"/>
                    </a:solidFill>
                  </a:tcPr>
                </a:tc>
                <a:tc>
                  <a:txBody>
                    <a:bodyPr/>
                    <a:lstStyle/>
                    <a:p>
                      <a:r>
                        <a:rPr lang="tr-TR" sz="2400" dirty="0"/>
                        <a:t>8.1</a:t>
                      </a:r>
                    </a:p>
                  </a:txBody>
                  <a:tcPr>
                    <a:solidFill>
                      <a:srgbClr val="FF0000"/>
                    </a:solidFill>
                  </a:tcPr>
                </a:tc>
                <a:tc>
                  <a:txBody>
                    <a:bodyPr/>
                    <a:lstStyle/>
                    <a:p>
                      <a:r>
                        <a:rPr lang="tr-TR" sz="2400" b="1" dirty="0"/>
                        <a:t>0·0285</a:t>
                      </a:r>
                      <a:endParaRPr lang="tr-TR" sz="2400" dirty="0"/>
                    </a:p>
                  </a:txBody>
                  <a:tcPr>
                    <a:solidFill>
                      <a:srgbClr val="FF0000"/>
                    </a:solidFill>
                  </a:tcPr>
                </a:tc>
                <a:extLst>
                  <a:ext uri="{0D108BD9-81ED-4DB2-BD59-A6C34878D82A}">
                    <a16:rowId xmlns:a16="http://schemas.microsoft.com/office/drawing/2014/main" val="1338121050"/>
                  </a:ext>
                </a:extLst>
              </a:tr>
              <a:tr h="370840">
                <a:tc>
                  <a:txBody>
                    <a:bodyPr/>
                    <a:lstStyle/>
                    <a:p>
                      <a:r>
                        <a:rPr lang="tr-TR" sz="2400" dirty="0" err="1"/>
                        <a:t>Len</a:t>
                      </a:r>
                      <a:r>
                        <a:rPr lang="tr-TR" sz="2400" dirty="0"/>
                        <a:t> </a:t>
                      </a:r>
                      <a:r>
                        <a:rPr lang="tr-TR" sz="2400" dirty="0" err="1"/>
                        <a:t>refrakter</a:t>
                      </a:r>
                      <a:endParaRPr lang="tr-TR" sz="2400" dirty="0"/>
                    </a:p>
                  </a:txBody>
                  <a:tcPr>
                    <a:solidFill>
                      <a:srgbClr val="FF0000"/>
                    </a:solidFill>
                  </a:tcPr>
                </a:tc>
                <a:tc>
                  <a:txBody>
                    <a:bodyPr/>
                    <a:lstStyle/>
                    <a:p>
                      <a:r>
                        <a:rPr lang="tr-TR" sz="2400" dirty="0"/>
                        <a:t>12.7</a:t>
                      </a:r>
                    </a:p>
                  </a:txBody>
                  <a:tcPr>
                    <a:solidFill>
                      <a:srgbClr val="FF0000"/>
                    </a:solidFill>
                  </a:tcPr>
                </a:tc>
                <a:tc>
                  <a:txBody>
                    <a:bodyPr/>
                    <a:lstStyle/>
                    <a:p>
                      <a:r>
                        <a:rPr lang="tr-TR" sz="2400" dirty="0"/>
                        <a:t>8</a:t>
                      </a:r>
                    </a:p>
                  </a:txBody>
                  <a:tcPr>
                    <a:solidFill>
                      <a:srgbClr val="FF0000"/>
                    </a:solidFill>
                  </a:tcPr>
                </a:tc>
                <a:tc>
                  <a:txBody>
                    <a:bodyPr/>
                    <a:lstStyle/>
                    <a:p>
                      <a:r>
                        <a:rPr lang="en-US" sz="2400" b="1" dirty="0"/>
                        <a:t>0·0234</a:t>
                      </a:r>
                      <a:endParaRPr lang="tr-TR" sz="2400" b="1" dirty="0"/>
                    </a:p>
                  </a:txBody>
                  <a:tcPr>
                    <a:solidFill>
                      <a:srgbClr val="FF0000"/>
                    </a:solidFill>
                  </a:tcPr>
                </a:tc>
                <a:extLst>
                  <a:ext uri="{0D108BD9-81ED-4DB2-BD59-A6C34878D82A}">
                    <a16:rowId xmlns:a16="http://schemas.microsoft.com/office/drawing/2014/main" val="4281701084"/>
                  </a:ext>
                </a:extLst>
              </a:tr>
              <a:tr h="370840">
                <a:tc>
                  <a:txBody>
                    <a:bodyPr/>
                    <a:lstStyle/>
                    <a:p>
                      <a:r>
                        <a:rPr lang="tr-TR" sz="2400" dirty="0"/>
                        <a:t>Son </a:t>
                      </a:r>
                      <a:r>
                        <a:rPr lang="tr-TR" sz="2400" dirty="0" err="1"/>
                        <a:t>tdv</a:t>
                      </a:r>
                      <a:r>
                        <a:rPr lang="tr-TR" sz="2400" dirty="0"/>
                        <a:t> </a:t>
                      </a:r>
                      <a:r>
                        <a:rPr lang="tr-TR" sz="2400" dirty="0" err="1"/>
                        <a:t>Len</a:t>
                      </a:r>
                      <a:endParaRPr lang="tr-TR" sz="2400" dirty="0"/>
                    </a:p>
                  </a:txBody>
                  <a:tcPr>
                    <a:solidFill>
                      <a:srgbClr val="FF0000"/>
                    </a:solidFill>
                  </a:tcPr>
                </a:tc>
                <a:tc>
                  <a:txBody>
                    <a:bodyPr/>
                    <a:lstStyle/>
                    <a:p>
                      <a:r>
                        <a:rPr lang="tr-TR" sz="2400" dirty="0"/>
                        <a:t>12.3</a:t>
                      </a:r>
                    </a:p>
                  </a:txBody>
                  <a:tcPr>
                    <a:solidFill>
                      <a:srgbClr val="FF0000"/>
                    </a:solidFill>
                  </a:tcPr>
                </a:tc>
                <a:tc>
                  <a:txBody>
                    <a:bodyPr/>
                    <a:lstStyle/>
                    <a:p>
                      <a:r>
                        <a:rPr lang="tr-TR" sz="2400" dirty="0"/>
                        <a:t>7.3</a:t>
                      </a:r>
                    </a:p>
                  </a:txBody>
                  <a:tcPr>
                    <a:solidFill>
                      <a:srgbClr val="FF0000"/>
                    </a:solidFill>
                  </a:tcPr>
                </a:tc>
                <a:tc>
                  <a:txBody>
                    <a:bodyPr/>
                    <a:lstStyle/>
                    <a:p>
                      <a:r>
                        <a:rPr lang="en-US" sz="2400" b="1" dirty="0"/>
                        <a:t>0·0097</a:t>
                      </a:r>
                      <a:endParaRPr lang="tr-TR" sz="2400" b="1" dirty="0"/>
                    </a:p>
                  </a:txBody>
                  <a:tcPr>
                    <a:solidFill>
                      <a:srgbClr val="FF0000"/>
                    </a:solidFill>
                  </a:tcPr>
                </a:tc>
                <a:extLst>
                  <a:ext uri="{0D108BD9-81ED-4DB2-BD59-A6C34878D82A}">
                    <a16:rowId xmlns:a16="http://schemas.microsoft.com/office/drawing/2014/main" val="1622951637"/>
                  </a:ext>
                </a:extLst>
              </a:tr>
              <a:tr h="370840">
                <a:tc>
                  <a:txBody>
                    <a:bodyPr/>
                    <a:lstStyle/>
                    <a:p>
                      <a:r>
                        <a:rPr lang="tr-TR" sz="2400" dirty="0" err="1"/>
                        <a:t>Len</a:t>
                      </a:r>
                      <a:r>
                        <a:rPr lang="tr-TR" sz="2400" dirty="0"/>
                        <a:t> ve Bor </a:t>
                      </a:r>
                      <a:r>
                        <a:rPr lang="tr-TR" sz="2400" dirty="0" err="1"/>
                        <a:t>refrak</a:t>
                      </a:r>
                      <a:r>
                        <a:rPr lang="tr-TR" sz="2400" dirty="0"/>
                        <a:t>.</a:t>
                      </a:r>
                    </a:p>
                  </a:txBody>
                  <a:tcPr>
                    <a:solidFill>
                      <a:schemeClr val="bg1">
                        <a:lumMod val="85000"/>
                      </a:schemeClr>
                    </a:solidFill>
                  </a:tcPr>
                </a:tc>
                <a:tc>
                  <a:txBody>
                    <a:bodyPr/>
                    <a:lstStyle/>
                    <a:p>
                      <a:r>
                        <a:rPr lang="tr-TR" sz="2400" dirty="0"/>
                        <a:t>11.1</a:t>
                      </a:r>
                    </a:p>
                  </a:txBody>
                  <a:tcPr>
                    <a:solidFill>
                      <a:schemeClr val="bg1">
                        <a:lumMod val="85000"/>
                      </a:schemeClr>
                    </a:solidFill>
                  </a:tcPr>
                </a:tc>
                <a:tc>
                  <a:txBody>
                    <a:bodyPr/>
                    <a:lstStyle/>
                    <a:p>
                      <a:r>
                        <a:rPr lang="tr-TR" sz="2400" dirty="0"/>
                        <a:t>7.7</a:t>
                      </a:r>
                    </a:p>
                  </a:txBody>
                  <a:tcPr>
                    <a:solidFill>
                      <a:schemeClr val="bg1">
                        <a:lumMod val="85000"/>
                      </a:schemeClr>
                    </a:solidFill>
                  </a:tcPr>
                </a:tc>
                <a:tc>
                  <a:txBody>
                    <a:bodyPr/>
                    <a:lstStyle/>
                    <a:p>
                      <a:r>
                        <a:rPr lang="en-US" sz="2400" dirty="0"/>
                        <a:t>0·0957</a:t>
                      </a:r>
                      <a:endParaRPr lang="tr-TR" sz="2400" dirty="0"/>
                    </a:p>
                  </a:txBody>
                  <a:tcPr>
                    <a:solidFill>
                      <a:schemeClr val="bg1">
                        <a:lumMod val="85000"/>
                      </a:schemeClr>
                    </a:solidFill>
                  </a:tcPr>
                </a:tc>
                <a:extLst>
                  <a:ext uri="{0D108BD9-81ED-4DB2-BD59-A6C34878D82A}">
                    <a16:rowId xmlns:a16="http://schemas.microsoft.com/office/drawing/2014/main" val="2210981617"/>
                  </a:ext>
                </a:extLst>
              </a:tr>
              <a:tr h="370840">
                <a:tc>
                  <a:txBody>
                    <a:bodyPr/>
                    <a:lstStyle/>
                    <a:p>
                      <a:r>
                        <a:rPr lang="tr-TR" sz="2400" dirty="0"/>
                        <a:t>Bor </a:t>
                      </a:r>
                      <a:r>
                        <a:rPr lang="tr-TR" sz="2400" dirty="0" err="1"/>
                        <a:t>intoleran</a:t>
                      </a:r>
                      <a:endParaRPr lang="tr-TR" sz="2400" dirty="0"/>
                    </a:p>
                  </a:txBody>
                  <a:tcPr>
                    <a:solidFill>
                      <a:schemeClr val="bg1">
                        <a:lumMod val="85000"/>
                      </a:schemeClr>
                    </a:solidFill>
                  </a:tcPr>
                </a:tc>
                <a:tc>
                  <a:txBody>
                    <a:bodyPr/>
                    <a:lstStyle/>
                    <a:p>
                      <a:r>
                        <a:rPr lang="tr-TR" sz="2400" dirty="0"/>
                        <a:t>15.5</a:t>
                      </a:r>
                    </a:p>
                  </a:txBody>
                  <a:tcPr>
                    <a:solidFill>
                      <a:schemeClr val="bg1">
                        <a:lumMod val="85000"/>
                      </a:schemeClr>
                    </a:solidFill>
                  </a:tcPr>
                </a:tc>
                <a:tc>
                  <a:txBody>
                    <a:bodyPr/>
                    <a:lstStyle/>
                    <a:p>
                      <a:r>
                        <a:rPr lang="tr-TR" sz="2400" dirty="0"/>
                        <a:t>8.6</a:t>
                      </a:r>
                    </a:p>
                  </a:txBody>
                  <a:tcPr>
                    <a:solidFill>
                      <a:schemeClr val="bg1">
                        <a:lumMod val="85000"/>
                      </a:schemeClr>
                    </a:solidFill>
                  </a:tcPr>
                </a:tc>
                <a:tc>
                  <a:txBody>
                    <a:bodyPr/>
                    <a:lstStyle/>
                    <a:p>
                      <a:r>
                        <a:rPr lang="en-US" sz="2400" dirty="0"/>
                        <a:t>0·1405</a:t>
                      </a:r>
                      <a:endParaRPr lang="tr-TR" sz="2400" dirty="0"/>
                    </a:p>
                  </a:txBody>
                  <a:tcPr>
                    <a:solidFill>
                      <a:schemeClr val="bg1">
                        <a:lumMod val="85000"/>
                      </a:schemeClr>
                    </a:solidFill>
                  </a:tcPr>
                </a:tc>
                <a:extLst>
                  <a:ext uri="{0D108BD9-81ED-4DB2-BD59-A6C34878D82A}">
                    <a16:rowId xmlns:a16="http://schemas.microsoft.com/office/drawing/2014/main" val="3434203817"/>
                  </a:ext>
                </a:extLst>
              </a:tr>
              <a:tr h="370840">
                <a:tc>
                  <a:txBody>
                    <a:bodyPr/>
                    <a:lstStyle/>
                    <a:p>
                      <a:r>
                        <a:rPr lang="tr-TR" sz="2400" dirty="0"/>
                        <a:t>Son </a:t>
                      </a:r>
                      <a:r>
                        <a:rPr lang="tr-TR" sz="2400" dirty="0" err="1"/>
                        <a:t>tdv</a:t>
                      </a:r>
                      <a:r>
                        <a:rPr lang="tr-TR" sz="2400" dirty="0"/>
                        <a:t> bor</a:t>
                      </a:r>
                    </a:p>
                  </a:txBody>
                  <a:tcPr>
                    <a:solidFill>
                      <a:schemeClr val="bg1">
                        <a:lumMod val="85000"/>
                      </a:schemeClr>
                    </a:solidFill>
                  </a:tcPr>
                </a:tc>
                <a:tc>
                  <a:txBody>
                    <a:bodyPr/>
                    <a:lstStyle/>
                    <a:p>
                      <a:r>
                        <a:rPr lang="tr-TR" sz="2400" dirty="0"/>
                        <a:t>13.1</a:t>
                      </a:r>
                    </a:p>
                  </a:txBody>
                  <a:tcPr>
                    <a:solidFill>
                      <a:schemeClr val="bg1">
                        <a:lumMod val="85000"/>
                      </a:schemeClr>
                    </a:solidFill>
                  </a:tcPr>
                </a:tc>
                <a:tc>
                  <a:txBody>
                    <a:bodyPr/>
                    <a:lstStyle/>
                    <a:p>
                      <a:r>
                        <a:rPr lang="tr-TR" sz="2400" dirty="0"/>
                        <a:t>12.3</a:t>
                      </a:r>
                    </a:p>
                  </a:txBody>
                  <a:tcPr>
                    <a:solidFill>
                      <a:schemeClr val="bg1">
                        <a:lumMod val="85000"/>
                      </a:schemeClr>
                    </a:solidFill>
                  </a:tcPr>
                </a:tc>
                <a:tc>
                  <a:txBody>
                    <a:bodyPr/>
                    <a:lstStyle/>
                    <a:p>
                      <a:r>
                        <a:rPr lang="en-US" sz="2400" dirty="0"/>
                        <a:t>0·5457</a:t>
                      </a:r>
                      <a:endParaRPr lang="tr-TR" sz="2400" dirty="0"/>
                    </a:p>
                  </a:txBody>
                  <a:tcPr>
                    <a:solidFill>
                      <a:schemeClr val="bg1">
                        <a:lumMod val="85000"/>
                      </a:schemeClr>
                    </a:solidFill>
                  </a:tcPr>
                </a:tc>
                <a:extLst>
                  <a:ext uri="{0D108BD9-81ED-4DB2-BD59-A6C34878D82A}">
                    <a16:rowId xmlns:a16="http://schemas.microsoft.com/office/drawing/2014/main" val="3338390329"/>
                  </a:ext>
                </a:extLst>
              </a:tr>
            </a:tbl>
          </a:graphicData>
        </a:graphic>
      </p:graphicFrame>
      <p:sp>
        <p:nvSpPr>
          <p:cNvPr id="3" name="Dikdörtgen 2"/>
          <p:cNvSpPr/>
          <p:nvPr/>
        </p:nvSpPr>
        <p:spPr>
          <a:xfrm>
            <a:off x="5865223" y="5172891"/>
            <a:ext cx="6115189" cy="12279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err="1"/>
              <a:t>Pomalidomid</a:t>
            </a:r>
            <a:r>
              <a:rPr lang="tr-TR" sz="2400" b="1" dirty="0"/>
              <a:t>, tüm hastalarda, </a:t>
            </a:r>
            <a:r>
              <a:rPr lang="tr-TR" sz="2400" b="1" dirty="0" err="1"/>
              <a:t>lenalidomid</a:t>
            </a:r>
            <a:r>
              <a:rPr lang="tr-TR" sz="2400" b="1" dirty="0"/>
              <a:t> </a:t>
            </a:r>
            <a:r>
              <a:rPr lang="tr-TR" sz="2400" b="1" dirty="0" err="1"/>
              <a:t>refrakterlerde</a:t>
            </a:r>
            <a:r>
              <a:rPr lang="tr-TR" sz="2400" b="1" dirty="0"/>
              <a:t> ve son tedavide </a:t>
            </a:r>
            <a:r>
              <a:rPr lang="tr-TR" sz="2400" b="1" dirty="0" err="1"/>
              <a:t>lenalidomid</a:t>
            </a:r>
            <a:r>
              <a:rPr lang="tr-TR" sz="2400" b="1" dirty="0"/>
              <a:t> alanlarda anlamlı derecede </a:t>
            </a:r>
            <a:r>
              <a:rPr lang="tr-TR" sz="2400" b="1" dirty="0" err="1"/>
              <a:t>OS’yi</a:t>
            </a:r>
            <a:r>
              <a:rPr lang="tr-TR" sz="2400" b="1" dirty="0"/>
              <a:t> uzatmış.</a:t>
            </a:r>
          </a:p>
        </p:txBody>
      </p:sp>
    </p:spTree>
    <p:extLst>
      <p:ext uri="{BB962C8B-B14F-4D97-AF65-F5344CB8AC3E}">
        <p14:creationId xmlns:p14="http://schemas.microsoft.com/office/powerpoint/2010/main" val="5091815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Çerçeve 3">
            <a:extLst>
              <a:ext uri="{FF2B5EF4-FFF2-40B4-BE49-F238E27FC236}">
                <a16:creationId xmlns:a16="http://schemas.microsoft.com/office/drawing/2014/main" id="{E7390723-081E-63CC-0B91-1E9E1FA9E8CD}"/>
              </a:ext>
            </a:extLst>
          </p:cNvPr>
          <p:cNvSpPr/>
          <p:nvPr/>
        </p:nvSpPr>
        <p:spPr>
          <a:xfrm>
            <a:off x="2382981" y="1385455"/>
            <a:ext cx="7426037" cy="4682836"/>
          </a:xfrm>
          <a:prstGeom prst="fram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Metin kutusu 4">
            <a:extLst>
              <a:ext uri="{FF2B5EF4-FFF2-40B4-BE49-F238E27FC236}">
                <a16:creationId xmlns:a16="http://schemas.microsoft.com/office/drawing/2014/main" id="{579B45FD-99D6-E299-D6C9-1E90539547D7}"/>
              </a:ext>
            </a:extLst>
          </p:cNvPr>
          <p:cNvSpPr txBox="1"/>
          <p:nvPr/>
        </p:nvSpPr>
        <p:spPr>
          <a:xfrm>
            <a:off x="3236494" y="1833766"/>
            <a:ext cx="5719011" cy="3831818"/>
          </a:xfrm>
          <a:prstGeom prst="rect">
            <a:avLst/>
          </a:prstGeom>
          <a:noFill/>
        </p:spPr>
        <p:txBody>
          <a:bodyPr wrap="square" rtlCol="0">
            <a:spAutoFit/>
          </a:bodyPr>
          <a:lstStyle/>
          <a:p>
            <a:pPr algn="ctr">
              <a:lnSpc>
                <a:spcPct val="150000"/>
              </a:lnSpc>
            </a:pPr>
            <a:r>
              <a:rPr lang="tr-TR" sz="5400" b="1" dirty="0" err="1">
                <a:solidFill>
                  <a:srgbClr val="C00000"/>
                </a:solidFill>
              </a:rPr>
              <a:t>Pomalidomide</a:t>
            </a:r>
            <a:r>
              <a:rPr lang="tr-TR" sz="5400" b="1" dirty="0">
                <a:solidFill>
                  <a:srgbClr val="C00000"/>
                </a:solidFill>
              </a:rPr>
              <a:t> </a:t>
            </a:r>
          </a:p>
          <a:p>
            <a:pPr algn="ctr">
              <a:lnSpc>
                <a:spcPct val="150000"/>
              </a:lnSpc>
            </a:pPr>
            <a:r>
              <a:rPr lang="tr-TR" sz="5400" b="1" dirty="0" err="1">
                <a:solidFill>
                  <a:schemeClr val="accent1">
                    <a:lumMod val="75000"/>
                  </a:schemeClr>
                </a:solidFill>
              </a:rPr>
              <a:t>Siklofosfamid</a:t>
            </a:r>
            <a:r>
              <a:rPr lang="tr-TR" sz="5400" b="1" dirty="0">
                <a:solidFill>
                  <a:srgbClr val="C00000"/>
                </a:solidFill>
              </a:rPr>
              <a:t> </a:t>
            </a:r>
          </a:p>
          <a:p>
            <a:pPr algn="ctr">
              <a:lnSpc>
                <a:spcPct val="150000"/>
              </a:lnSpc>
            </a:pPr>
            <a:r>
              <a:rPr lang="tr-TR" sz="5400" b="1" dirty="0" err="1">
                <a:solidFill>
                  <a:schemeClr val="accent6">
                    <a:lumMod val="50000"/>
                  </a:schemeClr>
                </a:solidFill>
              </a:rPr>
              <a:t>Deksametazon</a:t>
            </a:r>
            <a:endParaRPr lang="tr-TR" sz="5400" b="1" dirty="0">
              <a:solidFill>
                <a:schemeClr val="accent6">
                  <a:lumMod val="50000"/>
                </a:schemeClr>
              </a:solidFill>
            </a:endParaRPr>
          </a:p>
        </p:txBody>
      </p:sp>
    </p:spTree>
    <p:extLst>
      <p:ext uri="{BB962C8B-B14F-4D97-AF65-F5344CB8AC3E}">
        <p14:creationId xmlns:p14="http://schemas.microsoft.com/office/powerpoint/2010/main" val="3296355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7066DA-4987-4C4C-8EB8-1667D655660B}"/>
              </a:ext>
            </a:extLst>
          </p:cNvPr>
          <p:cNvSpPr>
            <a:spLocks noGrp="1"/>
          </p:cNvSpPr>
          <p:nvPr>
            <p:ph type="title"/>
          </p:nvPr>
        </p:nvSpPr>
        <p:spPr>
          <a:xfrm>
            <a:off x="224579" y="131577"/>
            <a:ext cx="4348163" cy="812800"/>
          </a:xfrm>
          <a:solidFill>
            <a:srgbClr val="FF0000"/>
          </a:solidFill>
          <a:ln cmpd="dbl">
            <a:solidFill>
              <a:schemeClr val="accent1"/>
            </a:solidFill>
          </a:ln>
        </p:spPr>
        <p:txBody>
          <a:bodyPr/>
          <a:lstStyle/>
          <a:p>
            <a:r>
              <a:rPr lang="tr-TR" dirty="0">
                <a:solidFill>
                  <a:schemeClr val="bg1"/>
                </a:solidFill>
              </a:rPr>
              <a:t>İlk faz I-II Çalışma</a:t>
            </a:r>
          </a:p>
        </p:txBody>
      </p:sp>
      <p:pic>
        <p:nvPicPr>
          <p:cNvPr id="4" name="İçerik Yer Tutucusu 3">
            <a:extLst>
              <a:ext uri="{FF2B5EF4-FFF2-40B4-BE49-F238E27FC236}">
                <a16:creationId xmlns:a16="http://schemas.microsoft.com/office/drawing/2014/main" id="{C6B6C717-6C54-C442-8E1F-20807B105933}"/>
              </a:ext>
            </a:extLst>
          </p:cNvPr>
          <p:cNvPicPr>
            <a:picLocks noGrp="1" noChangeAspect="1"/>
          </p:cNvPicPr>
          <p:nvPr>
            <p:ph idx="1"/>
          </p:nvPr>
        </p:nvPicPr>
        <p:blipFill rotWithShape="1">
          <a:blip r:embed="rId3"/>
          <a:srcRect b="6091"/>
          <a:stretch/>
        </p:blipFill>
        <p:spPr>
          <a:xfrm>
            <a:off x="838200" y="1026670"/>
            <a:ext cx="9811871" cy="1902861"/>
          </a:xfrm>
          <a:prstGeom prst="rect">
            <a:avLst/>
          </a:prstGeom>
        </p:spPr>
      </p:pic>
      <p:pic>
        <p:nvPicPr>
          <p:cNvPr id="5" name="Resim 4">
            <a:extLst>
              <a:ext uri="{FF2B5EF4-FFF2-40B4-BE49-F238E27FC236}">
                <a16:creationId xmlns:a16="http://schemas.microsoft.com/office/drawing/2014/main" id="{578E43D5-3CED-404C-8E4D-A59D1883E8BB}"/>
              </a:ext>
            </a:extLst>
          </p:cNvPr>
          <p:cNvPicPr>
            <a:picLocks noChangeAspect="1"/>
          </p:cNvPicPr>
          <p:nvPr/>
        </p:nvPicPr>
        <p:blipFill>
          <a:blip r:embed="rId4"/>
          <a:stretch>
            <a:fillRect/>
          </a:stretch>
        </p:blipFill>
        <p:spPr>
          <a:xfrm>
            <a:off x="8210550" y="213870"/>
            <a:ext cx="2743200" cy="812800"/>
          </a:xfrm>
          <a:prstGeom prst="rect">
            <a:avLst/>
          </a:prstGeom>
        </p:spPr>
      </p:pic>
      <p:sp>
        <p:nvSpPr>
          <p:cNvPr id="6" name="Metin kutusu 5">
            <a:extLst>
              <a:ext uri="{FF2B5EF4-FFF2-40B4-BE49-F238E27FC236}">
                <a16:creationId xmlns:a16="http://schemas.microsoft.com/office/drawing/2014/main" id="{3F956255-86CD-9746-9F6E-8B8EBD2DF9CC}"/>
              </a:ext>
            </a:extLst>
          </p:cNvPr>
          <p:cNvSpPr txBox="1"/>
          <p:nvPr/>
        </p:nvSpPr>
        <p:spPr>
          <a:xfrm>
            <a:off x="1216125" y="2901176"/>
            <a:ext cx="1754135" cy="830997"/>
          </a:xfrm>
          <a:prstGeom prst="rect">
            <a:avLst/>
          </a:prstGeom>
          <a:solidFill>
            <a:schemeClr val="accent1">
              <a:lumMod val="20000"/>
              <a:lumOff val="80000"/>
            </a:schemeClr>
          </a:solidFill>
          <a:ln>
            <a:solidFill>
              <a:schemeClr val="accent1"/>
            </a:solidFill>
          </a:ln>
        </p:spPr>
        <p:txBody>
          <a:bodyPr wrap="none" rtlCol="0">
            <a:spAutoFit/>
          </a:bodyPr>
          <a:lstStyle/>
          <a:p>
            <a:pPr marL="285750" indent="-285750">
              <a:buFont typeface="Wingdings" pitchFamily="2" charset="2"/>
              <a:buChar char="ü"/>
            </a:pPr>
            <a:r>
              <a:rPr lang="tr-TR" sz="1600" dirty="0"/>
              <a:t>&gt;18 yaş NDMM</a:t>
            </a:r>
          </a:p>
          <a:p>
            <a:pPr marL="285750" indent="-285750">
              <a:buFont typeface="Wingdings" pitchFamily="2" charset="2"/>
              <a:buChar char="ü"/>
            </a:pPr>
            <a:r>
              <a:rPr lang="tr-TR" sz="1600" dirty="0"/>
              <a:t>KPS ≥ %60 </a:t>
            </a:r>
          </a:p>
          <a:p>
            <a:pPr marL="285750" indent="-285750">
              <a:buFont typeface="Wingdings" pitchFamily="2" charset="2"/>
              <a:buChar char="ü"/>
            </a:pPr>
            <a:r>
              <a:rPr lang="tr-TR" sz="1600" dirty="0"/>
              <a:t>N:66</a:t>
            </a:r>
          </a:p>
        </p:txBody>
      </p:sp>
      <p:sp>
        <p:nvSpPr>
          <p:cNvPr id="7" name="Metin kutusu 6">
            <a:extLst>
              <a:ext uri="{FF2B5EF4-FFF2-40B4-BE49-F238E27FC236}">
                <a16:creationId xmlns:a16="http://schemas.microsoft.com/office/drawing/2014/main" id="{6AADCBEB-3EDF-9A48-A85C-3CC02229625B}"/>
              </a:ext>
            </a:extLst>
          </p:cNvPr>
          <p:cNvSpPr txBox="1"/>
          <p:nvPr/>
        </p:nvSpPr>
        <p:spPr>
          <a:xfrm>
            <a:off x="838199" y="3796200"/>
            <a:ext cx="2751459" cy="1323439"/>
          </a:xfrm>
          <a:prstGeom prst="rect">
            <a:avLst/>
          </a:prstGeom>
          <a:solidFill>
            <a:schemeClr val="accent3">
              <a:lumMod val="20000"/>
              <a:lumOff val="80000"/>
            </a:schemeClr>
          </a:solidFill>
        </p:spPr>
        <p:txBody>
          <a:bodyPr wrap="none" rtlCol="0">
            <a:spAutoFit/>
          </a:bodyPr>
          <a:lstStyle/>
          <a:p>
            <a:pPr marL="285750" indent="-285750">
              <a:buFont typeface="Sistem Fontu Normal"/>
              <a:buChar char="x"/>
            </a:pPr>
            <a:r>
              <a:rPr lang="tr-TR" sz="1600" dirty="0"/>
              <a:t>≥ </a:t>
            </a:r>
            <a:r>
              <a:rPr lang="tr-TR" sz="1600" dirty="0" err="1"/>
              <a:t>grade</a:t>
            </a:r>
            <a:r>
              <a:rPr lang="tr-TR" sz="1600" dirty="0"/>
              <a:t> 2 </a:t>
            </a:r>
            <a:r>
              <a:rPr lang="tr-TR" sz="1600" dirty="0" err="1"/>
              <a:t>periferal</a:t>
            </a:r>
            <a:r>
              <a:rPr lang="tr-TR" sz="1600" dirty="0"/>
              <a:t> </a:t>
            </a:r>
            <a:r>
              <a:rPr lang="tr-TR" sz="1600" dirty="0" err="1"/>
              <a:t>nöropati</a:t>
            </a:r>
            <a:endParaRPr lang="tr-TR" sz="1600" dirty="0"/>
          </a:p>
          <a:p>
            <a:pPr marL="285750" indent="-285750">
              <a:buFont typeface="Sistem Fontu Normal"/>
              <a:buChar char="x"/>
            </a:pPr>
            <a:r>
              <a:rPr lang="tr-TR" sz="1600" dirty="0"/>
              <a:t>Serum </a:t>
            </a:r>
            <a:r>
              <a:rPr lang="tr-TR" sz="1600" dirty="0" err="1"/>
              <a:t>kre</a:t>
            </a:r>
            <a:r>
              <a:rPr lang="tr-TR" sz="1600" dirty="0"/>
              <a:t> &gt; 2,5 mg/dl</a:t>
            </a:r>
          </a:p>
          <a:p>
            <a:pPr marL="285750" indent="-285750">
              <a:buFont typeface="Sistem Fontu Normal"/>
              <a:buChar char="x"/>
            </a:pPr>
            <a:r>
              <a:rPr lang="tr-TR" sz="1600" dirty="0"/>
              <a:t>PLT&lt;</a:t>
            </a:r>
            <a:r>
              <a:rPr lang="el-GR" sz="1600" dirty="0"/>
              <a:t>50 000/μ</a:t>
            </a:r>
            <a:r>
              <a:rPr lang="tr-TR" sz="1600" dirty="0"/>
              <a:t>L</a:t>
            </a:r>
          </a:p>
          <a:p>
            <a:pPr marL="285750" indent="-285750">
              <a:buFont typeface="Sistem Fontu Normal"/>
              <a:buChar char="x"/>
            </a:pPr>
            <a:r>
              <a:rPr lang="tr-TR" sz="1600" dirty="0"/>
              <a:t>ANC&lt;1</a:t>
            </a:r>
            <a:r>
              <a:rPr lang="el-GR" sz="1600" dirty="0"/>
              <a:t>000/μ</a:t>
            </a:r>
            <a:r>
              <a:rPr lang="tr-TR" sz="1600" dirty="0"/>
              <a:t>L</a:t>
            </a:r>
          </a:p>
          <a:p>
            <a:pPr marL="285750" indent="-285750">
              <a:buFont typeface="Sistem Fontu Normal"/>
              <a:buChar char="x"/>
            </a:pPr>
            <a:r>
              <a:rPr lang="tr-TR" sz="1600" dirty="0" err="1"/>
              <a:t>Transaminaz</a:t>
            </a:r>
            <a:r>
              <a:rPr lang="tr-TR" sz="1600" dirty="0"/>
              <a:t> &gt; x2 ULN</a:t>
            </a:r>
          </a:p>
        </p:txBody>
      </p:sp>
      <p:sp>
        <p:nvSpPr>
          <p:cNvPr id="8" name="Metin kutusu 7">
            <a:extLst>
              <a:ext uri="{FF2B5EF4-FFF2-40B4-BE49-F238E27FC236}">
                <a16:creationId xmlns:a16="http://schemas.microsoft.com/office/drawing/2014/main" id="{A88D7C6A-BE38-F040-81CF-6DBA5193020C}"/>
              </a:ext>
            </a:extLst>
          </p:cNvPr>
          <p:cNvSpPr txBox="1"/>
          <p:nvPr/>
        </p:nvSpPr>
        <p:spPr>
          <a:xfrm>
            <a:off x="129634" y="5183666"/>
            <a:ext cx="4553202" cy="1077218"/>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tr-TR" sz="1600" b="1" dirty="0">
                <a:solidFill>
                  <a:srgbClr val="FF0000"/>
                </a:solidFill>
              </a:rPr>
              <a:t>En sık YE</a:t>
            </a:r>
            <a:r>
              <a:rPr lang="tr-TR" sz="1600" dirty="0"/>
              <a:t>: </a:t>
            </a:r>
            <a:r>
              <a:rPr lang="tr-TR" sz="1600" dirty="0" err="1"/>
              <a:t>Sensorimotor</a:t>
            </a:r>
            <a:r>
              <a:rPr lang="tr-TR" sz="1600" dirty="0"/>
              <a:t> </a:t>
            </a:r>
            <a:r>
              <a:rPr lang="tr-TR" sz="1600" dirty="0" err="1"/>
              <a:t>nöropati</a:t>
            </a:r>
            <a:r>
              <a:rPr lang="tr-TR" sz="1600" dirty="0"/>
              <a:t> %80 (gr-1/2)</a:t>
            </a:r>
          </a:p>
          <a:p>
            <a:pPr marL="285750" indent="-285750">
              <a:buFont typeface="Arial" panose="020B0604020202020204" pitchFamily="34" charset="0"/>
              <a:buChar char="•"/>
            </a:pPr>
            <a:r>
              <a:rPr lang="tr-TR" sz="1600" dirty="0"/>
              <a:t>Halsizlik (%64), </a:t>
            </a:r>
            <a:r>
              <a:rPr lang="tr-TR" sz="1600" dirty="0" err="1"/>
              <a:t>konstipasyon</a:t>
            </a:r>
            <a:r>
              <a:rPr lang="tr-TR" sz="1600" dirty="0">
                <a:sym typeface="Wingdings" pitchFamily="2" charset="2"/>
              </a:rPr>
              <a:t> (%61)</a:t>
            </a:r>
          </a:p>
          <a:p>
            <a:pPr marL="285750" indent="-285750">
              <a:buFont typeface="Arial" panose="020B0604020202020204" pitchFamily="34" charset="0"/>
              <a:buChar char="•"/>
            </a:pPr>
            <a:r>
              <a:rPr lang="tr-TR" sz="1600" dirty="0" err="1">
                <a:sym typeface="Wingdings" pitchFamily="2" charset="2"/>
              </a:rPr>
              <a:t>Trombositopeni</a:t>
            </a:r>
            <a:r>
              <a:rPr lang="tr-TR" sz="1600" dirty="0">
                <a:sym typeface="Wingdings" pitchFamily="2" charset="2"/>
              </a:rPr>
              <a:t> (%18), </a:t>
            </a:r>
            <a:r>
              <a:rPr lang="tr-TR" sz="1600" dirty="0" err="1">
                <a:sym typeface="Wingdings" pitchFamily="2" charset="2"/>
              </a:rPr>
              <a:t>nötropeni</a:t>
            </a:r>
            <a:r>
              <a:rPr lang="tr-TR" sz="1600" dirty="0">
                <a:sym typeface="Wingdings" pitchFamily="2" charset="2"/>
              </a:rPr>
              <a:t> (%15), anemi (%6)</a:t>
            </a:r>
            <a:endParaRPr lang="tr-TR" sz="1600" dirty="0"/>
          </a:p>
        </p:txBody>
      </p:sp>
      <p:sp>
        <p:nvSpPr>
          <p:cNvPr id="17" name="Metin kutusu 16">
            <a:extLst>
              <a:ext uri="{FF2B5EF4-FFF2-40B4-BE49-F238E27FC236}">
                <a16:creationId xmlns:a16="http://schemas.microsoft.com/office/drawing/2014/main" id="{7789FE95-D6F0-7141-94ED-055C0352F125}"/>
              </a:ext>
            </a:extLst>
          </p:cNvPr>
          <p:cNvSpPr txBox="1"/>
          <p:nvPr/>
        </p:nvSpPr>
        <p:spPr>
          <a:xfrm>
            <a:off x="4499248" y="6603312"/>
            <a:ext cx="3193503" cy="246221"/>
          </a:xfrm>
          <a:prstGeom prst="rect">
            <a:avLst/>
          </a:prstGeom>
          <a:noFill/>
        </p:spPr>
        <p:txBody>
          <a:bodyPr wrap="none" rtlCol="0">
            <a:spAutoFit/>
          </a:bodyPr>
          <a:lstStyle/>
          <a:p>
            <a:r>
              <a:rPr lang="tr-TR" sz="1000" dirty="0" err="1"/>
              <a:t>Richardson</a:t>
            </a:r>
            <a:r>
              <a:rPr lang="tr-TR" sz="1000" dirty="0"/>
              <a:t>, Paul G et al.  </a:t>
            </a:r>
            <a:r>
              <a:rPr lang="tr-TR" sz="1000" i="1" dirty="0"/>
              <a:t>Blood</a:t>
            </a:r>
            <a:r>
              <a:rPr lang="tr-TR" sz="1000" dirty="0"/>
              <a:t> </a:t>
            </a:r>
            <a:r>
              <a:rPr lang="tr-TR" sz="1000" dirty="0" err="1"/>
              <a:t>vol</a:t>
            </a:r>
            <a:r>
              <a:rPr lang="tr-TR" sz="1000" dirty="0"/>
              <a:t>. 116,5 (2010): 679-86. </a:t>
            </a:r>
          </a:p>
        </p:txBody>
      </p:sp>
      <p:graphicFrame>
        <p:nvGraphicFramePr>
          <p:cNvPr id="11" name="Tablo 10">
            <a:extLst>
              <a:ext uri="{FF2B5EF4-FFF2-40B4-BE49-F238E27FC236}">
                <a16:creationId xmlns:a16="http://schemas.microsoft.com/office/drawing/2014/main" id="{FCEEEAF8-77F5-5740-94E8-9F06E8CAB89A}"/>
              </a:ext>
            </a:extLst>
          </p:cNvPr>
          <p:cNvGraphicFramePr>
            <a:graphicFrameLocks noGrp="1"/>
          </p:cNvGraphicFramePr>
          <p:nvPr/>
        </p:nvGraphicFramePr>
        <p:xfrm>
          <a:off x="6342493" y="3194444"/>
          <a:ext cx="5521835" cy="3174533"/>
        </p:xfrm>
        <a:graphic>
          <a:graphicData uri="http://schemas.openxmlformats.org/drawingml/2006/table">
            <a:tbl>
              <a:tblPr firstRow="1" bandRow="1">
                <a:tableStyleId>{5C22544A-7EE6-4342-B048-85BDC9FD1C3A}</a:tableStyleId>
              </a:tblPr>
              <a:tblGrid>
                <a:gridCol w="2116702">
                  <a:extLst>
                    <a:ext uri="{9D8B030D-6E8A-4147-A177-3AD203B41FA5}">
                      <a16:colId xmlns:a16="http://schemas.microsoft.com/office/drawing/2014/main" val="946380044"/>
                    </a:ext>
                  </a:extLst>
                </a:gridCol>
                <a:gridCol w="1564521">
                  <a:extLst>
                    <a:ext uri="{9D8B030D-6E8A-4147-A177-3AD203B41FA5}">
                      <a16:colId xmlns:a16="http://schemas.microsoft.com/office/drawing/2014/main" val="3940923216"/>
                    </a:ext>
                  </a:extLst>
                </a:gridCol>
                <a:gridCol w="1840612">
                  <a:extLst>
                    <a:ext uri="{9D8B030D-6E8A-4147-A177-3AD203B41FA5}">
                      <a16:colId xmlns:a16="http://schemas.microsoft.com/office/drawing/2014/main" val="3535200491"/>
                    </a:ext>
                  </a:extLst>
                </a:gridCol>
              </a:tblGrid>
              <a:tr h="812389">
                <a:tc>
                  <a:txBody>
                    <a:bodyPr/>
                    <a:lstStyle/>
                    <a:p>
                      <a:pPr algn="ctr"/>
                      <a:endParaRPr lang="tr-TR" sz="1600" b="1" i="0" kern="1200" dirty="0">
                        <a:solidFill>
                          <a:schemeClr val="lt1"/>
                        </a:solidFill>
                        <a:effectLst/>
                        <a:latin typeface="+mn-lt"/>
                        <a:ea typeface="+mn-ea"/>
                        <a:cs typeface="+mn-cs"/>
                      </a:endParaRPr>
                    </a:p>
                    <a:p>
                      <a:pPr algn="ctr"/>
                      <a:r>
                        <a:rPr lang="tr-TR" sz="1600" b="1" i="0" kern="1200" dirty="0" err="1">
                          <a:solidFill>
                            <a:schemeClr val="lt1"/>
                          </a:solidFill>
                          <a:effectLst/>
                          <a:latin typeface="+mn-lt"/>
                          <a:ea typeface="+mn-ea"/>
                          <a:cs typeface="+mn-cs"/>
                        </a:rPr>
                        <a:t>Response</a:t>
                      </a:r>
                      <a:endParaRPr lang="tr-TR" sz="1600" dirty="0"/>
                    </a:p>
                  </a:txBody>
                  <a:tcPr/>
                </a:tc>
                <a:tc>
                  <a:txBody>
                    <a:bodyPr/>
                    <a:lstStyle/>
                    <a:p>
                      <a:pPr algn="ctr"/>
                      <a:r>
                        <a:rPr lang="tr-TR" sz="1600" b="1" i="0" kern="1200" dirty="0" err="1">
                          <a:solidFill>
                            <a:schemeClr val="lt1"/>
                          </a:solidFill>
                          <a:effectLst/>
                          <a:latin typeface="+mn-lt"/>
                          <a:ea typeface="+mn-ea"/>
                          <a:cs typeface="+mn-cs"/>
                        </a:rPr>
                        <a:t>All</a:t>
                      </a:r>
                      <a:r>
                        <a:rPr lang="tr-TR" sz="1600" b="1" i="0" kern="1200" dirty="0">
                          <a:solidFill>
                            <a:schemeClr val="lt1"/>
                          </a:solidFill>
                          <a:effectLst/>
                          <a:latin typeface="+mn-lt"/>
                          <a:ea typeface="+mn-ea"/>
                          <a:cs typeface="+mn-cs"/>
                        </a:rPr>
                        <a:t> </a:t>
                      </a:r>
                      <a:r>
                        <a:rPr lang="tr-TR" sz="1600" b="1" i="0" kern="1200" dirty="0" err="1">
                          <a:solidFill>
                            <a:schemeClr val="lt1"/>
                          </a:solidFill>
                          <a:effectLst/>
                          <a:latin typeface="+mn-lt"/>
                          <a:ea typeface="+mn-ea"/>
                          <a:cs typeface="+mn-cs"/>
                        </a:rPr>
                        <a:t>patients</a:t>
                      </a:r>
                      <a:r>
                        <a:rPr lang="tr-TR" sz="1600" b="1" i="0" kern="1200" dirty="0">
                          <a:solidFill>
                            <a:schemeClr val="lt1"/>
                          </a:solidFill>
                          <a:effectLst/>
                          <a:latin typeface="+mn-lt"/>
                          <a:ea typeface="+mn-ea"/>
                          <a:cs typeface="+mn-cs"/>
                        </a:rPr>
                        <a:t> </a:t>
                      </a:r>
                    </a:p>
                    <a:p>
                      <a:pPr algn="ctr"/>
                      <a:r>
                        <a:rPr lang="tr-TR" sz="1600" b="1" i="0" kern="1200" dirty="0">
                          <a:solidFill>
                            <a:schemeClr val="lt1"/>
                          </a:solidFill>
                          <a:effectLst/>
                          <a:latin typeface="+mn-lt"/>
                          <a:ea typeface="+mn-ea"/>
                          <a:cs typeface="+mn-cs"/>
                        </a:rPr>
                        <a:t>(n = 66)</a:t>
                      </a:r>
                      <a:endParaRPr lang="tr-TR" sz="1600" dirty="0"/>
                    </a:p>
                  </a:txBody>
                  <a:tcPr/>
                </a:tc>
                <a:tc>
                  <a:txBody>
                    <a:bodyPr/>
                    <a:lstStyle/>
                    <a:p>
                      <a:pPr algn="ctr"/>
                      <a:r>
                        <a:rPr lang="tr-TR" sz="1600" b="1" i="0" kern="1200" dirty="0" err="1">
                          <a:solidFill>
                            <a:schemeClr val="lt1"/>
                          </a:solidFill>
                          <a:effectLst/>
                          <a:latin typeface="+mn-lt"/>
                          <a:ea typeface="+mn-ea"/>
                          <a:cs typeface="+mn-cs"/>
                        </a:rPr>
                        <a:t>Phase</a:t>
                      </a:r>
                      <a:r>
                        <a:rPr lang="tr-TR" sz="1600" b="1" i="0" kern="1200" dirty="0">
                          <a:solidFill>
                            <a:schemeClr val="lt1"/>
                          </a:solidFill>
                          <a:effectLst/>
                          <a:latin typeface="+mn-lt"/>
                          <a:ea typeface="+mn-ea"/>
                          <a:cs typeface="+mn-cs"/>
                        </a:rPr>
                        <a:t> 2 </a:t>
                      </a:r>
                      <a:r>
                        <a:rPr lang="tr-TR" sz="1600" b="1" i="0" kern="1200" dirty="0" err="1">
                          <a:solidFill>
                            <a:schemeClr val="lt1"/>
                          </a:solidFill>
                          <a:effectLst/>
                          <a:latin typeface="+mn-lt"/>
                          <a:ea typeface="+mn-ea"/>
                          <a:cs typeface="+mn-cs"/>
                        </a:rPr>
                        <a:t>population</a:t>
                      </a:r>
                      <a:r>
                        <a:rPr lang="tr-TR" sz="1600" b="1" i="0" kern="1200" dirty="0">
                          <a:solidFill>
                            <a:schemeClr val="lt1"/>
                          </a:solidFill>
                          <a:effectLst/>
                          <a:latin typeface="+mn-lt"/>
                          <a:ea typeface="+mn-ea"/>
                          <a:cs typeface="+mn-cs"/>
                        </a:rPr>
                        <a:t> </a:t>
                      </a:r>
                    </a:p>
                    <a:p>
                      <a:pPr algn="ctr"/>
                      <a:r>
                        <a:rPr lang="tr-TR" sz="1600" b="1" i="0" kern="1200" dirty="0">
                          <a:solidFill>
                            <a:schemeClr val="lt1"/>
                          </a:solidFill>
                          <a:effectLst/>
                          <a:latin typeface="+mn-lt"/>
                          <a:ea typeface="+mn-ea"/>
                          <a:cs typeface="+mn-cs"/>
                        </a:rPr>
                        <a:t>(n = 35)</a:t>
                      </a:r>
                      <a:endParaRPr lang="tr-TR" sz="1600" dirty="0"/>
                    </a:p>
                  </a:txBody>
                  <a:tcPr/>
                </a:tc>
                <a:extLst>
                  <a:ext uri="{0D108BD9-81ED-4DB2-BD59-A6C34878D82A}">
                    <a16:rowId xmlns:a16="http://schemas.microsoft.com/office/drawing/2014/main" val="281435080"/>
                  </a:ext>
                </a:extLst>
              </a:tr>
              <a:tr h="335939">
                <a:tc>
                  <a:txBody>
                    <a:bodyPr/>
                    <a:lstStyle/>
                    <a:p>
                      <a:pPr algn="ctr"/>
                      <a:r>
                        <a:rPr lang="tr-TR" sz="1600" b="0" i="0" kern="1200" dirty="0">
                          <a:solidFill>
                            <a:schemeClr val="dk1"/>
                          </a:solidFill>
                          <a:effectLst/>
                          <a:latin typeface="+mn-lt"/>
                          <a:ea typeface="+mn-ea"/>
                          <a:cs typeface="+mn-cs"/>
                        </a:rPr>
                        <a:t>CR</a:t>
                      </a:r>
                      <a:endParaRPr lang="tr-TR" sz="1600" dirty="0"/>
                    </a:p>
                  </a:txBody>
                  <a:tcPr/>
                </a:tc>
                <a:tc>
                  <a:txBody>
                    <a:bodyPr/>
                    <a:lstStyle/>
                    <a:p>
                      <a:pPr algn="ctr"/>
                      <a:r>
                        <a:rPr lang="tr-TR" sz="1600" dirty="0"/>
                        <a:t>29%</a:t>
                      </a:r>
                    </a:p>
                  </a:txBody>
                  <a:tcPr/>
                </a:tc>
                <a:tc>
                  <a:txBody>
                    <a:bodyPr/>
                    <a:lstStyle/>
                    <a:p>
                      <a:pPr algn="ctr"/>
                      <a:r>
                        <a:rPr lang="tr-TR" sz="1600" dirty="0"/>
                        <a:t>37%</a:t>
                      </a:r>
                    </a:p>
                  </a:txBody>
                  <a:tcPr/>
                </a:tc>
                <a:extLst>
                  <a:ext uri="{0D108BD9-81ED-4DB2-BD59-A6C34878D82A}">
                    <a16:rowId xmlns:a16="http://schemas.microsoft.com/office/drawing/2014/main" val="3849711223"/>
                  </a:ext>
                </a:extLst>
              </a:tr>
              <a:tr h="335939">
                <a:tc>
                  <a:txBody>
                    <a:bodyPr/>
                    <a:lstStyle/>
                    <a:p>
                      <a:pPr algn="ctr"/>
                      <a:r>
                        <a:rPr lang="tr-TR" sz="1600" b="0" i="0" kern="1200" dirty="0" err="1">
                          <a:solidFill>
                            <a:schemeClr val="dk1"/>
                          </a:solidFill>
                          <a:effectLst/>
                          <a:latin typeface="+mn-lt"/>
                          <a:ea typeface="+mn-ea"/>
                          <a:cs typeface="+mn-cs"/>
                        </a:rPr>
                        <a:t>nCR</a:t>
                      </a:r>
                      <a:endParaRPr lang="tr-TR" sz="1600" dirty="0"/>
                    </a:p>
                  </a:txBody>
                  <a:tcPr/>
                </a:tc>
                <a:tc>
                  <a:txBody>
                    <a:bodyPr/>
                    <a:lstStyle/>
                    <a:p>
                      <a:pPr algn="ctr"/>
                      <a:r>
                        <a:rPr lang="tr-TR" sz="1600" dirty="0"/>
                        <a:t>11%</a:t>
                      </a:r>
                    </a:p>
                  </a:txBody>
                  <a:tcPr/>
                </a:tc>
                <a:tc>
                  <a:txBody>
                    <a:bodyPr/>
                    <a:lstStyle/>
                    <a:p>
                      <a:pPr algn="ctr"/>
                      <a:r>
                        <a:rPr lang="tr-TR" sz="1600" dirty="0"/>
                        <a:t>20%</a:t>
                      </a:r>
                    </a:p>
                  </a:txBody>
                  <a:tcPr/>
                </a:tc>
                <a:extLst>
                  <a:ext uri="{0D108BD9-81ED-4DB2-BD59-A6C34878D82A}">
                    <a16:rowId xmlns:a16="http://schemas.microsoft.com/office/drawing/2014/main" val="2673977292"/>
                  </a:ext>
                </a:extLst>
              </a:tr>
              <a:tr h="335939">
                <a:tc>
                  <a:txBody>
                    <a:bodyPr/>
                    <a:lstStyle/>
                    <a:p>
                      <a:pPr algn="ctr"/>
                      <a:r>
                        <a:rPr lang="tr-TR" sz="1600" dirty="0"/>
                        <a:t>VGPR</a:t>
                      </a:r>
                    </a:p>
                  </a:txBody>
                  <a:tcPr/>
                </a:tc>
                <a:tc>
                  <a:txBody>
                    <a:bodyPr/>
                    <a:lstStyle/>
                    <a:p>
                      <a:pPr algn="ctr"/>
                      <a:r>
                        <a:rPr lang="tr-TR" sz="1600" dirty="0"/>
                        <a:t>27%</a:t>
                      </a:r>
                    </a:p>
                  </a:txBody>
                  <a:tcPr/>
                </a:tc>
                <a:tc>
                  <a:txBody>
                    <a:bodyPr/>
                    <a:lstStyle/>
                    <a:p>
                      <a:pPr algn="ctr"/>
                      <a:r>
                        <a:rPr lang="tr-TR" sz="1600" dirty="0"/>
                        <a:t>17%</a:t>
                      </a:r>
                    </a:p>
                  </a:txBody>
                  <a:tcPr/>
                </a:tc>
                <a:extLst>
                  <a:ext uri="{0D108BD9-81ED-4DB2-BD59-A6C34878D82A}">
                    <a16:rowId xmlns:a16="http://schemas.microsoft.com/office/drawing/2014/main" val="3720345516"/>
                  </a:ext>
                </a:extLst>
              </a:tr>
              <a:tr h="335939">
                <a:tc>
                  <a:txBody>
                    <a:bodyPr/>
                    <a:lstStyle/>
                    <a:p>
                      <a:pPr algn="ctr"/>
                      <a:r>
                        <a:rPr lang="tr-TR" sz="1600" dirty="0"/>
                        <a:t>PR</a:t>
                      </a:r>
                    </a:p>
                  </a:txBody>
                  <a:tcPr/>
                </a:tc>
                <a:tc>
                  <a:txBody>
                    <a:bodyPr/>
                    <a:lstStyle/>
                    <a:p>
                      <a:pPr algn="ctr"/>
                      <a:r>
                        <a:rPr lang="tr-TR" sz="1600" dirty="0"/>
                        <a:t>33%</a:t>
                      </a:r>
                    </a:p>
                  </a:txBody>
                  <a:tcPr/>
                </a:tc>
                <a:tc>
                  <a:txBody>
                    <a:bodyPr/>
                    <a:lstStyle/>
                    <a:p>
                      <a:pPr algn="ctr"/>
                      <a:r>
                        <a:rPr lang="tr-TR" sz="1600" dirty="0"/>
                        <a:t>26%</a:t>
                      </a:r>
                    </a:p>
                  </a:txBody>
                  <a:tcPr/>
                </a:tc>
                <a:extLst>
                  <a:ext uri="{0D108BD9-81ED-4DB2-BD59-A6C34878D82A}">
                    <a16:rowId xmlns:a16="http://schemas.microsoft.com/office/drawing/2014/main" val="2938072937"/>
                  </a:ext>
                </a:extLst>
              </a:tr>
              <a:tr h="3359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err="1"/>
                        <a:t>CR+nCR</a:t>
                      </a:r>
                      <a:endParaRPr lang="tr-TR" sz="1600" dirty="0"/>
                    </a:p>
                  </a:txBody>
                  <a:tcPr/>
                </a:tc>
                <a:tc>
                  <a:txBody>
                    <a:bodyPr/>
                    <a:lstStyle/>
                    <a:p>
                      <a:pPr algn="ctr"/>
                      <a:r>
                        <a:rPr lang="tr-TR" sz="1600" dirty="0"/>
                        <a:t>39%</a:t>
                      </a:r>
                    </a:p>
                  </a:txBody>
                  <a:tcPr/>
                </a:tc>
                <a:tc>
                  <a:txBody>
                    <a:bodyPr/>
                    <a:lstStyle/>
                    <a:p>
                      <a:pPr algn="ctr"/>
                      <a:r>
                        <a:rPr lang="tr-TR" sz="1600" dirty="0"/>
                        <a:t>57%</a:t>
                      </a:r>
                    </a:p>
                  </a:txBody>
                  <a:tcPr/>
                </a:tc>
                <a:extLst>
                  <a:ext uri="{0D108BD9-81ED-4DB2-BD59-A6C34878D82A}">
                    <a16:rowId xmlns:a16="http://schemas.microsoft.com/office/drawing/2014/main" val="3404586016"/>
                  </a:ext>
                </a:extLst>
              </a:tr>
              <a:tr h="3359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err="1"/>
                        <a:t>CR+nCR+VGPR</a:t>
                      </a:r>
                      <a:endParaRPr lang="tr-TR" sz="1600" dirty="0"/>
                    </a:p>
                  </a:txBody>
                  <a:tcPr/>
                </a:tc>
                <a:tc>
                  <a:txBody>
                    <a:bodyPr/>
                    <a:lstStyle/>
                    <a:p>
                      <a:pPr algn="ctr"/>
                      <a:r>
                        <a:rPr lang="tr-TR" sz="1600" dirty="0"/>
                        <a:t>67%</a:t>
                      </a:r>
                    </a:p>
                  </a:txBody>
                  <a:tcPr/>
                </a:tc>
                <a:tc>
                  <a:txBody>
                    <a:bodyPr/>
                    <a:lstStyle/>
                    <a:p>
                      <a:pPr algn="ctr"/>
                      <a:r>
                        <a:rPr lang="tr-TR" sz="1600" dirty="0"/>
                        <a:t>74%</a:t>
                      </a:r>
                    </a:p>
                  </a:txBody>
                  <a:tcPr/>
                </a:tc>
                <a:extLst>
                  <a:ext uri="{0D108BD9-81ED-4DB2-BD59-A6C34878D82A}">
                    <a16:rowId xmlns:a16="http://schemas.microsoft.com/office/drawing/2014/main" val="1684971548"/>
                  </a:ext>
                </a:extLst>
              </a:tr>
              <a:tr h="335939">
                <a:tc>
                  <a:txBody>
                    <a:bodyPr/>
                    <a:lstStyle/>
                    <a:p>
                      <a:pPr algn="ctr"/>
                      <a:r>
                        <a:rPr lang="tr-TR" sz="1600" b="1" dirty="0"/>
                        <a:t>At </a:t>
                      </a:r>
                      <a:r>
                        <a:rPr lang="tr-TR" sz="1600" b="1" dirty="0" err="1"/>
                        <a:t>least</a:t>
                      </a:r>
                      <a:r>
                        <a:rPr lang="tr-TR" sz="1600" b="1" dirty="0"/>
                        <a:t> PR</a:t>
                      </a:r>
                    </a:p>
                  </a:txBody>
                  <a:tcPr/>
                </a:tc>
                <a:tc>
                  <a:txBody>
                    <a:bodyPr/>
                    <a:lstStyle/>
                    <a:p>
                      <a:pPr algn="ctr"/>
                      <a:r>
                        <a:rPr lang="tr-TR" sz="1600" b="1" dirty="0"/>
                        <a:t>100%</a:t>
                      </a:r>
                    </a:p>
                  </a:txBody>
                  <a:tcPr/>
                </a:tc>
                <a:tc>
                  <a:txBody>
                    <a:bodyPr/>
                    <a:lstStyle/>
                    <a:p>
                      <a:pPr algn="ctr"/>
                      <a:r>
                        <a:rPr lang="tr-TR" sz="1600" b="1" dirty="0"/>
                        <a:t>100%</a:t>
                      </a:r>
                    </a:p>
                  </a:txBody>
                  <a:tcPr/>
                </a:tc>
                <a:extLst>
                  <a:ext uri="{0D108BD9-81ED-4DB2-BD59-A6C34878D82A}">
                    <a16:rowId xmlns:a16="http://schemas.microsoft.com/office/drawing/2014/main" val="343426685"/>
                  </a:ext>
                </a:extLst>
              </a:tr>
            </a:tbl>
          </a:graphicData>
        </a:graphic>
      </p:graphicFrame>
      <p:sp>
        <p:nvSpPr>
          <p:cNvPr id="12" name="Metin kutusu 11">
            <a:extLst>
              <a:ext uri="{FF2B5EF4-FFF2-40B4-BE49-F238E27FC236}">
                <a16:creationId xmlns:a16="http://schemas.microsoft.com/office/drawing/2014/main" id="{26AFE07A-D8C3-4D49-B4F9-9AA8635D322B}"/>
              </a:ext>
            </a:extLst>
          </p:cNvPr>
          <p:cNvSpPr txBox="1"/>
          <p:nvPr/>
        </p:nvSpPr>
        <p:spPr>
          <a:xfrm>
            <a:off x="3836151" y="3533719"/>
            <a:ext cx="2320315" cy="1200329"/>
          </a:xfrm>
          <a:prstGeom prst="rect">
            <a:avLst/>
          </a:prstGeom>
          <a:solidFill>
            <a:srgbClr val="FF0000"/>
          </a:solidFill>
          <a:ln>
            <a:solidFill>
              <a:schemeClr val="accent1"/>
            </a:solidFill>
          </a:ln>
        </p:spPr>
        <p:txBody>
          <a:bodyPr wrap="none" rtlCol="0">
            <a:spAutoFit/>
          </a:bodyPr>
          <a:lstStyle/>
          <a:p>
            <a:pPr marL="285750" indent="-285750">
              <a:buFont typeface="Arial" panose="020B0604020202020204" pitchFamily="34" charset="0"/>
              <a:buChar char="•"/>
            </a:pPr>
            <a:r>
              <a:rPr lang="tr-TR" dirty="0" err="1">
                <a:solidFill>
                  <a:schemeClr val="bg1"/>
                </a:solidFill>
              </a:rPr>
              <a:t>Median</a:t>
            </a:r>
            <a:r>
              <a:rPr lang="tr-TR" dirty="0">
                <a:solidFill>
                  <a:schemeClr val="bg1"/>
                </a:solidFill>
              </a:rPr>
              <a:t> takip 27 ay</a:t>
            </a:r>
          </a:p>
          <a:p>
            <a:pPr marL="285750" indent="-285750">
              <a:buFont typeface="Arial" panose="020B0604020202020204" pitchFamily="34" charset="0"/>
              <a:buChar char="•"/>
            </a:pPr>
            <a:r>
              <a:rPr lang="tr-TR" dirty="0">
                <a:solidFill>
                  <a:schemeClr val="bg1"/>
                </a:solidFill>
              </a:rPr>
              <a:t>18 ay PFS %75</a:t>
            </a:r>
          </a:p>
          <a:p>
            <a:pPr marL="285750" indent="-285750">
              <a:buFont typeface="Arial" panose="020B0604020202020204" pitchFamily="34" charset="0"/>
              <a:buChar char="•"/>
            </a:pPr>
            <a:r>
              <a:rPr lang="tr-TR" dirty="0">
                <a:solidFill>
                  <a:schemeClr val="bg1"/>
                </a:solidFill>
              </a:rPr>
              <a:t>18 ay OS %97</a:t>
            </a:r>
          </a:p>
          <a:p>
            <a:pPr marL="285750" indent="-285750">
              <a:buFont typeface="Arial" panose="020B0604020202020204" pitchFamily="34" charset="0"/>
              <a:buChar char="•"/>
            </a:pPr>
            <a:r>
              <a:rPr lang="tr-TR" dirty="0">
                <a:solidFill>
                  <a:schemeClr val="bg1"/>
                </a:solidFill>
              </a:rPr>
              <a:t>28 hasta ASCT</a:t>
            </a:r>
          </a:p>
        </p:txBody>
      </p:sp>
    </p:spTree>
    <p:extLst>
      <p:ext uri="{BB962C8B-B14F-4D97-AF65-F5344CB8AC3E}">
        <p14:creationId xmlns:p14="http://schemas.microsoft.com/office/powerpoint/2010/main" val="40113759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27210" y="164650"/>
            <a:ext cx="8228635" cy="821803"/>
          </a:xfrm>
        </p:spPr>
        <p:txBody>
          <a:bodyPr/>
          <a:lstStyle/>
          <a:p>
            <a:r>
              <a:rPr lang="tr-TR" b="1" dirty="0">
                <a:solidFill>
                  <a:srgbClr val="FF0000"/>
                </a:solidFill>
              </a:rPr>
              <a:t>PCD - Çalışma Dizaynı</a:t>
            </a:r>
          </a:p>
        </p:txBody>
      </p:sp>
      <p:sp>
        <p:nvSpPr>
          <p:cNvPr id="5" name="Metin kutusu 4"/>
          <p:cNvSpPr txBox="1"/>
          <p:nvPr/>
        </p:nvSpPr>
        <p:spPr>
          <a:xfrm>
            <a:off x="162045" y="6324828"/>
            <a:ext cx="11783027" cy="307777"/>
          </a:xfrm>
          <a:prstGeom prst="rect">
            <a:avLst/>
          </a:prstGeom>
          <a:noFill/>
        </p:spPr>
        <p:txBody>
          <a:bodyPr wrap="square" rtlCol="0">
            <a:spAutoFit/>
          </a:bodyPr>
          <a:lstStyle/>
          <a:p>
            <a:r>
              <a:rPr lang="tr-TR" sz="1400" b="1" dirty="0">
                <a:hlinkClick r:id="rId3"/>
              </a:rPr>
              <a:t>Garderet</a:t>
            </a:r>
            <a:r>
              <a:rPr lang="tr-TR" sz="1400" b="1" dirty="0"/>
              <a:t> L, et al. </a:t>
            </a:r>
            <a:r>
              <a:rPr lang="tr-TR" sz="1400" b="1" dirty="0" err="1"/>
              <a:t>Pomalidomide</a:t>
            </a:r>
            <a:r>
              <a:rPr lang="tr-TR" sz="1400" b="1" dirty="0"/>
              <a:t>, </a:t>
            </a:r>
            <a:r>
              <a:rPr lang="tr-TR" sz="1400" b="1" dirty="0" err="1"/>
              <a:t>cyclophosphamide</a:t>
            </a:r>
            <a:r>
              <a:rPr lang="tr-TR" sz="1400" b="1" dirty="0"/>
              <a:t>, </a:t>
            </a:r>
            <a:r>
              <a:rPr lang="tr-TR" sz="1400" b="1" dirty="0" err="1"/>
              <a:t>and</a:t>
            </a:r>
            <a:r>
              <a:rPr lang="tr-TR" sz="1400" b="1" dirty="0"/>
              <a:t> </a:t>
            </a:r>
            <a:r>
              <a:rPr lang="tr-TR" sz="1400" b="1" dirty="0" err="1"/>
              <a:t>dexamethasone</a:t>
            </a:r>
            <a:r>
              <a:rPr lang="tr-TR" sz="1400" b="1" dirty="0"/>
              <a:t> </a:t>
            </a:r>
            <a:r>
              <a:rPr lang="tr-TR" sz="1400" b="1" dirty="0" err="1"/>
              <a:t>for</a:t>
            </a:r>
            <a:r>
              <a:rPr lang="tr-TR" sz="1400" b="1" dirty="0"/>
              <a:t> </a:t>
            </a:r>
            <a:r>
              <a:rPr lang="tr-TR" sz="1400" b="1" dirty="0" err="1"/>
              <a:t>relapsed</a:t>
            </a:r>
            <a:r>
              <a:rPr lang="tr-TR" sz="1400" b="1" dirty="0"/>
              <a:t> multiple </a:t>
            </a:r>
            <a:r>
              <a:rPr lang="tr-TR" sz="1400" b="1" dirty="0" err="1"/>
              <a:t>myeloma</a:t>
            </a:r>
            <a:r>
              <a:rPr lang="tr-TR" sz="1400" b="1" dirty="0"/>
              <a:t>.</a:t>
            </a:r>
            <a:r>
              <a:rPr lang="nl-NL" sz="1400" b="1" dirty="0"/>
              <a:t> Blood</a:t>
            </a:r>
            <a:r>
              <a:rPr lang="tr-TR" sz="1400" b="1" cap="small" dirty="0"/>
              <a:t> </a:t>
            </a:r>
            <a:r>
              <a:rPr lang="nl-NL" sz="1400" b="1" dirty="0"/>
              <a:t>2018 Dec 13;132(24):2555-2563.</a:t>
            </a:r>
          </a:p>
        </p:txBody>
      </p:sp>
      <p:sp>
        <p:nvSpPr>
          <p:cNvPr id="7" name="Dikdörtgen 6"/>
          <p:cNvSpPr/>
          <p:nvPr/>
        </p:nvSpPr>
        <p:spPr>
          <a:xfrm>
            <a:off x="334863" y="4650848"/>
            <a:ext cx="5556650" cy="710316"/>
          </a:xfrm>
          <a:prstGeom prst="rect">
            <a:avLst/>
          </a:prstGeom>
          <a:solidFill>
            <a:schemeClr val="bg1">
              <a:lumMod val="8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err="1">
                <a:solidFill>
                  <a:schemeClr val="tx1"/>
                </a:solidFill>
              </a:rPr>
              <a:t>Prospektif</a:t>
            </a:r>
            <a:r>
              <a:rPr lang="tr-TR" sz="2400" b="1" dirty="0">
                <a:solidFill>
                  <a:schemeClr val="tx1"/>
                </a:solidFill>
              </a:rPr>
              <a:t>, </a:t>
            </a:r>
            <a:r>
              <a:rPr lang="tr-TR" sz="2400" b="1" dirty="0" err="1">
                <a:solidFill>
                  <a:schemeClr val="tx1"/>
                </a:solidFill>
              </a:rPr>
              <a:t>non</a:t>
            </a:r>
            <a:r>
              <a:rPr lang="tr-TR" sz="2400" b="1" dirty="0">
                <a:solidFill>
                  <a:schemeClr val="tx1"/>
                </a:solidFill>
              </a:rPr>
              <a:t> </a:t>
            </a:r>
            <a:r>
              <a:rPr lang="tr-TR" sz="2400" b="1" dirty="0" err="1">
                <a:solidFill>
                  <a:schemeClr val="tx1"/>
                </a:solidFill>
              </a:rPr>
              <a:t>randomize</a:t>
            </a:r>
            <a:r>
              <a:rPr lang="tr-TR" sz="2400" b="1" dirty="0">
                <a:solidFill>
                  <a:schemeClr val="tx1"/>
                </a:solidFill>
              </a:rPr>
              <a:t>, faz 2</a:t>
            </a:r>
          </a:p>
        </p:txBody>
      </p:sp>
      <p:pic>
        <p:nvPicPr>
          <p:cNvPr id="8" name="Resim 7"/>
          <p:cNvPicPr>
            <a:picLocks noChangeAspect="1"/>
          </p:cNvPicPr>
          <p:nvPr/>
        </p:nvPicPr>
        <p:blipFill>
          <a:blip r:embed="rId4"/>
          <a:stretch>
            <a:fillRect/>
          </a:stretch>
        </p:blipFill>
        <p:spPr>
          <a:xfrm>
            <a:off x="172818" y="1689894"/>
            <a:ext cx="5880741" cy="2335480"/>
          </a:xfrm>
          <a:prstGeom prst="rect">
            <a:avLst/>
          </a:prstGeom>
        </p:spPr>
      </p:pic>
      <p:sp>
        <p:nvSpPr>
          <p:cNvPr id="9" name="Dikdörtgen 8"/>
          <p:cNvSpPr/>
          <p:nvPr/>
        </p:nvSpPr>
        <p:spPr>
          <a:xfrm>
            <a:off x="6812102" y="1465724"/>
            <a:ext cx="5126782" cy="1284790"/>
          </a:xfrm>
          <a:prstGeom prst="rect">
            <a:avLst/>
          </a:prstGeom>
          <a:solidFill>
            <a:schemeClr val="accent6">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GRUP A: </a:t>
            </a:r>
            <a:r>
              <a:rPr lang="en-US" sz="2400" b="1" dirty="0">
                <a:solidFill>
                  <a:schemeClr val="tx1"/>
                </a:solidFill>
              </a:rPr>
              <a:t>FM/DFCI</a:t>
            </a:r>
            <a:r>
              <a:rPr lang="tr-TR" sz="2400" b="1" dirty="0">
                <a:solidFill>
                  <a:schemeClr val="tx1"/>
                </a:solidFill>
              </a:rPr>
              <a:t> grup A-4 kurs PCD-OKHN-2 kurs PCD konsolidasyonu-</a:t>
            </a:r>
            <a:r>
              <a:rPr lang="tr-TR" sz="2400" b="1" dirty="0" err="1">
                <a:solidFill>
                  <a:schemeClr val="tx1"/>
                </a:solidFill>
              </a:rPr>
              <a:t>Pom</a:t>
            </a:r>
            <a:r>
              <a:rPr lang="tr-TR" sz="2400" b="1" dirty="0">
                <a:solidFill>
                  <a:schemeClr val="tx1"/>
                </a:solidFill>
              </a:rPr>
              <a:t>-</a:t>
            </a:r>
            <a:r>
              <a:rPr lang="tr-TR" sz="2400" b="1" dirty="0" err="1">
                <a:solidFill>
                  <a:schemeClr val="tx1"/>
                </a:solidFill>
              </a:rPr>
              <a:t>Dex</a:t>
            </a:r>
            <a:r>
              <a:rPr lang="tr-TR" sz="2400" b="1" dirty="0">
                <a:solidFill>
                  <a:schemeClr val="tx1"/>
                </a:solidFill>
              </a:rPr>
              <a:t> idame</a:t>
            </a:r>
          </a:p>
        </p:txBody>
      </p:sp>
      <p:sp>
        <p:nvSpPr>
          <p:cNvPr id="10" name="İçerik Yer Tutucusu 9"/>
          <p:cNvSpPr>
            <a:spLocks noGrp="1"/>
          </p:cNvSpPr>
          <p:nvPr>
            <p:ph idx="1"/>
          </p:nvPr>
        </p:nvSpPr>
        <p:spPr>
          <a:xfrm>
            <a:off x="6812102" y="3074604"/>
            <a:ext cx="5143743" cy="1231178"/>
          </a:xfrm>
          <a:prstGeom prst="rect">
            <a:avLst/>
          </a:prstGeom>
          <a:solidFill>
            <a:schemeClr val="accent4">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b="1" dirty="0">
                <a:solidFill>
                  <a:schemeClr val="tx1"/>
                </a:solidFill>
              </a:rPr>
              <a:t>GRUP B:</a:t>
            </a:r>
            <a:r>
              <a:rPr lang="en-US" sz="2400" b="1" dirty="0">
                <a:solidFill>
                  <a:schemeClr val="tx1"/>
                </a:solidFill>
              </a:rPr>
              <a:t> FM/DFCI</a:t>
            </a:r>
            <a:r>
              <a:rPr lang="tr-TR" sz="2400" b="1" dirty="0">
                <a:solidFill>
                  <a:schemeClr val="tx1"/>
                </a:solidFill>
              </a:rPr>
              <a:t> grup B-9 PCD-</a:t>
            </a:r>
            <a:r>
              <a:rPr lang="tr-TR" sz="2400" b="1" dirty="0" err="1">
                <a:solidFill>
                  <a:schemeClr val="tx1"/>
                </a:solidFill>
              </a:rPr>
              <a:t>Pom</a:t>
            </a:r>
            <a:r>
              <a:rPr lang="tr-TR" sz="2400" b="1" dirty="0">
                <a:solidFill>
                  <a:schemeClr val="tx1"/>
                </a:solidFill>
              </a:rPr>
              <a:t> </a:t>
            </a:r>
            <a:r>
              <a:rPr lang="tr-TR" sz="2400" b="1" dirty="0" err="1">
                <a:solidFill>
                  <a:schemeClr val="tx1"/>
                </a:solidFill>
              </a:rPr>
              <a:t>Dex</a:t>
            </a:r>
            <a:r>
              <a:rPr lang="tr-TR" sz="2400" b="1" dirty="0">
                <a:solidFill>
                  <a:schemeClr val="tx1"/>
                </a:solidFill>
              </a:rPr>
              <a:t> idame yada  </a:t>
            </a:r>
            <a:r>
              <a:rPr lang="en-US" sz="2400" b="1" dirty="0">
                <a:solidFill>
                  <a:schemeClr val="tx1"/>
                </a:solidFill>
              </a:rPr>
              <a:t>FM/DFCI</a:t>
            </a:r>
            <a:r>
              <a:rPr lang="tr-TR" sz="2400" b="1" dirty="0">
                <a:solidFill>
                  <a:schemeClr val="tx1"/>
                </a:solidFill>
              </a:rPr>
              <a:t> grup B-4 </a:t>
            </a:r>
            <a:r>
              <a:rPr lang="tr-TR" sz="2400" b="1" dirty="0" err="1">
                <a:solidFill>
                  <a:schemeClr val="tx1"/>
                </a:solidFill>
              </a:rPr>
              <a:t>siklus</a:t>
            </a:r>
            <a:r>
              <a:rPr lang="tr-TR" sz="2400" b="1" dirty="0">
                <a:solidFill>
                  <a:schemeClr val="tx1"/>
                </a:solidFill>
              </a:rPr>
              <a:t> PCD-2. OKHN</a:t>
            </a:r>
          </a:p>
        </p:txBody>
      </p:sp>
      <p:sp>
        <p:nvSpPr>
          <p:cNvPr id="11" name="Sağ Ok 10"/>
          <p:cNvSpPr/>
          <p:nvPr/>
        </p:nvSpPr>
        <p:spPr>
          <a:xfrm>
            <a:off x="6227180" y="1990846"/>
            <a:ext cx="497711" cy="35881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Sağ Ok 11"/>
          <p:cNvSpPr/>
          <p:nvPr/>
        </p:nvSpPr>
        <p:spPr>
          <a:xfrm>
            <a:off x="6247635" y="3476233"/>
            <a:ext cx="497711" cy="35881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59855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14127" y="83625"/>
            <a:ext cx="7233212" cy="821803"/>
          </a:xfrm>
        </p:spPr>
        <p:txBody>
          <a:bodyPr/>
          <a:lstStyle/>
          <a:p>
            <a:r>
              <a:rPr lang="tr-TR" b="1" dirty="0">
                <a:solidFill>
                  <a:srgbClr val="FF0000"/>
                </a:solidFill>
              </a:rPr>
              <a:t>PCD- OS</a:t>
            </a:r>
          </a:p>
        </p:txBody>
      </p:sp>
      <p:sp>
        <p:nvSpPr>
          <p:cNvPr id="5" name="Metin kutusu 4"/>
          <p:cNvSpPr txBox="1"/>
          <p:nvPr/>
        </p:nvSpPr>
        <p:spPr>
          <a:xfrm>
            <a:off x="204486" y="6466598"/>
            <a:ext cx="11783027" cy="307777"/>
          </a:xfrm>
          <a:prstGeom prst="rect">
            <a:avLst/>
          </a:prstGeom>
          <a:noFill/>
        </p:spPr>
        <p:txBody>
          <a:bodyPr wrap="square" rtlCol="0">
            <a:spAutoFit/>
          </a:bodyPr>
          <a:lstStyle/>
          <a:p>
            <a:r>
              <a:rPr lang="tr-TR" sz="1400" b="1" dirty="0">
                <a:hlinkClick r:id="rId3"/>
              </a:rPr>
              <a:t>Garderet</a:t>
            </a:r>
            <a:r>
              <a:rPr lang="tr-TR" sz="1400" b="1" dirty="0"/>
              <a:t> L, et al. </a:t>
            </a:r>
            <a:r>
              <a:rPr lang="tr-TR" sz="1400" b="1" dirty="0" err="1"/>
              <a:t>Pomalidomide</a:t>
            </a:r>
            <a:r>
              <a:rPr lang="tr-TR" sz="1400" b="1" dirty="0"/>
              <a:t>, </a:t>
            </a:r>
            <a:r>
              <a:rPr lang="tr-TR" sz="1400" b="1" dirty="0" err="1"/>
              <a:t>cyclophosphamide</a:t>
            </a:r>
            <a:r>
              <a:rPr lang="tr-TR" sz="1400" b="1" dirty="0"/>
              <a:t>, </a:t>
            </a:r>
            <a:r>
              <a:rPr lang="tr-TR" sz="1400" b="1" dirty="0" err="1"/>
              <a:t>and</a:t>
            </a:r>
            <a:r>
              <a:rPr lang="tr-TR" sz="1400" b="1" dirty="0"/>
              <a:t> </a:t>
            </a:r>
            <a:r>
              <a:rPr lang="tr-TR" sz="1400" b="1" dirty="0" err="1"/>
              <a:t>dexamethasone</a:t>
            </a:r>
            <a:r>
              <a:rPr lang="tr-TR" sz="1400" b="1" dirty="0"/>
              <a:t> </a:t>
            </a:r>
            <a:r>
              <a:rPr lang="tr-TR" sz="1400" b="1" dirty="0" err="1"/>
              <a:t>for</a:t>
            </a:r>
            <a:r>
              <a:rPr lang="tr-TR" sz="1400" b="1" dirty="0"/>
              <a:t> </a:t>
            </a:r>
            <a:r>
              <a:rPr lang="tr-TR" sz="1400" b="1" dirty="0" err="1"/>
              <a:t>relapsed</a:t>
            </a:r>
            <a:r>
              <a:rPr lang="tr-TR" sz="1400" b="1" dirty="0"/>
              <a:t> multiple </a:t>
            </a:r>
            <a:r>
              <a:rPr lang="tr-TR" sz="1400" b="1" dirty="0" err="1"/>
              <a:t>myeloma</a:t>
            </a:r>
            <a:r>
              <a:rPr lang="tr-TR" sz="1400" b="1" dirty="0"/>
              <a:t>.</a:t>
            </a:r>
            <a:r>
              <a:rPr lang="nl-NL" sz="1400" b="1" dirty="0"/>
              <a:t> Blood</a:t>
            </a:r>
            <a:r>
              <a:rPr lang="tr-TR" sz="1400" b="1" cap="small" dirty="0"/>
              <a:t> </a:t>
            </a:r>
            <a:r>
              <a:rPr lang="nl-NL" sz="1400" b="1" dirty="0"/>
              <a:t>2018 Dec 13;132(24):2555-2563.</a:t>
            </a:r>
          </a:p>
        </p:txBody>
      </p:sp>
      <p:sp>
        <p:nvSpPr>
          <p:cNvPr id="3" name="İçerik Yer Tutucusu 2"/>
          <p:cNvSpPr>
            <a:spLocks noGrp="1"/>
          </p:cNvSpPr>
          <p:nvPr>
            <p:ph idx="1"/>
          </p:nvPr>
        </p:nvSpPr>
        <p:spPr/>
        <p:txBody>
          <a:bodyPr/>
          <a:lstStyle/>
          <a:p>
            <a:endParaRPr lang="tr-TR"/>
          </a:p>
        </p:txBody>
      </p:sp>
      <p:pic>
        <p:nvPicPr>
          <p:cNvPr id="7" name="Resim 6"/>
          <p:cNvPicPr>
            <a:picLocks noChangeAspect="1"/>
          </p:cNvPicPr>
          <p:nvPr/>
        </p:nvPicPr>
        <p:blipFill>
          <a:blip r:embed="rId4"/>
          <a:stretch>
            <a:fillRect/>
          </a:stretch>
        </p:blipFill>
        <p:spPr>
          <a:xfrm>
            <a:off x="236154" y="1069391"/>
            <a:ext cx="11338529" cy="4995105"/>
          </a:xfrm>
          <a:prstGeom prst="rect">
            <a:avLst/>
          </a:prstGeom>
        </p:spPr>
      </p:pic>
    </p:spTree>
    <p:extLst>
      <p:ext uri="{BB962C8B-B14F-4D97-AF65-F5344CB8AC3E}">
        <p14:creationId xmlns:p14="http://schemas.microsoft.com/office/powerpoint/2010/main" val="37329508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94207" y="83625"/>
            <a:ext cx="7453132" cy="821803"/>
          </a:xfrm>
        </p:spPr>
        <p:txBody>
          <a:bodyPr/>
          <a:lstStyle/>
          <a:p>
            <a:r>
              <a:rPr lang="tr-TR" b="1" dirty="0">
                <a:solidFill>
                  <a:srgbClr val="FF0000"/>
                </a:solidFill>
              </a:rPr>
              <a:t>PCD- PFS</a:t>
            </a:r>
          </a:p>
        </p:txBody>
      </p:sp>
      <p:sp>
        <p:nvSpPr>
          <p:cNvPr id="5" name="Metin kutusu 4"/>
          <p:cNvSpPr txBox="1"/>
          <p:nvPr/>
        </p:nvSpPr>
        <p:spPr>
          <a:xfrm>
            <a:off x="172818" y="6492143"/>
            <a:ext cx="11783027" cy="307777"/>
          </a:xfrm>
          <a:prstGeom prst="rect">
            <a:avLst/>
          </a:prstGeom>
          <a:noFill/>
        </p:spPr>
        <p:txBody>
          <a:bodyPr wrap="square" rtlCol="0">
            <a:spAutoFit/>
          </a:bodyPr>
          <a:lstStyle/>
          <a:p>
            <a:r>
              <a:rPr lang="tr-TR" sz="1400" b="1" dirty="0">
                <a:hlinkClick r:id="rId3"/>
              </a:rPr>
              <a:t>Garderet</a:t>
            </a:r>
            <a:r>
              <a:rPr lang="tr-TR" sz="1400" b="1" dirty="0"/>
              <a:t> L, et al. </a:t>
            </a:r>
            <a:r>
              <a:rPr lang="tr-TR" sz="1400" b="1" dirty="0" err="1"/>
              <a:t>Pomalidomide</a:t>
            </a:r>
            <a:r>
              <a:rPr lang="tr-TR" sz="1400" b="1" dirty="0"/>
              <a:t>, </a:t>
            </a:r>
            <a:r>
              <a:rPr lang="tr-TR" sz="1400" b="1" dirty="0" err="1"/>
              <a:t>cyclophosphamide</a:t>
            </a:r>
            <a:r>
              <a:rPr lang="tr-TR" sz="1400" b="1" dirty="0"/>
              <a:t>, </a:t>
            </a:r>
            <a:r>
              <a:rPr lang="tr-TR" sz="1400" b="1" dirty="0" err="1"/>
              <a:t>and</a:t>
            </a:r>
            <a:r>
              <a:rPr lang="tr-TR" sz="1400" b="1" dirty="0"/>
              <a:t> </a:t>
            </a:r>
            <a:r>
              <a:rPr lang="tr-TR" sz="1400" b="1" dirty="0" err="1"/>
              <a:t>dexamethasone</a:t>
            </a:r>
            <a:r>
              <a:rPr lang="tr-TR" sz="1400" b="1" dirty="0"/>
              <a:t> </a:t>
            </a:r>
            <a:r>
              <a:rPr lang="tr-TR" sz="1400" b="1" dirty="0" err="1"/>
              <a:t>for</a:t>
            </a:r>
            <a:r>
              <a:rPr lang="tr-TR" sz="1400" b="1" dirty="0"/>
              <a:t> </a:t>
            </a:r>
            <a:r>
              <a:rPr lang="tr-TR" sz="1400" b="1" dirty="0" err="1"/>
              <a:t>relapsed</a:t>
            </a:r>
            <a:r>
              <a:rPr lang="tr-TR" sz="1400" b="1" dirty="0"/>
              <a:t> multiple </a:t>
            </a:r>
            <a:r>
              <a:rPr lang="tr-TR" sz="1400" b="1" dirty="0" err="1"/>
              <a:t>myeloma</a:t>
            </a:r>
            <a:r>
              <a:rPr lang="tr-TR" sz="1400" b="1" dirty="0"/>
              <a:t>.</a:t>
            </a:r>
            <a:r>
              <a:rPr lang="nl-NL" sz="1400" b="1" dirty="0"/>
              <a:t> Blood</a:t>
            </a:r>
            <a:r>
              <a:rPr lang="tr-TR" sz="1400" b="1" cap="small" dirty="0"/>
              <a:t> </a:t>
            </a:r>
            <a:r>
              <a:rPr lang="nl-NL" sz="1400" b="1" dirty="0"/>
              <a:t>2018 Dec 13;132(24):2555-2563.</a:t>
            </a:r>
          </a:p>
        </p:txBody>
      </p:sp>
      <p:sp>
        <p:nvSpPr>
          <p:cNvPr id="3" name="İçerik Yer Tutucusu 2"/>
          <p:cNvSpPr>
            <a:spLocks noGrp="1"/>
          </p:cNvSpPr>
          <p:nvPr>
            <p:ph idx="1"/>
          </p:nvPr>
        </p:nvSpPr>
        <p:spPr/>
        <p:txBody>
          <a:bodyPr/>
          <a:lstStyle/>
          <a:p>
            <a:endParaRPr lang="tr-TR"/>
          </a:p>
        </p:txBody>
      </p:sp>
      <p:pic>
        <p:nvPicPr>
          <p:cNvPr id="8" name="Resim 7"/>
          <p:cNvPicPr>
            <a:picLocks noChangeAspect="1"/>
          </p:cNvPicPr>
          <p:nvPr/>
        </p:nvPicPr>
        <p:blipFill>
          <a:blip r:embed="rId4"/>
          <a:stretch>
            <a:fillRect/>
          </a:stretch>
        </p:blipFill>
        <p:spPr>
          <a:xfrm>
            <a:off x="236956" y="1179293"/>
            <a:ext cx="11718889" cy="5005707"/>
          </a:xfrm>
          <a:prstGeom prst="rect">
            <a:avLst/>
          </a:prstGeom>
        </p:spPr>
      </p:pic>
    </p:spTree>
    <p:extLst>
      <p:ext uri="{BB962C8B-B14F-4D97-AF65-F5344CB8AC3E}">
        <p14:creationId xmlns:p14="http://schemas.microsoft.com/office/powerpoint/2010/main" val="17610751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671C7-F9E1-2F5C-7378-99ED19617898}"/>
              </a:ext>
            </a:extLst>
          </p:cNvPr>
          <p:cNvSpPr>
            <a:spLocks noGrp="1"/>
          </p:cNvSpPr>
          <p:nvPr>
            <p:ph type="title"/>
          </p:nvPr>
        </p:nvSpPr>
        <p:spPr>
          <a:xfrm>
            <a:off x="838200" y="221670"/>
            <a:ext cx="10515600" cy="493856"/>
          </a:xfrm>
        </p:spPr>
        <p:txBody>
          <a:bodyPr>
            <a:normAutofit fontScale="90000"/>
          </a:bodyPr>
          <a:lstStyle/>
          <a:p>
            <a:r>
              <a:rPr lang="tr-TR" b="1" dirty="0">
                <a:solidFill>
                  <a:srgbClr val="FF0000"/>
                </a:solidFill>
              </a:rPr>
              <a:t> </a:t>
            </a:r>
            <a:br>
              <a:rPr lang="tr-TR" b="1" dirty="0">
                <a:solidFill>
                  <a:srgbClr val="FF0000"/>
                </a:solidFill>
              </a:rPr>
            </a:br>
            <a:r>
              <a:rPr lang="tr-TR" b="1" dirty="0">
                <a:solidFill>
                  <a:srgbClr val="FF0000"/>
                </a:solidFill>
              </a:rPr>
              <a:t>     </a:t>
            </a:r>
            <a:r>
              <a:rPr lang="tr-TR" b="1" dirty="0" err="1">
                <a:solidFill>
                  <a:srgbClr val="FF0000"/>
                </a:solidFill>
              </a:rPr>
              <a:t>Pomalidomid</a:t>
            </a:r>
            <a:r>
              <a:rPr lang="tr-TR" b="1" dirty="0">
                <a:solidFill>
                  <a:srgbClr val="FF0000"/>
                </a:solidFill>
              </a:rPr>
              <a:t> bazlı  ikili / üçlü kombinasyon</a:t>
            </a:r>
            <a:br>
              <a:rPr lang="tr-TR" dirty="0"/>
            </a:br>
            <a:endParaRPr lang="tr-TR" dirty="0"/>
          </a:p>
        </p:txBody>
      </p:sp>
      <p:graphicFrame>
        <p:nvGraphicFramePr>
          <p:cNvPr id="4" name="Tablo 1">
            <a:extLst>
              <a:ext uri="{FF2B5EF4-FFF2-40B4-BE49-F238E27FC236}">
                <a16:creationId xmlns:a16="http://schemas.microsoft.com/office/drawing/2014/main" id="{C2EC239F-E956-C3A2-FC0B-69BDFE1102B7}"/>
              </a:ext>
            </a:extLst>
          </p:cNvPr>
          <p:cNvGraphicFramePr/>
          <p:nvPr/>
        </p:nvGraphicFramePr>
        <p:xfrm>
          <a:off x="360218" y="858983"/>
          <a:ext cx="11582397" cy="5777347"/>
        </p:xfrm>
        <a:graphic>
          <a:graphicData uri="http://schemas.openxmlformats.org/drawingml/2006/table">
            <a:tbl>
              <a:tblPr firstRow="1" firstCol="1"/>
              <a:tblGrid>
                <a:gridCol w="1286933">
                  <a:extLst>
                    <a:ext uri="{9D8B030D-6E8A-4147-A177-3AD203B41FA5}">
                      <a16:colId xmlns:a16="http://schemas.microsoft.com/office/drawing/2014/main" val="20000"/>
                    </a:ext>
                  </a:extLst>
                </a:gridCol>
                <a:gridCol w="1286933">
                  <a:extLst>
                    <a:ext uri="{9D8B030D-6E8A-4147-A177-3AD203B41FA5}">
                      <a16:colId xmlns:a16="http://schemas.microsoft.com/office/drawing/2014/main" val="20001"/>
                    </a:ext>
                  </a:extLst>
                </a:gridCol>
                <a:gridCol w="1286933">
                  <a:extLst>
                    <a:ext uri="{9D8B030D-6E8A-4147-A177-3AD203B41FA5}">
                      <a16:colId xmlns:a16="http://schemas.microsoft.com/office/drawing/2014/main" val="20002"/>
                    </a:ext>
                  </a:extLst>
                </a:gridCol>
                <a:gridCol w="1286933">
                  <a:extLst>
                    <a:ext uri="{9D8B030D-6E8A-4147-A177-3AD203B41FA5}">
                      <a16:colId xmlns:a16="http://schemas.microsoft.com/office/drawing/2014/main" val="20003"/>
                    </a:ext>
                  </a:extLst>
                </a:gridCol>
                <a:gridCol w="1286933">
                  <a:extLst>
                    <a:ext uri="{9D8B030D-6E8A-4147-A177-3AD203B41FA5}">
                      <a16:colId xmlns:a16="http://schemas.microsoft.com/office/drawing/2014/main" val="20004"/>
                    </a:ext>
                  </a:extLst>
                </a:gridCol>
                <a:gridCol w="1286933">
                  <a:extLst>
                    <a:ext uri="{9D8B030D-6E8A-4147-A177-3AD203B41FA5}">
                      <a16:colId xmlns:a16="http://schemas.microsoft.com/office/drawing/2014/main" val="20005"/>
                    </a:ext>
                  </a:extLst>
                </a:gridCol>
                <a:gridCol w="1286933">
                  <a:extLst>
                    <a:ext uri="{9D8B030D-6E8A-4147-A177-3AD203B41FA5}">
                      <a16:colId xmlns:a16="http://schemas.microsoft.com/office/drawing/2014/main" val="20006"/>
                    </a:ext>
                  </a:extLst>
                </a:gridCol>
                <a:gridCol w="1286933">
                  <a:extLst>
                    <a:ext uri="{9D8B030D-6E8A-4147-A177-3AD203B41FA5}">
                      <a16:colId xmlns:a16="http://schemas.microsoft.com/office/drawing/2014/main" val="20007"/>
                    </a:ext>
                  </a:extLst>
                </a:gridCol>
                <a:gridCol w="1286933">
                  <a:extLst>
                    <a:ext uri="{9D8B030D-6E8A-4147-A177-3AD203B41FA5}">
                      <a16:colId xmlns:a16="http://schemas.microsoft.com/office/drawing/2014/main" val="20008"/>
                    </a:ext>
                  </a:extLst>
                </a:gridCol>
              </a:tblGrid>
              <a:tr h="1471335">
                <a:tc>
                  <a:txBody>
                    <a:bodyPr/>
                    <a:lstStyle/>
                    <a:p>
                      <a:pPr algn="ctr">
                        <a:tabLst>
                          <a:tab pos="825500" algn="l"/>
                        </a:tabLst>
                        <a:defRPr sz="1800" b="0">
                          <a:solidFill>
                            <a:srgbClr val="000000"/>
                          </a:solidFill>
                        </a:defRPr>
                      </a:pPr>
                      <a:r>
                        <a:rPr sz="1100" b="1">
                          <a:latin typeface="Times New Roman"/>
                          <a:ea typeface="Times New Roman"/>
                          <a:cs typeface="Times New Roman"/>
                          <a:sym typeface="Times New Roman"/>
                        </a:rPr>
                        <a:t>Çalışma Adı</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dirty="0" err="1">
                          <a:solidFill>
                            <a:srgbClr val="FF0000"/>
                          </a:solidFill>
                          <a:latin typeface="Times New Roman"/>
                          <a:ea typeface="Times New Roman"/>
                          <a:cs typeface="Times New Roman"/>
                          <a:sym typeface="Times New Roman"/>
                        </a:rPr>
                        <a:t>Kombinasyon</a:t>
                      </a:r>
                      <a:endParaRPr sz="1100" b="1" dirty="0">
                        <a:solidFill>
                          <a:srgbClr val="FF0000"/>
                        </a:solidFill>
                        <a:latin typeface="Times New Roman"/>
                        <a:ea typeface="Times New Roman"/>
                        <a:cs typeface="Times New Roman"/>
                        <a:sym typeface="Times New Roman"/>
                      </a:endParaRP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a:latin typeface="Times New Roman"/>
                          <a:ea typeface="Times New Roman"/>
                          <a:cs typeface="Times New Roman"/>
                          <a:sym typeface="Times New Roman"/>
                        </a:rPr>
                        <a:t>Median Tedavi Basamağı (aralık)</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dirty="0" err="1">
                          <a:latin typeface="Times New Roman"/>
                          <a:ea typeface="Times New Roman"/>
                          <a:cs typeface="Times New Roman"/>
                          <a:sym typeface="Times New Roman"/>
                        </a:rPr>
                        <a:t>Tüm</a:t>
                      </a:r>
                      <a:r>
                        <a:rPr sz="1100" b="1" dirty="0">
                          <a:latin typeface="Times New Roman"/>
                          <a:ea typeface="Times New Roman"/>
                          <a:cs typeface="Times New Roman"/>
                          <a:sym typeface="Times New Roman"/>
                        </a:rPr>
                        <a:t> </a:t>
                      </a:r>
                      <a:r>
                        <a:rPr sz="1100" b="1" dirty="0" err="1">
                          <a:latin typeface="Times New Roman"/>
                          <a:ea typeface="Times New Roman"/>
                          <a:cs typeface="Times New Roman"/>
                          <a:sym typeface="Times New Roman"/>
                        </a:rPr>
                        <a:t>Popülasyon</a:t>
                      </a:r>
                      <a:r>
                        <a:rPr sz="1100" b="1" dirty="0">
                          <a:latin typeface="Times New Roman"/>
                          <a:ea typeface="Times New Roman"/>
                          <a:cs typeface="Times New Roman"/>
                          <a:sym typeface="Times New Roman"/>
                        </a:rPr>
                        <a:t>, 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dirty="0">
                          <a:solidFill>
                            <a:srgbClr val="FF0000"/>
                          </a:solidFill>
                          <a:latin typeface="Times New Roman"/>
                          <a:ea typeface="Times New Roman"/>
                          <a:cs typeface="Times New Roman"/>
                          <a:sym typeface="Times New Roman"/>
                        </a:rPr>
                        <a:t>Len </a:t>
                      </a:r>
                      <a:r>
                        <a:rPr sz="1100" b="1" dirty="0" err="1">
                          <a:solidFill>
                            <a:srgbClr val="FF0000"/>
                          </a:solidFill>
                          <a:latin typeface="Times New Roman"/>
                          <a:ea typeface="Times New Roman"/>
                          <a:cs typeface="Times New Roman"/>
                          <a:sym typeface="Times New Roman"/>
                        </a:rPr>
                        <a:t>refrakter</a:t>
                      </a:r>
                      <a:r>
                        <a:rPr sz="1100" b="1" dirty="0">
                          <a:solidFill>
                            <a:srgbClr val="FF0000"/>
                          </a:solidFill>
                          <a:latin typeface="Times New Roman"/>
                          <a:ea typeface="Times New Roman"/>
                          <a:cs typeface="Times New Roman"/>
                          <a:sym typeface="Times New Roman"/>
                        </a:rPr>
                        <a:t> </a:t>
                      </a:r>
                      <a:r>
                        <a:rPr sz="1100" b="1" dirty="0" err="1">
                          <a:solidFill>
                            <a:srgbClr val="FF0000"/>
                          </a:solidFill>
                          <a:latin typeface="Times New Roman"/>
                          <a:ea typeface="Times New Roman"/>
                          <a:cs typeface="Times New Roman"/>
                          <a:sym typeface="Times New Roman"/>
                        </a:rPr>
                        <a:t>grup</a:t>
                      </a:r>
                      <a:r>
                        <a:rPr sz="1100" b="1" dirty="0">
                          <a:solidFill>
                            <a:srgbClr val="FF0000"/>
                          </a:solidFill>
                          <a:latin typeface="Times New Roman"/>
                          <a:ea typeface="Times New Roman"/>
                          <a:cs typeface="Times New Roman"/>
                          <a:sym typeface="Times New Roman"/>
                        </a:rPr>
                        <a:t>, n (%)</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dirty="0">
                          <a:solidFill>
                            <a:srgbClr val="FF0000"/>
                          </a:solidFill>
                          <a:latin typeface="Times New Roman"/>
                          <a:ea typeface="Times New Roman"/>
                          <a:cs typeface="Times New Roman"/>
                          <a:sym typeface="Times New Roman"/>
                        </a:rPr>
                        <a:t>Median PFS (ay)</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dirty="0">
                          <a:solidFill>
                            <a:srgbClr val="FF0000"/>
                          </a:solidFill>
                          <a:latin typeface="Times New Roman"/>
                          <a:ea typeface="Times New Roman"/>
                          <a:cs typeface="Times New Roman"/>
                          <a:sym typeface="Times New Roman"/>
                        </a:rPr>
                        <a:t>Len </a:t>
                      </a:r>
                      <a:r>
                        <a:rPr sz="1100" b="1" dirty="0" err="1">
                          <a:solidFill>
                            <a:srgbClr val="FF0000"/>
                          </a:solidFill>
                          <a:latin typeface="Times New Roman"/>
                          <a:ea typeface="Times New Roman"/>
                          <a:cs typeface="Times New Roman"/>
                          <a:sym typeface="Times New Roman"/>
                        </a:rPr>
                        <a:t>refrakter</a:t>
                      </a:r>
                      <a:r>
                        <a:rPr sz="1100" b="1" dirty="0">
                          <a:solidFill>
                            <a:srgbClr val="FF0000"/>
                          </a:solidFill>
                          <a:latin typeface="Times New Roman"/>
                          <a:ea typeface="Times New Roman"/>
                          <a:cs typeface="Times New Roman"/>
                          <a:sym typeface="Times New Roman"/>
                        </a:rPr>
                        <a:t>, median PFS (ay</a:t>
                      </a:r>
                      <a:r>
                        <a:rPr sz="1100" b="1" dirty="0">
                          <a:latin typeface="Times New Roman"/>
                          <a:ea typeface="Times New Roman"/>
                          <a:cs typeface="Times New Roman"/>
                          <a:sym typeface="Times New Roman"/>
                        </a:rPr>
                        <a:t>)</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a:latin typeface="Times New Roman"/>
                          <a:ea typeface="Times New Roman"/>
                          <a:cs typeface="Times New Roman"/>
                          <a:sym typeface="Times New Roman"/>
                        </a:rPr>
                        <a:t>PFS HR, (ay)</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tc>
                  <a:txBody>
                    <a:bodyPr/>
                    <a:lstStyle/>
                    <a:p>
                      <a:pPr algn="ctr">
                        <a:tabLst>
                          <a:tab pos="825500" algn="l"/>
                        </a:tabLst>
                        <a:defRPr sz="1800" b="0">
                          <a:solidFill>
                            <a:srgbClr val="000000"/>
                          </a:solidFill>
                        </a:defRPr>
                      </a:pPr>
                      <a:r>
                        <a:rPr sz="1100" b="1" dirty="0">
                          <a:latin typeface="Times New Roman"/>
                          <a:ea typeface="Times New Roman"/>
                          <a:cs typeface="Times New Roman"/>
                          <a:sym typeface="Times New Roman"/>
                        </a:rPr>
                        <a:t>Len Ref PFS HR, (ay)</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12700">
                      <a:solidFill>
                        <a:srgbClr val="000000"/>
                      </a:solidFill>
                      <a:miter lim="400000"/>
                    </a:lnB>
                    <a:noFill/>
                  </a:tcPr>
                </a:tc>
                <a:extLst>
                  <a:ext uri="{0D108BD9-81ED-4DB2-BD59-A6C34878D82A}">
                    <a16:rowId xmlns:a16="http://schemas.microsoft.com/office/drawing/2014/main" val="10000"/>
                  </a:ext>
                </a:extLst>
              </a:tr>
              <a:tr h="1076503">
                <a:tc>
                  <a:txBody>
                    <a:bodyPr/>
                    <a:lstStyle/>
                    <a:p>
                      <a:pPr algn="ctr">
                        <a:tabLst>
                          <a:tab pos="825500" algn="l"/>
                        </a:tabLst>
                        <a:defRPr sz="1100">
                          <a:solidFill>
                            <a:srgbClr val="000000"/>
                          </a:solidFill>
                          <a:latin typeface="Times New Roman"/>
                          <a:ea typeface="Times New Roman"/>
                          <a:cs typeface="Times New Roman"/>
                          <a:sym typeface="Times New Roman"/>
                        </a:defRPr>
                      </a:pPr>
                      <a:r>
                        <a:rPr b="1" dirty="0">
                          <a:solidFill>
                            <a:srgbClr val="FF0000"/>
                          </a:solidFill>
                        </a:rPr>
                        <a:t>APOLLO</a:t>
                      </a:r>
                      <a:endParaRPr b="1" baseline="30000" dirty="0">
                        <a:solidFill>
                          <a:srgbClr val="FF0000"/>
                        </a:solidFill>
                      </a:endParaRPr>
                    </a:p>
                  </a:txBody>
                  <a:tcPr marL="50800" marR="50800" marT="50800" marB="50800" anchor="ctr" horzOverflow="overflow">
                    <a:lnL w="3175">
                      <a:solidFill>
                        <a:srgbClr val="000000"/>
                      </a:solidFill>
                      <a:miter lim="400000"/>
                    </a:lnL>
                    <a:lnR w="12700">
                      <a:solidFill>
                        <a:srgbClr val="000000"/>
                      </a:solidFill>
                      <a:miter lim="400000"/>
                    </a:lnR>
                    <a:lnT w="12700">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00B0F0"/>
                          </a:solidFill>
                        </a:rPr>
                        <a:t>Dara(</a:t>
                      </a:r>
                      <a:r>
                        <a:rPr b="1" dirty="0" err="1">
                          <a:solidFill>
                            <a:srgbClr val="00B0F0"/>
                          </a:solidFill>
                        </a:rPr>
                        <a:t>sc</a:t>
                      </a:r>
                      <a:r>
                        <a:rPr b="1" dirty="0">
                          <a:solidFill>
                            <a:srgbClr val="00B0F0"/>
                          </a:solidFill>
                        </a:rPr>
                        <a:t>)-</a:t>
                      </a:r>
                      <a:r>
                        <a:rPr dirty="0"/>
                        <a:t>Pd </a:t>
                      </a:r>
                      <a:r>
                        <a:rPr i="1" dirty="0"/>
                        <a:t>v</a:t>
                      </a:r>
                    </a:p>
                    <a:p>
                      <a:pPr algn="ctr">
                        <a:defRPr sz="1100">
                          <a:latin typeface="Times New Roman"/>
                          <a:ea typeface="Times New Roman"/>
                          <a:cs typeface="Times New Roman"/>
                          <a:sym typeface="Times New Roman"/>
                        </a:defRPr>
                      </a:pPr>
                      <a:r>
                        <a:rPr dirty="0"/>
                        <a:t>Pd</a:t>
                      </a:r>
                    </a:p>
                  </a:txBody>
                  <a:tcPr marL="50800" marR="50800" marT="50800" marB="50800" anchor="ctr" horzOverflow="overflow">
                    <a:lnL w="12700">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2 (1-5)</a:t>
                      </a:r>
                    </a:p>
                  </a:txBody>
                  <a:tcPr marL="50800" marR="50800" marT="50800" marB="50800" anchor="ctr" horzOverflow="overflow">
                    <a:lnL w="3175">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t>151 </a:t>
                      </a:r>
                      <a:r>
                        <a:rPr i="1"/>
                        <a:t>v</a:t>
                      </a:r>
                      <a:r>
                        <a:t> 153</a:t>
                      </a:r>
                    </a:p>
                  </a:txBody>
                  <a:tcPr marL="50800" marR="50800" marT="50800" marB="50800" anchor="ctr" horzOverflow="overflow">
                    <a:lnL w="3175">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t>120 (79) </a:t>
                      </a:r>
                      <a:r>
                        <a:rPr i="1"/>
                        <a:t>v</a:t>
                      </a:r>
                      <a:r>
                        <a:t> 122 (80)</a:t>
                      </a:r>
                    </a:p>
                  </a:txBody>
                  <a:tcPr marL="50800" marR="50800" marT="50800" marB="50800" anchor="ctr" horzOverflow="overflow">
                    <a:lnL w="3175">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FF0000"/>
                          </a:solidFill>
                        </a:rPr>
                        <a:t>12.4 </a:t>
                      </a:r>
                      <a:r>
                        <a:rPr b="1" i="1" dirty="0">
                          <a:solidFill>
                            <a:srgbClr val="FF0000"/>
                          </a:solidFill>
                        </a:rPr>
                        <a:t>v</a:t>
                      </a:r>
                      <a:r>
                        <a:rPr b="1" dirty="0">
                          <a:solidFill>
                            <a:srgbClr val="FF0000"/>
                          </a:solidFill>
                        </a:rPr>
                        <a:t> 6.9</a:t>
                      </a:r>
                    </a:p>
                  </a:txBody>
                  <a:tcPr marL="50800" marR="50800" marT="50800" marB="50800" anchor="ctr" horzOverflow="overflow">
                    <a:lnL w="3175">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FF0000"/>
                          </a:solidFill>
                        </a:rPr>
                        <a:t>9.9 </a:t>
                      </a:r>
                      <a:r>
                        <a:rPr b="1" i="1" dirty="0">
                          <a:solidFill>
                            <a:srgbClr val="FF0000"/>
                          </a:solidFill>
                        </a:rPr>
                        <a:t>v</a:t>
                      </a:r>
                      <a:r>
                        <a:rPr b="1" dirty="0">
                          <a:solidFill>
                            <a:srgbClr val="FF0000"/>
                          </a:solidFill>
                        </a:rPr>
                        <a:t> 6.5</a:t>
                      </a:r>
                    </a:p>
                  </a:txBody>
                  <a:tcPr marL="50800" marR="50800" marT="50800" marB="50800" anchor="ctr" horzOverflow="overflow">
                    <a:lnL w="3175">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tc>
                  <a:txBody>
                    <a:bodyPr/>
                    <a:lstStyle/>
                    <a:p>
                      <a:pPr algn="ctr" defTabSz="457200">
                        <a:defRPr sz="1800"/>
                      </a:pPr>
                      <a:r>
                        <a:rPr sz="1100">
                          <a:latin typeface="Times New Roman"/>
                          <a:ea typeface="Times New Roman"/>
                          <a:cs typeface="Times New Roman"/>
                          <a:sym typeface="Times New Roman"/>
                        </a:rPr>
                        <a:t>0.63 (5.5)</a:t>
                      </a:r>
                    </a:p>
                  </a:txBody>
                  <a:tcPr marL="50800" marR="50800" marT="50800" marB="50800" anchor="ctr" horzOverflow="overflow">
                    <a:lnL w="3175">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0.66 (3)</a:t>
                      </a:r>
                    </a:p>
                  </a:txBody>
                  <a:tcPr marL="50800" marR="50800" marT="50800" marB="50800" anchor="ctr" horzOverflow="overflow">
                    <a:lnL w="3175">
                      <a:solidFill>
                        <a:srgbClr val="000000"/>
                      </a:solidFill>
                      <a:miter lim="400000"/>
                    </a:lnL>
                    <a:lnR w="3175">
                      <a:solidFill>
                        <a:srgbClr val="000000"/>
                      </a:solidFill>
                      <a:miter lim="400000"/>
                    </a:lnR>
                    <a:lnT w="12700">
                      <a:solidFill>
                        <a:srgbClr val="000000"/>
                      </a:solidFill>
                      <a:miter lim="400000"/>
                    </a:lnT>
                    <a:lnB w="3175">
                      <a:solidFill>
                        <a:srgbClr val="000000"/>
                      </a:solidFill>
                      <a:miter lim="400000"/>
                    </a:lnB>
                    <a:noFill/>
                  </a:tcPr>
                </a:tc>
                <a:extLst>
                  <a:ext uri="{0D108BD9-81ED-4DB2-BD59-A6C34878D82A}">
                    <a16:rowId xmlns:a16="http://schemas.microsoft.com/office/drawing/2014/main" val="10001"/>
                  </a:ext>
                </a:extLst>
              </a:tr>
              <a:tr h="1076503">
                <a:tc>
                  <a:txBody>
                    <a:bodyPr/>
                    <a:lstStyle/>
                    <a:p>
                      <a:pPr algn="ctr">
                        <a:tabLst>
                          <a:tab pos="825500" algn="l"/>
                        </a:tabLst>
                        <a:defRPr sz="1100">
                          <a:solidFill>
                            <a:srgbClr val="000000"/>
                          </a:solidFill>
                          <a:latin typeface="Times New Roman"/>
                          <a:ea typeface="Times New Roman"/>
                          <a:cs typeface="Times New Roman"/>
                          <a:sym typeface="Times New Roman"/>
                        </a:defRPr>
                      </a:pPr>
                      <a:r>
                        <a:rPr b="1" dirty="0">
                          <a:solidFill>
                            <a:srgbClr val="FF0000"/>
                          </a:solidFill>
                        </a:rPr>
                        <a:t>ICARIA</a:t>
                      </a:r>
                      <a:endParaRPr b="1" baseline="30000" dirty="0">
                        <a:solidFill>
                          <a:srgbClr val="FF0000"/>
                        </a:solidFill>
                      </a:endParaRPr>
                    </a:p>
                  </a:txBody>
                  <a:tcPr marL="50800" marR="50800" marT="50800" marB="50800" anchor="ctr" horzOverflow="overflow">
                    <a:lnL w="3175">
                      <a:solidFill>
                        <a:srgbClr val="000000"/>
                      </a:solidFill>
                      <a:miter lim="400000"/>
                    </a:lnL>
                    <a:lnR w="12700">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00B0F0"/>
                          </a:solidFill>
                        </a:rPr>
                        <a:t>Isa</a:t>
                      </a:r>
                      <a:r>
                        <a:rPr dirty="0"/>
                        <a:t>-Pd </a:t>
                      </a:r>
                      <a:r>
                        <a:rPr i="1" dirty="0"/>
                        <a:t>v</a:t>
                      </a:r>
                      <a:r>
                        <a:rPr dirty="0"/>
                        <a:t> Pd</a:t>
                      </a:r>
                    </a:p>
                  </a:txBody>
                  <a:tcPr marL="50800" marR="50800" marT="50800" marB="50800" anchor="ctr" horzOverflow="overflow">
                    <a:lnL w="12700">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3 (2-11)</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t>154 </a:t>
                      </a:r>
                      <a:r>
                        <a:rPr i="1"/>
                        <a:t>v</a:t>
                      </a:r>
                      <a:r>
                        <a:t> 153</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144 (94) v 140 (92)</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FF0000"/>
                          </a:solidFill>
                        </a:rPr>
                        <a:t>11.1 </a:t>
                      </a:r>
                      <a:r>
                        <a:rPr b="1" i="1" dirty="0">
                          <a:solidFill>
                            <a:srgbClr val="FF0000"/>
                          </a:solidFill>
                        </a:rPr>
                        <a:t>v</a:t>
                      </a:r>
                      <a:r>
                        <a:rPr b="1" dirty="0">
                          <a:solidFill>
                            <a:srgbClr val="FF0000"/>
                          </a:solidFill>
                        </a:rPr>
                        <a:t> 5.9</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FF0000"/>
                          </a:solidFill>
                        </a:rPr>
                        <a:t>11.4 </a:t>
                      </a:r>
                      <a:r>
                        <a:rPr b="1" i="1" dirty="0">
                          <a:solidFill>
                            <a:srgbClr val="FF0000"/>
                          </a:solidFill>
                        </a:rPr>
                        <a:t>v</a:t>
                      </a:r>
                      <a:r>
                        <a:rPr b="1" dirty="0">
                          <a:solidFill>
                            <a:srgbClr val="FF0000"/>
                          </a:solidFill>
                        </a:rPr>
                        <a:t> 5.59</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0.60 (5.2)</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0.593 (5.8)</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2"/>
                  </a:ext>
                </a:extLst>
              </a:tr>
              <a:tr h="1076503">
                <a:tc>
                  <a:txBody>
                    <a:bodyPr/>
                    <a:lstStyle/>
                    <a:p>
                      <a:pPr algn="ctr" defTabSz="228600">
                        <a:spcBef>
                          <a:spcPts val="600"/>
                        </a:spcBef>
                        <a:tabLst>
                          <a:tab pos="825500" algn="l"/>
                        </a:tabLst>
                        <a:defRPr sz="1100">
                          <a:solidFill>
                            <a:srgbClr val="000000"/>
                          </a:solidFill>
                          <a:latin typeface="Times New Roman"/>
                          <a:ea typeface="Times New Roman"/>
                          <a:cs typeface="Times New Roman"/>
                          <a:sym typeface="Times New Roman"/>
                        </a:defRPr>
                      </a:pPr>
                      <a:r>
                        <a:rPr b="1" dirty="0">
                          <a:solidFill>
                            <a:srgbClr val="FF0000"/>
                          </a:solidFill>
                        </a:rPr>
                        <a:t>ELOQUENT-3</a:t>
                      </a:r>
                      <a:endParaRPr b="1" baseline="30000" dirty="0">
                        <a:solidFill>
                          <a:srgbClr val="FF0000"/>
                        </a:solidFill>
                      </a:endParaRPr>
                    </a:p>
                  </a:txBody>
                  <a:tcPr marL="50800" marR="50800" marT="50800" marB="50800" anchor="ctr" horzOverflow="overflow">
                    <a:lnL w="3175">
                      <a:solidFill>
                        <a:srgbClr val="000000"/>
                      </a:solidFill>
                      <a:miter lim="400000"/>
                    </a:lnL>
                    <a:lnR w="12700">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00B0F0"/>
                          </a:solidFill>
                        </a:rPr>
                        <a:t>Elo</a:t>
                      </a:r>
                      <a:r>
                        <a:rPr dirty="0"/>
                        <a:t>-Pd </a:t>
                      </a:r>
                      <a:r>
                        <a:rPr i="1" dirty="0"/>
                        <a:t>v</a:t>
                      </a:r>
                      <a:r>
                        <a:rPr dirty="0"/>
                        <a:t> Pd</a:t>
                      </a:r>
                    </a:p>
                  </a:txBody>
                  <a:tcPr marL="50800" marR="50800" marT="50800" marB="50800" anchor="ctr" horzOverflow="overflow">
                    <a:lnL w="12700">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3 (2-8)</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t>60 </a:t>
                      </a:r>
                      <a:r>
                        <a:rPr i="1"/>
                        <a:t>v</a:t>
                      </a:r>
                      <a:r>
                        <a:t> 57</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59 (98) v 55 (96)</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a:solidFill>
                            <a:srgbClr val="FF0000"/>
                          </a:solidFill>
                        </a:rPr>
                        <a:t>10.3 </a:t>
                      </a:r>
                      <a:r>
                        <a:rPr b="1" i="1" dirty="0">
                          <a:solidFill>
                            <a:srgbClr val="FF0000"/>
                          </a:solidFill>
                        </a:rPr>
                        <a:t>v</a:t>
                      </a:r>
                      <a:r>
                        <a:rPr b="1" dirty="0">
                          <a:solidFill>
                            <a:srgbClr val="FF0000"/>
                          </a:solidFill>
                        </a:rPr>
                        <a:t> 4.7</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endParaRP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0.54 (5.6)</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endParaRP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3"/>
                  </a:ext>
                </a:extLst>
              </a:tr>
              <a:tr h="1076503">
                <a:tc>
                  <a:txBody>
                    <a:bodyPr/>
                    <a:lstStyle/>
                    <a:p>
                      <a:pPr algn="ctr" defTabSz="228600">
                        <a:spcBef>
                          <a:spcPts val="600"/>
                        </a:spcBef>
                        <a:tabLst>
                          <a:tab pos="825500" algn="l"/>
                        </a:tabLst>
                        <a:defRPr sz="1100">
                          <a:solidFill>
                            <a:srgbClr val="000000"/>
                          </a:solidFill>
                          <a:latin typeface="Times New Roman"/>
                          <a:ea typeface="Times New Roman"/>
                          <a:cs typeface="Times New Roman"/>
                          <a:sym typeface="Times New Roman"/>
                        </a:defRPr>
                      </a:pPr>
                      <a:r>
                        <a:rPr b="1" dirty="0">
                          <a:solidFill>
                            <a:srgbClr val="FF0000"/>
                          </a:solidFill>
                        </a:rPr>
                        <a:t>OPTIMISMM</a:t>
                      </a:r>
                      <a:endParaRPr b="1" baseline="30000" dirty="0">
                        <a:solidFill>
                          <a:srgbClr val="FF0000"/>
                        </a:solidFill>
                      </a:endParaRPr>
                    </a:p>
                  </a:txBody>
                  <a:tcPr marL="50800" marR="50800" marT="50800" marB="50800" anchor="ctr" horzOverflow="overflow">
                    <a:lnL w="3175">
                      <a:solidFill>
                        <a:srgbClr val="000000"/>
                      </a:solidFill>
                      <a:miter lim="400000"/>
                    </a:lnL>
                    <a:lnR w="12700">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rPr b="1" dirty="0" err="1">
                          <a:solidFill>
                            <a:srgbClr val="00B0F0"/>
                          </a:solidFill>
                        </a:rPr>
                        <a:t>PVd</a:t>
                      </a:r>
                      <a:r>
                        <a:rPr b="1" dirty="0">
                          <a:solidFill>
                            <a:srgbClr val="00B0F0"/>
                          </a:solidFill>
                        </a:rPr>
                        <a:t> </a:t>
                      </a:r>
                      <a:r>
                        <a:rPr i="1" dirty="0"/>
                        <a:t>v</a:t>
                      </a:r>
                      <a:r>
                        <a:rPr dirty="0"/>
                        <a:t> </a:t>
                      </a:r>
                      <a:r>
                        <a:rPr dirty="0" err="1"/>
                        <a:t>Vd</a:t>
                      </a:r>
                      <a:endParaRPr dirty="0"/>
                    </a:p>
                  </a:txBody>
                  <a:tcPr marL="50800" marR="50800" marT="50800" marB="50800" anchor="ctr" horzOverflow="overflow">
                    <a:lnL w="12700">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a:latin typeface="Times New Roman"/>
                          <a:ea typeface="Times New Roman"/>
                          <a:cs typeface="Times New Roman"/>
                          <a:sym typeface="Times New Roman"/>
                        </a:rPr>
                        <a:t>2 (1-3)</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t>281 </a:t>
                      </a:r>
                      <a:r>
                        <a:rPr i="1"/>
                        <a:t>v</a:t>
                      </a:r>
                      <a:r>
                        <a:t> 278</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100">
                          <a:latin typeface="Times New Roman"/>
                          <a:ea typeface="Times New Roman"/>
                          <a:cs typeface="Times New Roman"/>
                          <a:sym typeface="Times New Roman"/>
                        </a:defRPr>
                      </a:pPr>
                      <a:r>
                        <a:t>200 (71) </a:t>
                      </a:r>
                      <a:r>
                        <a:rPr i="1"/>
                        <a:t>v</a:t>
                      </a:r>
                      <a:r>
                        <a:t> 191 (69)</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a:defRPr sz="1800"/>
                      </a:pPr>
                      <a:r>
                        <a:rPr sz="1100" b="1" dirty="0">
                          <a:solidFill>
                            <a:srgbClr val="FF0000"/>
                          </a:solidFill>
                          <a:latin typeface="Times New Roman"/>
                          <a:ea typeface="Times New Roman"/>
                          <a:cs typeface="Times New Roman"/>
                          <a:sym typeface="Times New Roman"/>
                        </a:rPr>
                        <a:t>11.2 v 7.1</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defTabSz="228600">
                        <a:spcBef>
                          <a:spcPts val="600"/>
                        </a:spcBef>
                        <a:defRPr sz="1100">
                          <a:latin typeface="Times New Roman"/>
                          <a:ea typeface="Times New Roman"/>
                          <a:cs typeface="Times New Roman"/>
                          <a:sym typeface="Times New Roman"/>
                        </a:defRPr>
                      </a:pPr>
                      <a:r>
                        <a:rPr b="1" dirty="0">
                          <a:solidFill>
                            <a:srgbClr val="FF0000"/>
                          </a:solidFill>
                        </a:rPr>
                        <a:t>17.6 </a:t>
                      </a:r>
                      <a:r>
                        <a:rPr b="1" i="1" dirty="0">
                          <a:solidFill>
                            <a:srgbClr val="FF0000"/>
                          </a:solidFill>
                        </a:rPr>
                        <a:t>v</a:t>
                      </a:r>
                      <a:r>
                        <a:rPr b="1" dirty="0">
                          <a:solidFill>
                            <a:srgbClr val="FF0000"/>
                          </a:solidFill>
                        </a:rPr>
                        <a:t> 9.5</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defTabSz="228600">
                        <a:defRPr sz="1800"/>
                      </a:pPr>
                      <a:r>
                        <a:rPr sz="1100">
                          <a:latin typeface="Times New Roman"/>
                          <a:ea typeface="Times New Roman"/>
                          <a:cs typeface="Times New Roman"/>
                          <a:sym typeface="Times New Roman"/>
                        </a:rPr>
                        <a:t>0.61 (4.1)</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ctr" defTabSz="228600">
                        <a:spcBef>
                          <a:spcPts val="600"/>
                        </a:spcBef>
                        <a:defRPr sz="1800"/>
                      </a:pPr>
                      <a:r>
                        <a:rPr sz="1100" dirty="0">
                          <a:latin typeface="Times New Roman"/>
                          <a:ea typeface="Times New Roman"/>
                          <a:cs typeface="Times New Roman"/>
                          <a:sym typeface="Times New Roman"/>
                        </a:rPr>
                        <a:t>0.55 (8)</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913649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19">
          <a:extLst>
            <a:ext uri="{FF2B5EF4-FFF2-40B4-BE49-F238E27FC236}">
              <a16:creationId xmlns:a16="http://schemas.microsoft.com/office/drawing/2014/main" id="{BF78F591-3803-629D-8EFA-E51C72B436D3}"/>
            </a:ext>
          </a:extLst>
        </p:cNvPr>
        <p:cNvGrpSpPr/>
        <p:nvPr/>
      </p:nvGrpSpPr>
      <p:grpSpPr>
        <a:xfrm>
          <a:off x="0" y="0"/>
          <a:ext cx="0" cy="0"/>
          <a:chOff x="0" y="0"/>
          <a:chExt cx="0" cy="0"/>
        </a:xfrm>
      </p:grpSpPr>
      <p:sp>
        <p:nvSpPr>
          <p:cNvPr id="1520" name="Google Shape;1520;g24801f2f513_0_407">
            <a:extLst>
              <a:ext uri="{FF2B5EF4-FFF2-40B4-BE49-F238E27FC236}">
                <a16:creationId xmlns:a16="http://schemas.microsoft.com/office/drawing/2014/main" id="{5DCA25E4-6ACA-7446-26A0-D43EA22CF3E1}"/>
              </a:ext>
            </a:extLst>
          </p:cNvPr>
          <p:cNvSpPr txBox="1">
            <a:spLocks noGrp="1"/>
          </p:cNvSpPr>
          <p:nvPr>
            <p:ph type="ctrTitle"/>
          </p:nvPr>
        </p:nvSpPr>
        <p:spPr>
          <a:xfrm>
            <a:off x="284017" y="2646218"/>
            <a:ext cx="11623965" cy="1565563"/>
          </a:xfrm>
          <a:prstGeom prst="rect">
            <a:avLst/>
          </a:prstGeom>
          <a:solidFill>
            <a:srgbClr val="00B0F0"/>
          </a:solid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00000"/>
              <a:buNone/>
            </a:pPr>
            <a:br>
              <a:rPr lang="tr-TR" sz="4000" dirty="0">
                <a:solidFill>
                  <a:schemeClr val="bg1"/>
                </a:solidFill>
              </a:rPr>
            </a:br>
            <a:r>
              <a:rPr lang="tr-TR" sz="4000" dirty="0">
                <a:solidFill>
                  <a:schemeClr val="bg1"/>
                </a:solidFill>
              </a:rPr>
              <a:t>   </a:t>
            </a: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r>
              <a:rPr lang="tr-TR" sz="4000" dirty="0">
                <a:solidFill>
                  <a:schemeClr val="bg1"/>
                </a:solidFill>
              </a:rPr>
              <a:t>  </a:t>
            </a: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r>
              <a:rPr lang="tr-TR" sz="4000" dirty="0">
                <a:solidFill>
                  <a:schemeClr val="bg1"/>
                </a:solidFill>
              </a:rPr>
              <a:t> Faz 3 Monoklonal Antikor Çalışmaları Genel </a:t>
            </a:r>
            <a:br>
              <a:rPr lang="tr-TR" sz="4000" dirty="0">
                <a:solidFill>
                  <a:schemeClr val="bg1"/>
                </a:solidFill>
              </a:rPr>
            </a:br>
            <a:endParaRPr lang="tr-TR" sz="4000" dirty="0">
              <a:solidFill>
                <a:schemeClr val="bg1"/>
              </a:solidFill>
            </a:endParaRPr>
          </a:p>
        </p:txBody>
      </p:sp>
    </p:spTree>
    <p:extLst>
      <p:ext uri="{BB962C8B-B14F-4D97-AF65-F5344CB8AC3E}">
        <p14:creationId xmlns:p14="http://schemas.microsoft.com/office/powerpoint/2010/main" val="1193753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DD7A449-7910-0CD0-4615-1F7C5DF362C0}"/>
              </a:ext>
            </a:extLst>
          </p:cNvPr>
          <p:cNvPicPr>
            <a:picLocks noGrp="1" noChangeAspect="1"/>
          </p:cNvPicPr>
          <p:nvPr>
            <p:ph idx="1"/>
          </p:nvPr>
        </p:nvPicPr>
        <p:blipFill>
          <a:blip r:embed="rId2"/>
          <a:stretch>
            <a:fillRect/>
          </a:stretch>
        </p:blipFill>
        <p:spPr>
          <a:xfrm>
            <a:off x="351311" y="1332565"/>
            <a:ext cx="10552215" cy="2819888"/>
          </a:xfrm>
        </p:spPr>
      </p:pic>
      <p:pic>
        <p:nvPicPr>
          <p:cNvPr id="7" name="Resim 6">
            <a:extLst>
              <a:ext uri="{FF2B5EF4-FFF2-40B4-BE49-F238E27FC236}">
                <a16:creationId xmlns:a16="http://schemas.microsoft.com/office/drawing/2014/main" id="{C204A9A1-6B8F-1510-2991-DC2176562283}"/>
              </a:ext>
            </a:extLst>
          </p:cNvPr>
          <p:cNvPicPr>
            <a:picLocks noChangeAspect="1"/>
          </p:cNvPicPr>
          <p:nvPr/>
        </p:nvPicPr>
        <p:blipFill>
          <a:blip r:embed="rId3"/>
          <a:stretch>
            <a:fillRect/>
          </a:stretch>
        </p:blipFill>
        <p:spPr>
          <a:xfrm>
            <a:off x="495629" y="4162397"/>
            <a:ext cx="10156537" cy="2340422"/>
          </a:xfrm>
          <a:prstGeom prst="rect">
            <a:avLst/>
          </a:prstGeom>
        </p:spPr>
      </p:pic>
      <p:pic>
        <p:nvPicPr>
          <p:cNvPr id="9" name="Resim 8">
            <a:extLst>
              <a:ext uri="{FF2B5EF4-FFF2-40B4-BE49-F238E27FC236}">
                <a16:creationId xmlns:a16="http://schemas.microsoft.com/office/drawing/2014/main" id="{7DA21A67-B71A-DC1C-E4C4-091B49A2EF50}"/>
              </a:ext>
            </a:extLst>
          </p:cNvPr>
          <p:cNvPicPr>
            <a:picLocks noChangeAspect="1"/>
          </p:cNvPicPr>
          <p:nvPr/>
        </p:nvPicPr>
        <p:blipFill>
          <a:blip r:embed="rId4"/>
          <a:stretch>
            <a:fillRect/>
          </a:stretch>
        </p:blipFill>
        <p:spPr>
          <a:xfrm>
            <a:off x="495630" y="929806"/>
            <a:ext cx="10156536" cy="402759"/>
          </a:xfrm>
          <a:prstGeom prst="rect">
            <a:avLst/>
          </a:prstGeom>
        </p:spPr>
      </p:pic>
      <p:pic>
        <p:nvPicPr>
          <p:cNvPr id="10" name="Resim 9">
            <a:extLst>
              <a:ext uri="{FF2B5EF4-FFF2-40B4-BE49-F238E27FC236}">
                <a16:creationId xmlns:a16="http://schemas.microsoft.com/office/drawing/2014/main" id="{8A87A517-334A-1516-CDD5-46F3FC9DA456}"/>
              </a:ext>
            </a:extLst>
          </p:cNvPr>
          <p:cNvPicPr>
            <a:picLocks noChangeAspect="1"/>
          </p:cNvPicPr>
          <p:nvPr/>
        </p:nvPicPr>
        <p:blipFill>
          <a:blip r:embed="rId5"/>
          <a:stretch>
            <a:fillRect/>
          </a:stretch>
        </p:blipFill>
        <p:spPr>
          <a:xfrm>
            <a:off x="1639784" y="256271"/>
            <a:ext cx="7772400" cy="472155"/>
          </a:xfrm>
          <a:prstGeom prst="rect">
            <a:avLst/>
          </a:prstGeom>
        </p:spPr>
      </p:pic>
    </p:spTree>
    <p:extLst>
      <p:ext uri="{BB962C8B-B14F-4D97-AF65-F5344CB8AC3E}">
        <p14:creationId xmlns:p14="http://schemas.microsoft.com/office/powerpoint/2010/main" val="33749204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19">
          <a:extLst>
            <a:ext uri="{FF2B5EF4-FFF2-40B4-BE49-F238E27FC236}">
              <a16:creationId xmlns:a16="http://schemas.microsoft.com/office/drawing/2014/main" id="{3945F4AD-7456-0FB5-AF97-692F865739FF}"/>
            </a:ext>
          </a:extLst>
        </p:cNvPr>
        <p:cNvGrpSpPr/>
        <p:nvPr/>
      </p:nvGrpSpPr>
      <p:grpSpPr>
        <a:xfrm>
          <a:off x="0" y="0"/>
          <a:ext cx="0" cy="0"/>
          <a:chOff x="0" y="0"/>
          <a:chExt cx="0" cy="0"/>
        </a:xfrm>
      </p:grpSpPr>
      <p:sp>
        <p:nvSpPr>
          <p:cNvPr id="1520" name="Google Shape;1520;g24801f2f513_0_407">
            <a:extLst>
              <a:ext uri="{FF2B5EF4-FFF2-40B4-BE49-F238E27FC236}">
                <a16:creationId xmlns:a16="http://schemas.microsoft.com/office/drawing/2014/main" id="{A2DDC0F2-2054-E30D-186E-5762E9500438}"/>
              </a:ext>
            </a:extLst>
          </p:cNvPr>
          <p:cNvSpPr txBox="1">
            <a:spLocks noGrp="1"/>
          </p:cNvSpPr>
          <p:nvPr>
            <p:ph type="ctrTitle"/>
          </p:nvPr>
        </p:nvSpPr>
        <p:spPr>
          <a:xfrm>
            <a:off x="284017" y="2646218"/>
            <a:ext cx="11623965" cy="1496291"/>
          </a:xfrm>
          <a:prstGeom prst="rect">
            <a:avLst/>
          </a:prstGeom>
          <a:solidFill>
            <a:srgbClr val="00B0F0"/>
          </a:solid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00000"/>
              <a:buNone/>
            </a:pPr>
            <a:br>
              <a:rPr lang="tr-TR" sz="4000" dirty="0">
                <a:solidFill>
                  <a:schemeClr val="bg1"/>
                </a:solidFill>
              </a:rPr>
            </a:br>
            <a:r>
              <a:rPr lang="tr-TR" sz="4000" dirty="0">
                <a:solidFill>
                  <a:schemeClr val="bg1"/>
                </a:solidFill>
              </a:rPr>
              <a:t>   </a:t>
            </a: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r>
              <a:rPr lang="tr-TR" sz="4000" dirty="0">
                <a:solidFill>
                  <a:schemeClr val="bg1"/>
                </a:solidFill>
              </a:rPr>
              <a:t>  </a:t>
            </a: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br>
              <a:rPr lang="tr-TR" sz="4000" dirty="0">
                <a:solidFill>
                  <a:schemeClr val="bg1"/>
                </a:solidFill>
              </a:rPr>
            </a:br>
            <a:r>
              <a:rPr lang="tr-TR" sz="4000" dirty="0">
                <a:solidFill>
                  <a:schemeClr val="bg1"/>
                </a:solidFill>
              </a:rPr>
              <a:t> CD 38 bazlı Transplanta Uygun olan Veya Olmayan Çalışmalar</a:t>
            </a:r>
            <a:br>
              <a:rPr lang="tr-TR" sz="4000" dirty="0">
                <a:solidFill>
                  <a:schemeClr val="bg1"/>
                </a:solidFill>
              </a:rPr>
            </a:br>
            <a:endParaRPr lang="tr-TR" sz="4000" dirty="0">
              <a:solidFill>
                <a:schemeClr val="bg1"/>
              </a:solidFill>
            </a:endParaRPr>
          </a:p>
        </p:txBody>
      </p:sp>
    </p:spTree>
    <p:extLst>
      <p:ext uri="{BB962C8B-B14F-4D97-AF65-F5344CB8AC3E}">
        <p14:creationId xmlns:p14="http://schemas.microsoft.com/office/powerpoint/2010/main" val="27284091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E467-EDF2-4A7E-A9ED-65852D0CF7F1}"/>
              </a:ext>
            </a:extLst>
          </p:cNvPr>
          <p:cNvSpPr>
            <a:spLocks noGrp="1"/>
          </p:cNvSpPr>
          <p:nvPr>
            <p:ph type="title"/>
          </p:nvPr>
        </p:nvSpPr>
        <p:spPr/>
        <p:txBody>
          <a:bodyPr/>
          <a:lstStyle/>
          <a:p>
            <a:r>
              <a:rPr lang="en-US" dirty="0">
                <a:latin typeface="Calibri"/>
                <a:ea typeface="Calibri"/>
                <a:cs typeface="Calibri"/>
              </a:rPr>
              <a:t>         </a:t>
            </a:r>
            <a:r>
              <a:rPr lang="en-US" dirty="0">
                <a:solidFill>
                  <a:srgbClr val="FF0000"/>
                </a:solidFill>
                <a:latin typeface="Calibri"/>
                <a:ea typeface="Calibri"/>
                <a:cs typeface="Calibri"/>
              </a:rPr>
              <a:t>Phase III APOLLO: Dara-Pd vs Pd in R/R MM </a:t>
            </a:r>
            <a:br>
              <a:rPr lang="en-US" dirty="0">
                <a:solidFill>
                  <a:srgbClr val="FF0000"/>
                </a:solidFill>
              </a:rPr>
            </a:br>
            <a:r>
              <a:rPr lang="en-US" dirty="0">
                <a:solidFill>
                  <a:srgbClr val="FF0000"/>
                </a:solidFill>
              </a:rPr>
              <a:t>                         </a:t>
            </a:r>
            <a:r>
              <a:rPr lang="en-US" dirty="0">
                <a:solidFill>
                  <a:srgbClr val="FF0000"/>
                </a:solidFill>
                <a:latin typeface="Calibri"/>
                <a:ea typeface="Calibri"/>
                <a:cs typeface="Calibri"/>
              </a:rPr>
              <a:t>After </a:t>
            </a:r>
            <a:r>
              <a:rPr lang="en-US" dirty="0">
                <a:solidFill>
                  <a:srgbClr val="FF0000"/>
                </a:solidFill>
                <a:latin typeface="Calibri"/>
                <a:ea typeface="Calibri"/>
                <a:cs typeface="Calibri"/>
                <a:sym typeface="Symbol" panose="05050102010706020507" pitchFamily="18" charset="2"/>
              </a:rPr>
              <a:t>≥1 Prior Therapy Line</a:t>
            </a:r>
            <a:endParaRPr lang="en-US" dirty="0">
              <a:solidFill>
                <a:srgbClr val="FF0000"/>
              </a:solidFill>
              <a:latin typeface="Calibri"/>
              <a:ea typeface="Calibri"/>
              <a:cs typeface="Calibri"/>
            </a:endParaRPr>
          </a:p>
        </p:txBody>
      </p:sp>
      <p:sp>
        <p:nvSpPr>
          <p:cNvPr id="8" name="Content Placeholder 7">
            <a:extLst>
              <a:ext uri="{FF2B5EF4-FFF2-40B4-BE49-F238E27FC236}">
                <a16:creationId xmlns:a16="http://schemas.microsoft.com/office/drawing/2014/main" id="{0DCE6B9E-7ED5-B562-820C-825AF673F556}"/>
              </a:ext>
            </a:extLst>
          </p:cNvPr>
          <p:cNvSpPr>
            <a:spLocks noGrp="1"/>
          </p:cNvSpPr>
          <p:nvPr>
            <p:ph idx="1"/>
          </p:nvPr>
        </p:nvSpPr>
        <p:spPr>
          <a:xfrm>
            <a:off x="604675" y="4789269"/>
            <a:ext cx="3614081" cy="1600913"/>
          </a:xfrm>
        </p:spPr>
        <p:txBody>
          <a:bodyPr/>
          <a:lstStyle/>
          <a:p>
            <a:pPr>
              <a:lnSpc>
                <a:spcPct val="100000"/>
              </a:lnSpc>
              <a:spcBef>
                <a:spcPts val="600"/>
              </a:spcBef>
              <a:spcAft>
                <a:spcPts val="0"/>
              </a:spcAft>
            </a:pPr>
            <a:r>
              <a:rPr lang="en-US" sz="1600" noProof="0" dirty="0"/>
              <a:t>Median PFS in patients refractory</a:t>
            </a:r>
            <a:br>
              <a:rPr lang="en-US" sz="1600" noProof="0" dirty="0"/>
            </a:br>
            <a:r>
              <a:rPr lang="en-US" sz="1600" noProof="0" dirty="0"/>
              <a:t>to lenalidomide: 9.9 </a:t>
            </a:r>
            <a:r>
              <a:rPr lang="en-US" sz="1600" noProof="0" dirty="0" err="1"/>
              <a:t>mo</a:t>
            </a:r>
            <a:r>
              <a:rPr lang="en-US" sz="1600" noProof="0" dirty="0"/>
              <a:t> for Dara-Pd </a:t>
            </a:r>
            <a:br>
              <a:rPr lang="en-US" sz="1600" noProof="0" dirty="0"/>
            </a:br>
            <a:r>
              <a:rPr lang="en-US" sz="1600" noProof="0" dirty="0"/>
              <a:t>vs 6.5 </a:t>
            </a:r>
            <a:r>
              <a:rPr lang="en-US" sz="1600" noProof="0" dirty="0" err="1"/>
              <a:t>mo</a:t>
            </a:r>
            <a:r>
              <a:rPr lang="en-US" sz="1600" noProof="0" dirty="0"/>
              <a:t> for Pd</a:t>
            </a:r>
          </a:p>
          <a:p>
            <a:pPr>
              <a:lnSpc>
                <a:spcPct val="100000"/>
              </a:lnSpc>
              <a:spcBef>
                <a:spcPts val="600"/>
              </a:spcBef>
              <a:spcAft>
                <a:spcPts val="0"/>
              </a:spcAft>
            </a:pPr>
            <a:r>
              <a:rPr lang="en-US" sz="1600" dirty="0"/>
              <a:t>At median 39.6-mo follow-up, </a:t>
            </a:r>
            <a:r>
              <a:rPr lang="en-US" sz="1600" dirty="0" err="1"/>
              <a:t>mOS</a:t>
            </a:r>
            <a:r>
              <a:rPr lang="en-US" sz="1600" dirty="0"/>
              <a:t>: 34.4 </a:t>
            </a:r>
            <a:r>
              <a:rPr lang="en-US" sz="1600" dirty="0" err="1"/>
              <a:t>mo</a:t>
            </a:r>
            <a:r>
              <a:rPr lang="en-US" sz="1600" dirty="0"/>
              <a:t> for Dara-Pd vs 23.7 </a:t>
            </a:r>
            <a:r>
              <a:rPr lang="en-US" sz="1600" dirty="0" err="1"/>
              <a:t>mo</a:t>
            </a:r>
            <a:r>
              <a:rPr lang="en-US" sz="1600" dirty="0"/>
              <a:t> for Pd (</a:t>
            </a:r>
            <a:r>
              <a:rPr lang="en-US" sz="1600" i="1" dirty="0"/>
              <a:t>P</a:t>
            </a:r>
            <a:r>
              <a:rPr lang="en-US" sz="1600" dirty="0"/>
              <a:t> = .2)</a:t>
            </a:r>
            <a:endParaRPr lang="en-US" sz="1600" noProof="0" dirty="0"/>
          </a:p>
        </p:txBody>
      </p:sp>
      <p:sp>
        <p:nvSpPr>
          <p:cNvPr id="9" name="Slide Number Placeholder 3">
            <a:extLst>
              <a:ext uri="{FF2B5EF4-FFF2-40B4-BE49-F238E27FC236}">
                <a16:creationId xmlns:a16="http://schemas.microsoft.com/office/drawing/2014/main" id="{AEC6AB89-0780-4F34-BA33-EA9963F430BC}"/>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B3F0F6-E8D7-9C4B-A56C-71997626A099}" type="slidenum">
              <a:rPr kumimoji="0" lang="en-US" sz="18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18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267" name="Text Box 11">
            <a:extLst>
              <a:ext uri="{FF2B5EF4-FFF2-40B4-BE49-F238E27FC236}">
                <a16:creationId xmlns:a16="http://schemas.microsoft.com/office/drawing/2014/main" id="{E624EA91-D625-4C7B-AA1E-8183D6539968}"/>
              </a:ext>
            </a:extLst>
          </p:cNvPr>
          <p:cNvSpPr txBox="1">
            <a:spLocks noChangeArrowheads="1"/>
          </p:cNvSpPr>
          <p:nvPr/>
        </p:nvSpPr>
        <p:spPr bwMode="auto">
          <a:xfrm>
            <a:off x="253054" y="6374164"/>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Dimopoulos. Lancet Oncol. 2021;22:801.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Sonneveld</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ASH 2021.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2747. Dimopoulous</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Lancet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Haematol</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2023;10:e813. </a:t>
            </a:r>
            <a:endPar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E8F09D14-04B5-9C95-314B-A3990738BCF2}"/>
              </a:ext>
            </a:extLst>
          </p:cNvPr>
          <p:cNvGrpSpPr/>
          <p:nvPr/>
        </p:nvGrpSpPr>
        <p:grpSpPr>
          <a:xfrm>
            <a:off x="5185463" y="1502226"/>
            <a:ext cx="505177" cy="3380834"/>
            <a:chOff x="5224162" y="2749642"/>
            <a:chExt cx="485503" cy="2752701"/>
          </a:xfrm>
        </p:grpSpPr>
        <p:sp>
          <p:nvSpPr>
            <p:cNvPr id="453" name="TextBox 452">
              <a:extLst>
                <a:ext uri="{FF2B5EF4-FFF2-40B4-BE49-F238E27FC236}">
                  <a16:creationId xmlns:a16="http://schemas.microsoft.com/office/drawing/2014/main" id="{C2F6E718-8EF9-4859-A42F-F770D7A217E3}"/>
                </a:ext>
              </a:extLst>
            </p:cNvPr>
            <p:cNvSpPr txBox="1"/>
            <p:nvPr/>
          </p:nvSpPr>
          <p:spPr bwMode="auto">
            <a:xfrm>
              <a:off x="5224162" y="2749642"/>
              <a:ext cx="477886" cy="27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100</a:t>
              </a:r>
            </a:p>
          </p:txBody>
        </p:sp>
        <p:sp>
          <p:nvSpPr>
            <p:cNvPr id="454" name="TextBox 453">
              <a:extLst>
                <a:ext uri="{FF2B5EF4-FFF2-40B4-BE49-F238E27FC236}">
                  <a16:creationId xmlns:a16="http://schemas.microsoft.com/office/drawing/2014/main" id="{72258BA7-6E60-40CC-A276-AF14673CDD0B}"/>
                </a:ext>
              </a:extLst>
            </p:cNvPr>
            <p:cNvSpPr txBox="1"/>
            <p:nvPr/>
          </p:nvSpPr>
          <p:spPr bwMode="auto">
            <a:xfrm>
              <a:off x="5326328" y="3242889"/>
              <a:ext cx="377749" cy="27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80</a:t>
              </a:r>
            </a:p>
          </p:txBody>
        </p:sp>
        <p:sp>
          <p:nvSpPr>
            <p:cNvPr id="455" name="TextBox 454">
              <a:extLst>
                <a:ext uri="{FF2B5EF4-FFF2-40B4-BE49-F238E27FC236}">
                  <a16:creationId xmlns:a16="http://schemas.microsoft.com/office/drawing/2014/main" id="{5EE5BEC3-64B7-4011-889B-965EB9B452DA}"/>
                </a:ext>
              </a:extLst>
            </p:cNvPr>
            <p:cNvSpPr txBox="1"/>
            <p:nvPr/>
          </p:nvSpPr>
          <p:spPr bwMode="auto">
            <a:xfrm>
              <a:off x="5331916" y="3742207"/>
              <a:ext cx="377749" cy="27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60</a:t>
              </a:r>
            </a:p>
          </p:txBody>
        </p:sp>
        <p:sp>
          <p:nvSpPr>
            <p:cNvPr id="456" name="TextBox 455">
              <a:extLst>
                <a:ext uri="{FF2B5EF4-FFF2-40B4-BE49-F238E27FC236}">
                  <a16:creationId xmlns:a16="http://schemas.microsoft.com/office/drawing/2014/main" id="{53F5C726-A857-4F8C-B194-416F5BFFC506}"/>
                </a:ext>
              </a:extLst>
            </p:cNvPr>
            <p:cNvSpPr txBox="1"/>
            <p:nvPr/>
          </p:nvSpPr>
          <p:spPr bwMode="auto">
            <a:xfrm>
              <a:off x="5331916" y="4235455"/>
              <a:ext cx="377749" cy="27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40</a:t>
              </a:r>
            </a:p>
          </p:txBody>
        </p:sp>
        <p:sp>
          <p:nvSpPr>
            <p:cNvPr id="457" name="TextBox 456">
              <a:extLst>
                <a:ext uri="{FF2B5EF4-FFF2-40B4-BE49-F238E27FC236}">
                  <a16:creationId xmlns:a16="http://schemas.microsoft.com/office/drawing/2014/main" id="{969D2526-A13F-4CF3-9A44-38F06B43B0A5}"/>
                </a:ext>
              </a:extLst>
            </p:cNvPr>
            <p:cNvSpPr txBox="1"/>
            <p:nvPr/>
          </p:nvSpPr>
          <p:spPr bwMode="auto">
            <a:xfrm>
              <a:off x="5326329" y="4733443"/>
              <a:ext cx="377748" cy="27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458" name="TextBox 457">
              <a:extLst>
                <a:ext uri="{FF2B5EF4-FFF2-40B4-BE49-F238E27FC236}">
                  <a16:creationId xmlns:a16="http://schemas.microsoft.com/office/drawing/2014/main" id="{6F60E105-87FE-47E7-BD74-605BF445EBA3}"/>
                </a:ext>
              </a:extLst>
            </p:cNvPr>
            <p:cNvSpPr txBox="1"/>
            <p:nvPr/>
          </p:nvSpPr>
          <p:spPr bwMode="auto">
            <a:xfrm>
              <a:off x="5428494" y="5226690"/>
              <a:ext cx="277612" cy="27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p:txBody>
        </p:sp>
      </p:grpSp>
      <p:grpSp>
        <p:nvGrpSpPr>
          <p:cNvPr id="3" name="Group 2">
            <a:extLst>
              <a:ext uri="{FF2B5EF4-FFF2-40B4-BE49-F238E27FC236}">
                <a16:creationId xmlns:a16="http://schemas.microsoft.com/office/drawing/2014/main" id="{9E568860-72A5-29E1-784B-F4784689C1D8}"/>
              </a:ext>
            </a:extLst>
          </p:cNvPr>
          <p:cNvGrpSpPr/>
          <p:nvPr/>
        </p:nvGrpSpPr>
        <p:grpSpPr>
          <a:xfrm>
            <a:off x="5542408" y="4741054"/>
            <a:ext cx="6023757" cy="433042"/>
            <a:chOff x="5567211" y="5368994"/>
            <a:chExt cx="5789169" cy="352586"/>
          </a:xfrm>
        </p:grpSpPr>
        <p:sp>
          <p:nvSpPr>
            <p:cNvPr id="459" name="TextBox 458">
              <a:extLst>
                <a:ext uri="{FF2B5EF4-FFF2-40B4-BE49-F238E27FC236}">
                  <a16:creationId xmlns:a16="http://schemas.microsoft.com/office/drawing/2014/main" id="{B28C695B-4610-4F19-83D9-BB4535B6DDEE}"/>
                </a:ext>
              </a:extLst>
            </p:cNvPr>
            <p:cNvSpPr txBox="1"/>
            <p:nvPr/>
          </p:nvSpPr>
          <p:spPr bwMode="auto">
            <a:xfrm>
              <a:off x="5567211" y="5368994"/>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p:txBody>
        </p:sp>
        <p:sp>
          <p:nvSpPr>
            <p:cNvPr id="460" name="TextBox 459">
              <a:extLst>
                <a:ext uri="{FF2B5EF4-FFF2-40B4-BE49-F238E27FC236}">
                  <a16:creationId xmlns:a16="http://schemas.microsoft.com/office/drawing/2014/main" id="{9531C891-89BA-4302-A5FC-3602F06E7257}"/>
                </a:ext>
              </a:extLst>
            </p:cNvPr>
            <p:cNvSpPr txBox="1"/>
            <p:nvPr/>
          </p:nvSpPr>
          <p:spPr bwMode="auto">
            <a:xfrm>
              <a:off x="5873838" y="537292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461" name="TextBox 460">
              <a:extLst>
                <a:ext uri="{FF2B5EF4-FFF2-40B4-BE49-F238E27FC236}">
                  <a16:creationId xmlns:a16="http://schemas.microsoft.com/office/drawing/2014/main" id="{EF6D7439-E299-4ACF-8126-6A41EF081D20}"/>
                </a:ext>
              </a:extLst>
            </p:cNvPr>
            <p:cNvSpPr txBox="1"/>
            <p:nvPr/>
          </p:nvSpPr>
          <p:spPr bwMode="auto">
            <a:xfrm>
              <a:off x="6179535" y="5371938"/>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a:t>
              </a:r>
            </a:p>
          </p:txBody>
        </p:sp>
        <p:sp>
          <p:nvSpPr>
            <p:cNvPr id="462" name="TextBox 461">
              <a:extLst>
                <a:ext uri="{FF2B5EF4-FFF2-40B4-BE49-F238E27FC236}">
                  <a16:creationId xmlns:a16="http://schemas.microsoft.com/office/drawing/2014/main" id="{DA0E325B-A6CC-460C-9001-B3F2DC177265}"/>
                </a:ext>
              </a:extLst>
            </p:cNvPr>
            <p:cNvSpPr txBox="1"/>
            <p:nvPr/>
          </p:nvSpPr>
          <p:spPr bwMode="auto">
            <a:xfrm>
              <a:off x="6486161" y="5375868"/>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a:t>
              </a:r>
            </a:p>
          </p:txBody>
        </p:sp>
        <p:sp>
          <p:nvSpPr>
            <p:cNvPr id="463" name="TextBox 462">
              <a:extLst>
                <a:ext uri="{FF2B5EF4-FFF2-40B4-BE49-F238E27FC236}">
                  <a16:creationId xmlns:a16="http://schemas.microsoft.com/office/drawing/2014/main" id="{EF3A6EE5-EE14-447A-98BF-AE4564A5B57A}"/>
                </a:ext>
              </a:extLst>
            </p:cNvPr>
            <p:cNvSpPr txBox="1"/>
            <p:nvPr/>
          </p:nvSpPr>
          <p:spPr bwMode="auto">
            <a:xfrm>
              <a:off x="6772614" y="537292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a:t>
              </a:r>
            </a:p>
          </p:txBody>
        </p:sp>
        <p:sp>
          <p:nvSpPr>
            <p:cNvPr id="464" name="TextBox 463">
              <a:extLst>
                <a:ext uri="{FF2B5EF4-FFF2-40B4-BE49-F238E27FC236}">
                  <a16:creationId xmlns:a16="http://schemas.microsoft.com/office/drawing/2014/main" id="{96261489-5985-48E0-96C2-E0BF1C1F211D}"/>
                </a:ext>
              </a:extLst>
            </p:cNvPr>
            <p:cNvSpPr txBox="1"/>
            <p:nvPr/>
          </p:nvSpPr>
          <p:spPr bwMode="auto">
            <a:xfrm>
              <a:off x="7027142" y="5376853"/>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a:t>
              </a:r>
            </a:p>
          </p:txBody>
        </p:sp>
        <p:sp>
          <p:nvSpPr>
            <p:cNvPr id="465" name="TextBox 464">
              <a:extLst>
                <a:ext uri="{FF2B5EF4-FFF2-40B4-BE49-F238E27FC236}">
                  <a16:creationId xmlns:a16="http://schemas.microsoft.com/office/drawing/2014/main" id="{9AF3BCEA-B919-4D30-9B7D-AB6FBF9D7A99}"/>
                </a:ext>
              </a:extLst>
            </p:cNvPr>
            <p:cNvSpPr txBox="1"/>
            <p:nvPr/>
          </p:nvSpPr>
          <p:spPr bwMode="auto">
            <a:xfrm>
              <a:off x="7332840" y="537586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a:t>
              </a:r>
            </a:p>
          </p:txBody>
        </p:sp>
        <p:sp>
          <p:nvSpPr>
            <p:cNvPr id="466" name="TextBox 465">
              <a:extLst>
                <a:ext uri="{FF2B5EF4-FFF2-40B4-BE49-F238E27FC236}">
                  <a16:creationId xmlns:a16="http://schemas.microsoft.com/office/drawing/2014/main" id="{CFD0CE0B-50EC-4995-BA08-2C86776A10ED}"/>
                </a:ext>
              </a:extLst>
            </p:cNvPr>
            <p:cNvSpPr txBox="1"/>
            <p:nvPr/>
          </p:nvSpPr>
          <p:spPr bwMode="auto">
            <a:xfrm>
              <a:off x="7639466" y="537979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14</a:t>
              </a:r>
            </a:p>
          </p:txBody>
        </p:sp>
        <p:sp>
          <p:nvSpPr>
            <p:cNvPr id="467" name="TextBox 466">
              <a:extLst>
                <a:ext uri="{FF2B5EF4-FFF2-40B4-BE49-F238E27FC236}">
                  <a16:creationId xmlns:a16="http://schemas.microsoft.com/office/drawing/2014/main" id="{258DE4FB-D0F5-40C1-AED6-7C4C86C729D3}"/>
                </a:ext>
              </a:extLst>
            </p:cNvPr>
            <p:cNvSpPr txBox="1"/>
            <p:nvPr/>
          </p:nvSpPr>
          <p:spPr bwMode="auto">
            <a:xfrm>
              <a:off x="7941361" y="537222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16</a:t>
              </a:r>
            </a:p>
          </p:txBody>
        </p:sp>
        <p:sp>
          <p:nvSpPr>
            <p:cNvPr id="468" name="TextBox 467">
              <a:extLst>
                <a:ext uri="{FF2B5EF4-FFF2-40B4-BE49-F238E27FC236}">
                  <a16:creationId xmlns:a16="http://schemas.microsoft.com/office/drawing/2014/main" id="{FBB523A8-ED71-4CFD-86C8-8FB081BE3987}"/>
                </a:ext>
              </a:extLst>
            </p:cNvPr>
            <p:cNvSpPr txBox="1"/>
            <p:nvPr/>
          </p:nvSpPr>
          <p:spPr bwMode="auto">
            <a:xfrm>
              <a:off x="8247987" y="5376152"/>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18</a:t>
              </a:r>
            </a:p>
          </p:txBody>
        </p:sp>
        <p:sp>
          <p:nvSpPr>
            <p:cNvPr id="469" name="TextBox 468">
              <a:extLst>
                <a:ext uri="{FF2B5EF4-FFF2-40B4-BE49-F238E27FC236}">
                  <a16:creationId xmlns:a16="http://schemas.microsoft.com/office/drawing/2014/main" id="{6DBCA65D-F595-423E-919C-33F8C7EBBE73}"/>
                </a:ext>
              </a:extLst>
            </p:cNvPr>
            <p:cNvSpPr txBox="1"/>
            <p:nvPr/>
          </p:nvSpPr>
          <p:spPr bwMode="auto">
            <a:xfrm>
              <a:off x="8553683" y="5375167"/>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470" name="TextBox 469">
              <a:extLst>
                <a:ext uri="{FF2B5EF4-FFF2-40B4-BE49-F238E27FC236}">
                  <a16:creationId xmlns:a16="http://schemas.microsoft.com/office/drawing/2014/main" id="{C2CD4AB4-9EA6-4623-8B1D-0DBCD908D771}"/>
                </a:ext>
              </a:extLst>
            </p:cNvPr>
            <p:cNvSpPr txBox="1"/>
            <p:nvPr/>
          </p:nvSpPr>
          <p:spPr bwMode="auto">
            <a:xfrm>
              <a:off x="8860310" y="5379096"/>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22</a:t>
              </a:r>
            </a:p>
          </p:txBody>
        </p:sp>
        <p:sp>
          <p:nvSpPr>
            <p:cNvPr id="471" name="TextBox 470">
              <a:extLst>
                <a:ext uri="{FF2B5EF4-FFF2-40B4-BE49-F238E27FC236}">
                  <a16:creationId xmlns:a16="http://schemas.microsoft.com/office/drawing/2014/main" id="{25855CD7-92A2-4843-8AEB-0D2679BD04F7}"/>
                </a:ext>
              </a:extLst>
            </p:cNvPr>
            <p:cNvSpPr txBox="1"/>
            <p:nvPr/>
          </p:nvSpPr>
          <p:spPr bwMode="auto">
            <a:xfrm>
              <a:off x="9146763" y="5376152"/>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24</a:t>
              </a:r>
            </a:p>
          </p:txBody>
        </p:sp>
        <p:sp>
          <p:nvSpPr>
            <p:cNvPr id="472" name="TextBox 471">
              <a:extLst>
                <a:ext uri="{FF2B5EF4-FFF2-40B4-BE49-F238E27FC236}">
                  <a16:creationId xmlns:a16="http://schemas.microsoft.com/office/drawing/2014/main" id="{15251630-2A69-431D-8C61-6A004FC7CA53}"/>
                </a:ext>
              </a:extLst>
            </p:cNvPr>
            <p:cNvSpPr txBox="1"/>
            <p:nvPr/>
          </p:nvSpPr>
          <p:spPr bwMode="auto">
            <a:xfrm>
              <a:off x="9453389" y="5380081"/>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26</a:t>
              </a:r>
            </a:p>
          </p:txBody>
        </p:sp>
        <p:sp>
          <p:nvSpPr>
            <p:cNvPr id="473" name="TextBox 472">
              <a:extLst>
                <a:ext uri="{FF2B5EF4-FFF2-40B4-BE49-F238E27FC236}">
                  <a16:creationId xmlns:a16="http://schemas.microsoft.com/office/drawing/2014/main" id="{94F8E737-07CE-4C3F-A7A5-32A246825EC5}"/>
                </a:ext>
              </a:extLst>
            </p:cNvPr>
            <p:cNvSpPr txBox="1"/>
            <p:nvPr/>
          </p:nvSpPr>
          <p:spPr bwMode="auto">
            <a:xfrm>
              <a:off x="9759086" y="5379096"/>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28</a:t>
              </a:r>
            </a:p>
          </p:txBody>
        </p:sp>
        <p:sp>
          <p:nvSpPr>
            <p:cNvPr id="474" name="TextBox 473">
              <a:extLst>
                <a:ext uri="{FF2B5EF4-FFF2-40B4-BE49-F238E27FC236}">
                  <a16:creationId xmlns:a16="http://schemas.microsoft.com/office/drawing/2014/main" id="{8F77A94F-9FB9-411B-94D5-9E6EB6902372}"/>
                </a:ext>
              </a:extLst>
            </p:cNvPr>
            <p:cNvSpPr txBox="1"/>
            <p:nvPr/>
          </p:nvSpPr>
          <p:spPr bwMode="auto">
            <a:xfrm>
              <a:off x="10065712" y="5383026"/>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30</a:t>
              </a:r>
            </a:p>
          </p:txBody>
        </p:sp>
        <p:sp>
          <p:nvSpPr>
            <p:cNvPr id="475" name="TextBox 474">
              <a:extLst>
                <a:ext uri="{FF2B5EF4-FFF2-40B4-BE49-F238E27FC236}">
                  <a16:creationId xmlns:a16="http://schemas.microsoft.com/office/drawing/2014/main" id="{17980868-7FD5-4969-847F-2A463F10935E}"/>
                </a:ext>
              </a:extLst>
            </p:cNvPr>
            <p:cNvSpPr txBox="1"/>
            <p:nvPr/>
          </p:nvSpPr>
          <p:spPr bwMode="auto">
            <a:xfrm>
              <a:off x="10351001" y="5377867"/>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32</a:t>
              </a:r>
            </a:p>
          </p:txBody>
        </p:sp>
        <p:sp>
          <p:nvSpPr>
            <p:cNvPr id="476" name="TextBox 475">
              <a:extLst>
                <a:ext uri="{FF2B5EF4-FFF2-40B4-BE49-F238E27FC236}">
                  <a16:creationId xmlns:a16="http://schemas.microsoft.com/office/drawing/2014/main" id="{033FF6E5-A971-4973-9C1C-C55D2FF55D87}"/>
                </a:ext>
              </a:extLst>
            </p:cNvPr>
            <p:cNvSpPr txBox="1"/>
            <p:nvPr/>
          </p:nvSpPr>
          <p:spPr bwMode="auto">
            <a:xfrm>
              <a:off x="10656700" y="5376882"/>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34</a:t>
              </a:r>
            </a:p>
          </p:txBody>
        </p:sp>
        <p:sp>
          <p:nvSpPr>
            <p:cNvPr id="477" name="TextBox 476">
              <a:extLst>
                <a:ext uri="{FF2B5EF4-FFF2-40B4-BE49-F238E27FC236}">
                  <a16:creationId xmlns:a16="http://schemas.microsoft.com/office/drawing/2014/main" id="{5CAF5ED4-AC4B-4588-A39B-43737D15793D}"/>
                </a:ext>
              </a:extLst>
            </p:cNvPr>
            <p:cNvSpPr txBox="1"/>
            <p:nvPr/>
          </p:nvSpPr>
          <p:spPr bwMode="auto">
            <a:xfrm>
              <a:off x="10963324" y="5380812"/>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36</a:t>
              </a:r>
            </a:p>
          </p:txBody>
        </p:sp>
      </p:grpSp>
      <p:cxnSp>
        <p:nvCxnSpPr>
          <p:cNvPr id="440" name="Straight Connector 439">
            <a:extLst>
              <a:ext uri="{FF2B5EF4-FFF2-40B4-BE49-F238E27FC236}">
                <a16:creationId xmlns:a16="http://schemas.microsoft.com/office/drawing/2014/main" id="{F32B5E0E-F6BC-41BC-ACD4-7D571755E54B}"/>
              </a:ext>
            </a:extLst>
          </p:cNvPr>
          <p:cNvCxnSpPr>
            <a:endCxn id="465" idx="0"/>
          </p:cNvCxnSpPr>
          <p:nvPr/>
        </p:nvCxnSpPr>
        <p:spPr bwMode="auto">
          <a:xfrm flipH="1">
            <a:off x="7584076" y="1715110"/>
            <a:ext cx="1" cy="3034387"/>
          </a:xfrm>
          <a:prstGeom prst="line">
            <a:avLst/>
          </a:prstGeom>
          <a:noFill/>
          <a:ln w="28575" cap="flat" cmpd="sng" algn="ctr">
            <a:solidFill>
              <a:schemeClr val="tx2"/>
            </a:solidFill>
            <a:prstDash val="dash"/>
            <a:round/>
            <a:headEnd type="none" w="med" len="med"/>
            <a:tailEnd type="none" w="med" len="med"/>
          </a:ln>
          <a:effectLst/>
        </p:spPr>
      </p:cxnSp>
      <p:cxnSp>
        <p:nvCxnSpPr>
          <p:cNvPr id="441" name="Straight Connector 440">
            <a:extLst>
              <a:ext uri="{FF2B5EF4-FFF2-40B4-BE49-F238E27FC236}">
                <a16:creationId xmlns:a16="http://schemas.microsoft.com/office/drawing/2014/main" id="{E905A59B-91C6-4093-BDA5-1425FB969562}"/>
              </a:ext>
            </a:extLst>
          </p:cNvPr>
          <p:cNvCxnSpPr>
            <a:cxnSpLocks/>
          </p:cNvCxnSpPr>
          <p:nvPr/>
        </p:nvCxnSpPr>
        <p:spPr bwMode="auto">
          <a:xfrm flipH="1">
            <a:off x="5706662" y="3186392"/>
            <a:ext cx="5493419" cy="0"/>
          </a:xfrm>
          <a:prstGeom prst="line">
            <a:avLst/>
          </a:prstGeom>
          <a:noFill/>
          <a:ln w="28575" cap="flat" cmpd="sng" algn="ctr">
            <a:solidFill>
              <a:schemeClr val="tx2"/>
            </a:solidFill>
            <a:prstDash val="dash"/>
            <a:round/>
            <a:headEnd type="none" w="med" len="med"/>
            <a:tailEnd type="none" w="med" len="med"/>
          </a:ln>
          <a:effectLst/>
        </p:spPr>
      </p:cxnSp>
      <p:sp>
        <p:nvSpPr>
          <p:cNvPr id="442" name="Freeform: Shape 441">
            <a:extLst>
              <a:ext uri="{FF2B5EF4-FFF2-40B4-BE49-F238E27FC236}">
                <a16:creationId xmlns:a16="http://schemas.microsoft.com/office/drawing/2014/main" id="{CCF2105B-AEAF-4651-BB04-BB91EB624800}"/>
              </a:ext>
            </a:extLst>
          </p:cNvPr>
          <p:cNvSpPr/>
          <p:nvPr/>
        </p:nvSpPr>
        <p:spPr bwMode="auto">
          <a:xfrm>
            <a:off x="5687799" y="1693338"/>
            <a:ext cx="5683832" cy="1874432"/>
          </a:xfrm>
          <a:custGeom>
            <a:avLst/>
            <a:gdLst>
              <a:gd name="connsiteX0" fmla="*/ 0 w 7363610"/>
              <a:gd name="connsiteY0" fmla="*/ 0 h 2070847"/>
              <a:gd name="connsiteX1" fmla="*/ 177502 w 7363610"/>
              <a:gd name="connsiteY1" fmla="*/ 0 h 2070847"/>
              <a:gd name="connsiteX2" fmla="*/ 177502 w 7363610"/>
              <a:gd name="connsiteY2" fmla="*/ 86061 h 2070847"/>
              <a:gd name="connsiteX3" fmla="*/ 215153 w 7363610"/>
              <a:gd name="connsiteY3" fmla="*/ 86061 h 2070847"/>
              <a:gd name="connsiteX4" fmla="*/ 215153 w 7363610"/>
              <a:gd name="connsiteY4" fmla="*/ 150607 h 2070847"/>
              <a:gd name="connsiteX5" fmla="*/ 311972 w 7363610"/>
              <a:gd name="connsiteY5" fmla="*/ 150607 h 2070847"/>
              <a:gd name="connsiteX6" fmla="*/ 311972 w 7363610"/>
              <a:gd name="connsiteY6" fmla="*/ 204395 h 2070847"/>
              <a:gd name="connsiteX7" fmla="*/ 408791 w 7363610"/>
              <a:gd name="connsiteY7" fmla="*/ 204395 h 2070847"/>
              <a:gd name="connsiteX8" fmla="*/ 408791 w 7363610"/>
              <a:gd name="connsiteY8" fmla="*/ 279698 h 2070847"/>
              <a:gd name="connsiteX9" fmla="*/ 473337 w 7363610"/>
              <a:gd name="connsiteY9" fmla="*/ 279698 h 2070847"/>
              <a:gd name="connsiteX10" fmla="*/ 473337 w 7363610"/>
              <a:gd name="connsiteY10" fmla="*/ 295835 h 2070847"/>
              <a:gd name="connsiteX11" fmla="*/ 570156 w 7363610"/>
              <a:gd name="connsiteY11" fmla="*/ 295835 h 2070847"/>
              <a:gd name="connsiteX12" fmla="*/ 570156 w 7363610"/>
              <a:gd name="connsiteY12" fmla="*/ 457200 h 2070847"/>
              <a:gd name="connsiteX13" fmla="*/ 602429 w 7363610"/>
              <a:gd name="connsiteY13" fmla="*/ 457200 h 2070847"/>
              <a:gd name="connsiteX14" fmla="*/ 602429 w 7363610"/>
              <a:gd name="connsiteY14" fmla="*/ 543261 h 2070847"/>
              <a:gd name="connsiteX15" fmla="*/ 672353 w 7363610"/>
              <a:gd name="connsiteY15" fmla="*/ 543261 h 2070847"/>
              <a:gd name="connsiteX16" fmla="*/ 672353 w 7363610"/>
              <a:gd name="connsiteY16" fmla="*/ 629322 h 2070847"/>
              <a:gd name="connsiteX17" fmla="*/ 720763 w 7363610"/>
              <a:gd name="connsiteY17" fmla="*/ 629322 h 2070847"/>
              <a:gd name="connsiteX18" fmla="*/ 720763 w 7363610"/>
              <a:gd name="connsiteY18" fmla="*/ 677731 h 2070847"/>
              <a:gd name="connsiteX19" fmla="*/ 785309 w 7363610"/>
              <a:gd name="connsiteY19" fmla="*/ 677731 h 2070847"/>
              <a:gd name="connsiteX20" fmla="*/ 785309 w 7363610"/>
              <a:gd name="connsiteY20" fmla="*/ 742277 h 2070847"/>
              <a:gd name="connsiteX21" fmla="*/ 892885 w 7363610"/>
              <a:gd name="connsiteY21" fmla="*/ 742277 h 2070847"/>
              <a:gd name="connsiteX22" fmla="*/ 892885 w 7363610"/>
              <a:gd name="connsiteY22" fmla="*/ 774550 h 2070847"/>
              <a:gd name="connsiteX23" fmla="*/ 962810 w 7363610"/>
              <a:gd name="connsiteY23" fmla="*/ 774550 h 2070847"/>
              <a:gd name="connsiteX24" fmla="*/ 962810 w 7363610"/>
              <a:gd name="connsiteY24" fmla="*/ 839096 h 2070847"/>
              <a:gd name="connsiteX25" fmla="*/ 1005840 w 7363610"/>
              <a:gd name="connsiteY25" fmla="*/ 839096 h 2070847"/>
              <a:gd name="connsiteX26" fmla="*/ 1005840 w 7363610"/>
              <a:gd name="connsiteY26" fmla="*/ 871369 h 2070847"/>
              <a:gd name="connsiteX27" fmla="*/ 1140311 w 7363610"/>
              <a:gd name="connsiteY27" fmla="*/ 871369 h 2070847"/>
              <a:gd name="connsiteX28" fmla="*/ 1140311 w 7363610"/>
              <a:gd name="connsiteY28" fmla="*/ 914400 h 2070847"/>
              <a:gd name="connsiteX29" fmla="*/ 1220993 w 7363610"/>
              <a:gd name="connsiteY29" fmla="*/ 914400 h 2070847"/>
              <a:gd name="connsiteX30" fmla="*/ 1220993 w 7363610"/>
              <a:gd name="connsiteY30" fmla="*/ 978946 h 2070847"/>
              <a:gd name="connsiteX31" fmla="*/ 1242509 w 7363610"/>
              <a:gd name="connsiteY31" fmla="*/ 978946 h 2070847"/>
              <a:gd name="connsiteX32" fmla="*/ 1242509 w 7363610"/>
              <a:gd name="connsiteY32" fmla="*/ 1027355 h 2070847"/>
              <a:gd name="connsiteX33" fmla="*/ 1328570 w 7363610"/>
              <a:gd name="connsiteY33" fmla="*/ 1027355 h 2070847"/>
              <a:gd name="connsiteX34" fmla="*/ 1328570 w 7363610"/>
              <a:gd name="connsiteY34" fmla="*/ 1124174 h 2070847"/>
              <a:gd name="connsiteX35" fmla="*/ 1382358 w 7363610"/>
              <a:gd name="connsiteY35" fmla="*/ 1124174 h 2070847"/>
              <a:gd name="connsiteX36" fmla="*/ 1382358 w 7363610"/>
              <a:gd name="connsiteY36" fmla="*/ 1124174 h 2070847"/>
              <a:gd name="connsiteX37" fmla="*/ 1382358 w 7363610"/>
              <a:gd name="connsiteY37" fmla="*/ 1161826 h 2070847"/>
              <a:gd name="connsiteX38" fmla="*/ 1549102 w 7363610"/>
              <a:gd name="connsiteY38" fmla="*/ 1161826 h 2070847"/>
              <a:gd name="connsiteX39" fmla="*/ 1549102 w 7363610"/>
              <a:gd name="connsiteY39" fmla="*/ 1242508 h 2070847"/>
              <a:gd name="connsiteX40" fmla="*/ 1592132 w 7363610"/>
              <a:gd name="connsiteY40" fmla="*/ 1242508 h 2070847"/>
              <a:gd name="connsiteX41" fmla="*/ 1592132 w 7363610"/>
              <a:gd name="connsiteY41" fmla="*/ 1274781 h 2070847"/>
              <a:gd name="connsiteX42" fmla="*/ 1678193 w 7363610"/>
              <a:gd name="connsiteY42" fmla="*/ 1274781 h 2070847"/>
              <a:gd name="connsiteX43" fmla="*/ 1678193 w 7363610"/>
              <a:gd name="connsiteY43" fmla="*/ 1350084 h 2070847"/>
              <a:gd name="connsiteX44" fmla="*/ 1715845 w 7363610"/>
              <a:gd name="connsiteY44" fmla="*/ 1350084 h 2070847"/>
              <a:gd name="connsiteX45" fmla="*/ 1715845 w 7363610"/>
              <a:gd name="connsiteY45" fmla="*/ 1382357 h 2070847"/>
              <a:gd name="connsiteX46" fmla="*/ 1882589 w 7363610"/>
              <a:gd name="connsiteY46" fmla="*/ 1382357 h 2070847"/>
              <a:gd name="connsiteX47" fmla="*/ 1882589 w 7363610"/>
              <a:gd name="connsiteY47" fmla="*/ 1409251 h 2070847"/>
              <a:gd name="connsiteX48" fmla="*/ 2027817 w 7363610"/>
              <a:gd name="connsiteY48" fmla="*/ 1409251 h 2070847"/>
              <a:gd name="connsiteX49" fmla="*/ 2027817 w 7363610"/>
              <a:gd name="connsiteY49" fmla="*/ 1441524 h 2070847"/>
              <a:gd name="connsiteX50" fmla="*/ 2103120 w 7363610"/>
              <a:gd name="connsiteY50" fmla="*/ 1441524 h 2070847"/>
              <a:gd name="connsiteX51" fmla="*/ 2103120 w 7363610"/>
              <a:gd name="connsiteY51" fmla="*/ 1495313 h 2070847"/>
              <a:gd name="connsiteX52" fmla="*/ 2178424 w 7363610"/>
              <a:gd name="connsiteY52" fmla="*/ 1495313 h 2070847"/>
              <a:gd name="connsiteX53" fmla="*/ 2178424 w 7363610"/>
              <a:gd name="connsiteY53" fmla="*/ 1522207 h 2070847"/>
              <a:gd name="connsiteX54" fmla="*/ 2253727 w 7363610"/>
              <a:gd name="connsiteY54" fmla="*/ 1522207 h 2070847"/>
              <a:gd name="connsiteX55" fmla="*/ 2253727 w 7363610"/>
              <a:gd name="connsiteY55" fmla="*/ 1554480 h 2070847"/>
              <a:gd name="connsiteX56" fmla="*/ 2323652 w 7363610"/>
              <a:gd name="connsiteY56" fmla="*/ 1554480 h 2070847"/>
              <a:gd name="connsiteX57" fmla="*/ 2323652 w 7363610"/>
              <a:gd name="connsiteY57" fmla="*/ 1575995 h 2070847"/>
              <a:gd name="connsiteX58" fmla="*/ 2479638 w 7363610"/>
              <a:gd name="connsiteY58" fmla="*/ 1575995 h 2070847"/>
              <a:gd name="connsiteX59" fmla="*/ 2479638 w 7363610"/>
              <a:gd name="connsiteY59" fmla="*/ 1597510 h 2070847"/>
              <a:gd name="connsiteX60" fmla="*/ 2522669 w 7363610"/>
              <a:gd name="connsiteY60" fmla="*/ 1597510 h 2070847"/>
              <a:gd name="connsiteX61" fmla="*/ 2522669 w 7363610"/>
              <a:gd name="connsiteY61" fmla="*/ 1635162 h 2070847"/>
              <a:gd name="connsiteX62" fmla="*/ 2587214 w 7363610"/>
              <a:gd name="connsiteY62" fmla="*/ 1635162 h 2070847"/>
              <a:gd name="connsiteX63" fmla="*/ 2587214 w 7363610"/>
              <a:gd name="connsiteY63" fmla="*/ 1688950 h 2070847"/>
              <a:gd name="connsiteX64" fmla="*/ 2646382 w 7363610"/>
              <a:gd name="connsiteY64" fmla="*/ 1688950 h 2070847"/>
              <a:gd name="connsiteX65" fmla="*/ 2646382 w 7363610"/>
              <a:gd name="connsiteY65" fmla="*/ 1715844 h 2070847"/>
              <a:gd name="connsiteX66" fmla="*/ 2748579 w 7363610"/>
              <a:gd name="connsiteY66" fmla="*/ 1715844 h 2070847"/>
              <a:gd name="connsiteX67" fmla="*/ 2748579 w 7363610"/>
              <a:gd name="connsiteY67" fmla="*/ 1731981 h 2070847"/>
              <a:gd name="connsiteX68" fmla="*/ 3039036 w 7363610"/>
              <a:gd name="connsiteY68" fmla="*/ 1731981 h 2070847"/>
              <a:gd name="connsiteX69" fmla="*/ 3039036 w 7363610"/>
              <a:gd name="connsiteY69" fmla="*/ 1823421 h 2070847"/>
              <a:gd name="connsiteX70" fmla="*/ 3329492 w 7363610"/>
              <a:gd name="connsiteY70" fmla="*/ 1823421 h 2070847"/>
              <a:gd name="connsiteX71" fmla="*/ 3329492 w 7363610"/>
              <a:gd name="connsiteY71" fmla="*/ 1887967 h 2070847"/>
              <a:gd name="connsiteX72" fmla="*/ 3523130 w 7363610"/>
              <a:gd name="connsiteY72" fmla="*/ 1887967 h 2070847"/>
              <a:gd name="connsiteX73" fmla="*/ 3523130 w 7363610"/>
              <a:gd name="connsiteY73" fmla="*/ 1914861 h 2070847"/>
              <a:gd name="connsiteX74" fmla="*/ 3942678 w 7363610"/>
              <a:gd name="connsiteY74" fmla="*/ 1914861 h 2070847"/>
              <a:gd name="connsiteX75" fmla="*/ 3942678 w 7363610"/>
              <a:gd name="connsiteY75" fmla="*/ 1957891 h 2070847"/>
              <a:gd name="connsiteX76" fmla="*/ 4276165 w 7363610"/>
              <a:gd name="connsiteY76" fmla="*/ 1957891 h 2070847"/>
              <a:gd name="connsiteX77" fmla="*/ 4276165 w 7363610"/>
              <a:gd name="connsiteY77" fmla="*/ 2070847 h 2070847"/>
              <a:gd name="connsiteX78" fmla="*/ 7363610 w 7363610"/>
              <a:gd name="connsiteY78" fmla="*/ 2070847 h 207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363610" h="2070847">
                <a:moveTo>
                  <a:pt x="0" y="0"/>
                </a:moveTo>
                <a:lnTo>
                  <a:pt x="177502" y="0"/>
                </a:lnTo>
                <a:lnTo>
                  <a:pt x="177502" y="86061"/>
                </a:lnTo>
                <a:lnTo>
                  <a:pt x="215153" y="86061"/>
                </a:lnTo>
                <a:lnTo>
                  <a:pt x="215153" y="150607"/>
                </a:lnTo>
                <a:lnTo>
                  <a:pt x="311972" y="150607"/>
                </a:lnTo>
                <a:lnTo>
                  <a:pt x="311972" y="204395"/>
                </a:lnTo>
                <a:lnTo>
                  <a:pt x="408791" y="204395"/>
                </a:lnTo>
                <a:lnTo>
                  <a:pt x="408791" y="279698"/>
                </a:lnTo>
                <a:lnTo>
                  <a:pt x="473337" y="279698"/>
                </a:lnTo>
                <a:lnTo>
                  <a:pt x="473337" y="295835"/>
                </a:lnTo>
                <a:lnTo>
                  <a:pt x="570156" y="295835"/>
                </a:lnTo>
                <a:lnTo>
                  <a:pt x="570156" y="457200"/>
                </a:lnTo>
                <a:lnTo>
                  <a:pt x="602429" y="457200"/>
                </a:lnTo>
                <a:lnTo>
                  <a:pt x="602429" y="543261"/>
                </a:lnTo>
                <a:lnTo>
                  <a:pt x="672353" y="543261"/>
                </a:lnTo>
                <a:lnTo>
                  <a:pt x="672353" y="629322"/>
                </a:lnTo>
                <a:lnTo>
                  <a:pt x="720763" y="629322"/>
                </a:lnTo>
                <a:lnTo>
                  <a:pt x="720763" y="677731"/>
                </a:lnTo>
                <a:lnTo>
                  <a:pt x="785309" y="677731"/>
                </a:lnTo>
                <a:lnTo>
                  <a:pt x="785309" y="742277"/>
                </a:lnTo>
                <a:lnTo>
                  <a:pt x="892885" y="742277"/>
                </a:lnTo>
                <a:lnTo>
                  <a:pt x="892885" y="774550"/>
                </a:lnTo>
                <a:lnTo>
                  <a:pt x="962810" y="774550"/>
                </a:lnTo>
                <a:lnTo>
                  <a:pt x="962810" y="839096"/>
                </a:lnTo>
                <a:lnTo>
                  <a:pt x="1005840" y="839096"/>
                </a:lnTo>
                <a:lnTo>
                  <a:pt x="1005840" y="871369"/>
                </a:lnTo>
                <a:lnTo>
                  <a:pt x="1140311" y="871369"/>
                </a:lnTo>
                <a:lnTo>
                  <a:pt x="1140311" y="914400"/>
                </a:lnTo>
                <a:lnTo>
                  <a:pt x="1220993" y="914400"/>
                </a:lnTo>
                <a:lnTo>
                  <a:pt x="1220993" y="978946"/>
                </a:lnTo>
                <a:lnTo>
                  <a:pt x="1242509" y="978946"/>
                </a:lnTo>
                <a:lnTo>
                  <a:pt x="1242509" y="1027355"/>
                </a:lnTo>
                <a:lnTo>
                  <a:pt x="1328570" y="1027355"/>
                </a:lnTo>
                <a:lnTo>
                  <a:pt x="1328570" y="1124174"/>
                </a:lnTo>
                <a:lnTo>
                  <a:pt x="1382358" y="1124174"/>
                </a:lnTo>
                <a:lnTo>
                  <a:pt x="1382358" y="1124174"/>
                </a:lnTo>
                <a:lnTo>
                  <a:pt x="1382358" y="1161826"/>
                </a:lnTo>
                <a:lnTo>
                  <a:pt x="1549102" y="1161826"/>
                </a:lnTo>
                <a:lnTo>
                  <a:pt x="1549102" y="1242508"/>
                </a:lnTo>
                <a:lnTo>
                  <a:pt x="1592132" y="1242508"/>
                </a:lnTo>
                <a:lnTo>
                  <a:pt x="1592132" y="1274781"/>
                </a:lnTo>
                <a:lnTo>
                  <a:pt x="1678193" y="1274781"/>
                </a:lnTo>
                <a:lnTo>
                  <a:pt x="1678193" y="1350084"/>
                </a:lnTo>
                <a:lnTo>
                  <a:pt x="1715845" y="1350084"/>
                </a:lnTo>
                <a:lnTo>
                  <a:pt x="1715845" y="1382357"/>
                </a:lnTo>
                <a:lnTo>
                  <a:pt x="1882589" y="1382357"/>
                </a:lnTo>
                <a:lnTo>
                  <a:pt x="1882589" y="1409251"/>
                </a:lnTo>
                <a:lnTo>
                  <a:pt x="2027817" y="1409251"/>
                </a:lnTo>
                <a:lnTo>
                  <a:pt x="2027817" y="1441524"/>
                </a:lnTo>
                <a:lnTo>
                  <a:pt x="2103120" y="1441524"/>
                </a:lnTo>
                <a:lnTo>
                  <a:pt x="2103120" y="1495313"/>
                </a:lnTo>
                <a:lnTo>
                  <a:pt x="2178424" y="1495313"/>
                </a:lnTo>
                <a:lnTo>
                  <a:pt x="2178424" y="1522207"/>
                </a:lnTo>
                <a:lnTo>
                  <a:pt x="2253727" y="1522207"/>
                </a:lnTo>
                <a:lnTo>
                  <a:pt x="2253727" y="1554480"/>
                </a:lnTo>
                <a:lnTo>
                  <a:pt x="2323652" y="1554480"/>
                </a:lnTo>
                <a:lnTo>
                  <a:pt x="2323652" y="1575995"/>
                </a:lnTo>
                <a:lnTo>
                  <a:pt x="2479638" y="1575995"/>
                </a:lnTo>
                <a:lnTo>
                  <a:pt x="2479638" y="1597510"/>
                </a:lnTo>
                <a:lnTo>
                  <a:pt x="2522669" y="1597510"/>
                </a:lnTo>
                <a:lnTo>
                  <a:pt x="2522669" y="1635162"/>
                </a:lnTo>
                <a:lnTo>
                  <a:pt x="2587214" y="1635162"/>
                </a:lnTo>
                <a:lnTo>
                  <a:pt x="2587214" y="1688950"/>
                </a:lnTo>
                <a:lnTo>
                  <a:pt x="2646382" y="1688950"/>
                </a:lnTo>
                <a:lnTo>
                  <a:pt x="2646382" y="1715844"/>
                </a:lnTo>
                <a:lnTo>
                  <a:pt x="2748579" y="1715844"/>
                </a:lnTo>
                <a:lnTo>
                  <a:pt x="2748579" y="1731981"/>
                </a:lnTo>
                <a:lnTo>
                  <a:pt x="3039036" y="1731981"/>
                </a:lnTo>
                <a:lnTo>
                  <a:pt x="3039036" y="1823421"/>
                </a:lnTo>
                <a:lnTo>
                  <a:pt x="3329492" y="1823421"/>
                </a:lnTo>
                <a:lnTo>
                  <a:pt x="3329492" y="1887967"/>
                </a:lnTo>
                <a:lnTo>
                  <a:pt x="3523130" y="1887967"/>
                </a:lnTo>
                <a:lnTo>
                  <a:pt x="3523130" y="1914861"/>
                </a:lnTo>
                <a:lnTo>
                  <a:pt x="3942678" y="1914861"/>
                </a:lnTo>
                <a:lnTo>
                  <a:pt x="3942678" y="1957891"/>
                </a:lnTo>
                <a:lnTo>
                  <a:pt x="4276165" y="1957891"/>
                </a:lnTo>
                <a:lnTo>
                  <a:pt x="4276165" y="2070847"/>
                </a:lnTo>
                <a:lnTo>
                  <a:pt x="7363610" y="2070847"/>
                </a:lnTo>
              </a:path>
            </a:pathLst>
          </a:cu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43" name="Freeform: Shape 442">
            <a:extLst>
              <a:ext uri="{FF2B5EF4-FFF2-40B4-BE49-F238E27FC236}">
                <a16:creationId xmlns:a16="http://schemas.microsoft.com/office/drawing/2014/main" id="{EA38C63B-DD57-438D-9881-9634A2A4F33B}"/>
              </a:ext>
            </a:extLst>
          </p:cNvPr>
          <p:cNvSpPr/>
          <p:nvPr/>
        </p:nvSpPr>
        <p:spPr bwMode="auto">
          <a:xfrm>
            <a:off x="5691951" y="1663934"/>
            <a:ext cx="4201635" cy="3048187"/>
          </a:xfrm>
          <a:custGeom>
            <a:avLst/>
            <a:gdLst>
              <a:gd name="connsiteX0" fmla="*/ 0 w 5443370"/>
              <a:gd name="connsiteY0" fmla="*/ 0 h 3345628"/>
              <a:gd name="connsiteX1" fmla="*/ 75304 w 5443370"/>
              <a:gd name="connsiteY1" fmla="*/ 0 h 3345628"/>
              <a:gd name="connsiteX2" fmla="*/ 75304 w 5443370"/>
              <a:gd name="connsiteY2" fmla="*/ 43030 h 3345628"/>
              <a:gd name="connsiteX3" fmla="*/ 134471 w 5443370"/>
              <a:gd name="connsiteY3" fmla="*/ 43030 h 3345628"/>
              <a:gd name="connsiteX4" fmla="*/ 134471 w 5443370"/>
              <a:gd name="connsiteY4" fmla="*/ 43030 h 3345628"/>
              <a:gd name="connsiteX5" fmla="*/ 166744 w 5443370"/>
              <a:gd name="connsiteY5" fmla="*/ 75303 h 3345628"/>
              <a:gd name="connsiteX6" fmla="*/ 166744 w 5443370"/>
              <a:gd name="connsiteY6" fmla="*/ 139849 h 3345628"/>
              <a:gd name="connsiteX7" fmla="*/ 231290 w 5443370"/>
              <a:gd name="connsiteY7" fmla="*/ 139849 h 3345628"/>
              <a:gd name="connsiteX8" fmla="*/ 231290 w 5443370"/>
              <a:gd name="connsiteY8" fmla="*/ 258183 h 3345628"/>
              <a:gd name="connsiteX9" fmla="*/ 263563 w 5443370"/>
              <a:gd name="connsiteY9" fmla="*/ 258183 h 3345628"/>
              <a:gd name="connsiteX10" fmla="*/ 263563 w 5443370"/>
              <a:gd name="connsiteY10" fmla="*/ 322729 h 3345628"/>
              <a:gd name="connsiteX11" fmla="*/ 322730 w 5443370"/>
              <a:gd name="connsiteY11" fmla="*/ 322729 h 3345628"/>
              <a:gd name="connsiteX12" fmla="*/ 322730 w 5443370"/>
              <a:gd name="connsiteY12" fmla="*/ 376517 h 3345628"/>
              <a:gd name="connsiteX13" fmla="*/ 371139 w 5443370"/>
              <a:gd name="connsiteY13" fmla="*/ 376517 h 3345628"/>
              <a:gd name="connsiteX14" fmla="*/ 371139 w 5443370"/>
              <a:gd name="connsiteY14" fmla="*/ 484094 h 3345628"/>
              <a:gd name="connsiteX15" fmla="*/ 457200 w 5443370"/>
              <a:gd name="connsiteY15" fmla="*/ 484094 h 3345628"/>
              <a:gd name="connsiteX16" fmla="*/ 457200 w 5443370"/>
              <a:gd name="connsiteY16" fmla="*/ 645459 h 3345628"/>
              <a:gd name="connsiteX17" fmla="*/ 537883 w 5443370"/>
              <a:gd name="connsiteY17" fmla="*/ 645459 h 3345628"/>
              <a:gd name="connsiteX18" fmla="*/ 537883 w 5443370"/>
              <a:gd name="connsiteY18" fmla="*/ 736899 h 3345628"/>
              <a:gd name="connsiteX19" fmla="*/ 613186 w 5443370"/>
              <a:gd name="connsiteY19" fmla="*/ 736899 h 3345628"/>
              <a:gd name="connsiteX20" fmla="*/ 613186 w 5443370"/>
              <a:gd name="connsiteY20" fmla="*/ 903642 h 3345628"/>
              <a:gd name="connsiteX21" fmla="*/ 683111 w 5443370"/>
              <a:gd name="connsiteY21" fmla="*/ 903642 h 3345628"/>
              <a:gd name="connsiteX22" fmla="*/ 683111 w 5443370"/>
              <a:gd name="connsiteY22" fmla="*/ 973567 h 3345628"/>
              <a:gd name="connsiteX23" fmla="*/ 769172 w 5443370"/>
              <a:gd name="connsiteY23" fmla="*/ 973567 h 3345628"/>
              <a:gd name="connsiteX24" fmla="*/ 769172 w 5443370"/>
              <a:gd name="connsiteY24" fmla="*/ 1027355 h 3345628"/>
              <a:gd name="connsiteX25" fmla="*/ 833718 w 5443370"/>
              <a:gd name="connsiteY25" fmla="*/ 1027355 h 3345628"/>
              <a:gd name="connsiteX26" fmla="*/ 833718 w 5443370"/>
              <a:gd name="connsiteY26" fmla="*/ 1129553 h 3345628"/>
              <a:gd name="connsiteX27" fmla="*/ 898264 w 5443370"/>
              <a:gd name="connsiteY27" fmla="*/ 1129553 h 3345628"/>
              <a:gd name="connsiteX28" fmla="*/ 898264 w 5443370"/>
              <a:gd name="connsiteY28" fmla="*/ 1172583 h 3345628"/>
              <a:gd name="connsiteX29" fmla="*/ 968188 w 5443370"/>
              <a:gd name="connsiteY29" fmla="*/ 1172583 h 3345628"/>
              <a:gd name="connsiteX30" fmla="*/ 968188 w 5443370"/>
              <a:gd name="connsiteY30" fmla="*/ 1307054 h 3345628"/>
              <a:gd name="connsiteX31" fmla="*/ 1059628 w 5443370"/>
              <a:gd name="connsiteY31" fmla="*/ 1307054 h 3345628"/>
              <a:gd name="connsiteX32" fmla="*/ 1059628 w 5443370"/>
              <a:gd name="connsiteY32" fmla="*/ 1355463 h 3345628"/>
              <a:gd name="connsiteX33" fmla="*/ 1161826 w 5443370"/>
              <a:gd name="connsiteY33" fmla="*/ 1355463 h 3345628"/>
              <a:gd name="connsiteX34" fmla="*/ 1161826 w 5443370"/>
              <a:gd name="connsiteY34" fmla="*/ 1441524 h 3345628"/>
              <a:gd name="connsiteX35" fmla="*/ 1280160 w 5443370"/>
              <a:gd name="connsiteY35" fmla="*/ 1441524 h 3345628"/>
              <a:gd name="connsiteX36" fmla="*/ 1280160 w 5443370"/>
              <a:gd name="connsiteY36" fmla="*/ 1506070 h 3345628"/>
              <a:gd name="connsiteX37" fmla="*/ 1317812 w 5443370"/>
              <a:gd name="connsiteY37" fmla="*/ 1506070 h 3345628"/>
              <a:gd name="connsiteX38" fmla="*/ 1317812 w 5443370"/>
              <a:gd name="connsiteY38" fmla="*/ 1635162 h 3345628"/>
              <a:gd name="connsiteX39" fmla="*/ 1409252 w 5443370"/>
              <a:gd name="connsiteY39" fmla="*/ 1635162 h 3345628"/>
              <a:gd name="connsiteX40" fmla="*/ 1409252 w 5443370"/>
              <a:gd name="connsiteY40" fmla="*/ 1726602 h 3345628"/>
              <a:gd name="connsiteX41" fmla="*/ 1511450 w 5443370"/>
              <a:gd name="connsiteY41" fmla="*/ 1726602 h 3345628"/>
              <a:gd name="connsiteX42" fmla="*/ 1511450 w 5443370"/>
              <a:gd name="connsiteY42" fmla="*/ 1796527 h 3345628"/>
              <a:gd name="connsiteX43" fmla="*/ 1694330 w 5443370"/>
              <a:gd name="connsiteY43" fmla="*/ 1796527 h 3345628"/>
              <a:gd name="connsiteX44" fmla="*/ 1694330 w 5443370"/>
              <a:gd name="connsiteY44" fmla="*/ 1877209 h 3345628"/>
              <a:gd name="connsiteX45" fmla="*/ 1801906 w 5443370"/>
              <a:gd name="connsiteY45" fmla="*/ 1877209 h 3345628"/>
              <a:gd name="connsiteX46" fmla="*/ 1801906 w 5443370"/>
              <a:gd name="connsiteY46" fmla="*/ 1925619 h 3345628"/>
              <a:gd name="connsiteX47" fmla="*/ 1866452 w 5443370"/>
              <a:gd name="connsiteY47" fmla="*/ 1925619 h 3345628"/>
              <a:gd name="connsiteX48" fmla="*/ 1866452 w 5443370"/>
              <a:gd name="connsiteY48" fmla="*/ 1974028 h 3345628"/>
              <a:gd name="connsiteX49" fmla="*/ 1974028 w 5443370"/>
              <a:gd name="connsiteY49" fmla="*/ 1974028 h 3345628"/>
              <a:gd name="connsiteX50" fmla="*/ 1974028 w 5443370"/>
              <a:gd name="connsiteY50" fmla="*/ 2049331 h 3345628"/>
              <a:gd name="connsiteX51" fmla="*/ 2065468 w 5443370"/>
              <a:gd name="connsiteY51" fmla="*/ 2049331 h 3345628"/>
              <a:gd name="connsiteX52" fmla="*/ 2065468 w 5443370"/>
              <a:gd name="connsiteY52" fmla="*/ 2124635 h 3345628"/>
              <a:gd name="connsiteX53" fmla="*/ 2194560 w 5443370"/>
              <a:gd name="connsiteY53" fmla="*/ 2124635 h 3345628"/>
              <a:gd name="connsiteX54" fmla="*/ 2194560 w 5443370"/>
              <a:gd name="connsiteY54" fmla="*/ 2151529 h 3345628"/>
              <a:gd name="connsiteX55" fmla="*/ 2307515 w 5443370"/>
              <a:gd name="connsiteY55" fmla="*/ 2151529 h 3345628"/>
              <a:gd name="connsiteX56" fmla="*/ 2307515 w 5443370"/>
              <a:gd name="connsiteY56" fmla="*/ 2183802 h 3345628"/>
              <a:gd name="connsiteX57" fmla="*/ 2565699 w 5443370"/>
              <a:gd name="connsiteY57" fmla="*/ 2183802 h 3345628"/>
              <a:gd name="connsiteX58" fmla="*/ 2565699 w 5443370"/>
              <a:gd name="connsiteY58" fmla="*/ 2259106 h 3345628"/>
              <a:gd name="connsiteX59" fmla="*/ 2786231 w 5443370"/>
              <a:gd name="connsiteY59" fmla="*/ 2259106 h 3345628"/>
              <a:gd name="connsiteX60" fmla="*/ 2786231 w 5443370"/>
              <a:gd name="connsiteY60" fmla="*/ 2345167 h 3345628"/>
              <a:gd name="connsiteX61" fmla="*/ 3297219 w 5443370"/>
              <a:gd name="connsiteY61" fmla="*/ 2345167 h 3345628"/>
              <a:gd name="connsiteX62" fmla="*/ 3297219 w 5443370"/>
              <a:gd name="connsiteY62" fmla="*/ 2420470 h 3345628"/>
              <a:gd name="connsiteX63" fmla="*/ 3453205 w 5443370"/>
              <a:gd name="connsiteY63" fmla="*/ 2420470 h 3345628"/>
              <a:gd name="connsiteX64" fmla="*/ 3453205 w 5443370"/>
              <a:gd name="connsiteY64" fmla="*/ 2501153 h 3345628"/>
              <a:gd name="connsiteX65" fmla="*/ 3905026 w 5443370"/>
              <a:gd name="connsiteY65" fmla="*/ 2501153 h 3345628"/>
              <a:gd name="connsiteX66" fmla="*/ 3905026 w 5443370"/>
              <a:gd name="connsiteY66" fmla="*/ 2576456 h 3345628"/>
              <a:gd name="connsiteX67" fmla="*/ 3996466 w 5443370"/>
              <a:gd name="connsiteY67" fmla="*/ 2576456 h 3345628"/>
              <a:gd name="connsiteX68" fmla="*/ 3996466 w 5443370"/>
              <a:gd name="connsiteY68" fmla="*/ 2614108 h 3345628"/>
              <a:gd name="connsiteX69" fmla="*/ 4082527 w 5443370"/>
              <a:gd name="connsiteY69" fmla="*/ 2614108 h 3345628"/>
              <a:gd name="connsiteX70" fmla="*/ 4082527 w 5443370"/>
              <a:gd name="connsiteY70" fmla="*/ 2667896 h 3345628"/>
              <a:gd name="connsiteX71" fmla="*/ 5443370 w 5443370"/>
              <a:gd name="connsiteY71" fmla="*/ 2667896 h 3345628"/>
              <a:gd name="connsiteX72" fmla="*/ 5443370 w 5443370"/>
              <a:gd name="connsiteY72" fmla="*/ 3345628 h 33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443370" h="3345628">
                <a:moveTo>
                  <a:pt x="0" y="0"/>
                </a:moveTo>
                <a:lnTo>
                  <a:pt x="75304" y="0"/>
                </a:lnTo>
                <a:lnTo>
                  <a:pt x="75304" y="43030"/>
                </a:lnTo>
                <a:lnTo>
                  <a:pt x="134471" y="43030"/>
                </a:lnTo>
                <a:lnTo>
                  <a:pt x="134471" y="43030"/>
                </a:lnTo>
                <a:lnTo>
                  <a:pt x="166744" y="75303"/>
                </a:lnTo>
                <a:lnTo>
                  <a:pt x="166744" y="139849"/>
                </a:lnTo>
                <a:lnTo>
                  <a:pt x="231290" y="139849"/>
                </a:lnTo>
                <a:lnTo>
                  <a:pt x="231290" y="258183"/>
                </a:lnTo>
                <a:lnTo>
                  <a:pt x="263563" y="258183"/>
                </a:lnTo>
                <a:lnTo>
                  <a:pt x="263563" y="322729"/>
                </a:lnTo>
                <a:lnTo>
                  <a:pt x="322730" y="322729"/>
                </a:lnTo>
                <a:lnTo>
                  <a:pt x="322730" y="376517"/>
                </a:lnTo>
                <a:lnTo>
                  <a:pt x="371139" y="376517"/>
                </a:lnTo>
                <a:lnTo>
                  <a:pt x="371139" y="484094"/>
                </a:lnTo>
                <a:lnTo>
                  <a:pt x="457200" y="484094"/>
                </a:lnTo>
                <a:lnTo>
                  <a:pt x="457200" y="645459"/>
                </a:lnTo>
                <a:lnTo>
                  <a:pt x="537883" y="645459"/>
                </a:lnTo>
                <a:lnTo>
                  <a:pt x="537883" y="736899"/>
                </a:lnTo>
                <a:lnTo>
                  <a:pt x="613186" y="736899"/>
                </a:lnTo>
                <a:lnTo>
                  <a:pt x="613186" y="903642"/>
                </a:lnTo>
                <a:lnTo>
                  <a:pt x="683111" y="903642"/>
                </a:lnTo>
                <a:lnTo>
                  <a:pt x="683111" y="973567"/>
                </a:lnTo>
                <a:lnTo>
                  <a:pt x="769172" y="973567"/>
                </a:lnTo>
                <a:lnTo>
                  <a:pt x="769172" y="1027355"/>
                </a:lnTo>
                <a:lnTo>
                  <a:pt x="833718" y="1027355"/>
                </a:lnTo>
                <a:lnTo>
                  <a:pt x="833718" y="1129553"/>
                </a:lnTo>
                <a:lnTo>
                  <a:pt x="898264" y="1129553"/>
                </a:lnTo>
                <a:lnTo>
                  <a:pt x="898264" y="1172583"/>
                </a:lnTo>
                <a:lnTo>
                  <a:pt x="968188" y="1172583"/>
                </a:lnTo>
                <a:lnTo>
                  <a:pt x="968188" y="1307054"/>
                </a:lnTo>
                <a:lnTo>
                  <a:pt x="1059628" y="1307054"/>
                </a:lnTo>
                <a:lnTo>
                  <a:pt x="1059628" y="1355463"/>
                </a:lnTo>
                <a:lnTo>
                  <a:pt x="1161826" y="1355463"/>
                </a:lnTo>
                <a:lnTo>
                  <a:pt x="1161826" y="1441524"/>
                </a:lnTo>
                <a:lnTo>
                  <a:pt x="1280160" y="1441524"/>
                </a:lnTo>
                <a:lnTo>
                  <a:pt x="1280160" y="1506070"/>
                </a:lnTo>
                <a:lnTo>
                  <a:pt x="1317812" y="1506070"/>
                </a:lnTo>
                <a:lnTo>
                  <a:pt x="1317812" y="1635162"/>
                </a:lnTo>
                <a:lnTo>
                  <a:pt x="1409252" y="1635162"/>
                </a:lnTo>
                <a:lnTo>
                  <a:pt x="1409252" y="1726602"/>
                </a:lnTo>
                <a:lnTo>
                  <a:pt x="1511450" y="1726602"/>
                </a:lnTo>
                <a:lnTo>
                  <a:pt x="1511450" y="1796527"/>
                </a:lnTo>
                <a:lnTo>
                  <a:pt x="1694330" y="1796527"/>
                </a:lnTo>
                <a:lnTo>
                  <a:pt x="1694330" y="1877209"/>
                </a:lnTo>
                <a:lnTo>
                  <a:pt x="1801906" y="1877209"/>
                </a:lnTo>
                <a:lnTo>
                  <a:pt x="1801906" y="1925619"/>
                </a:lnTo>
                <a:lnTo>
                  <a:pt x="1866452" y="1925619"/>
                </a:lnTo>
                <a:lnTo>
                  <a:pt x="1866452" y="1974028"/>
                </a:lnTo>
                <a:lnTo>
                  <a:pt x="1974028" y="1974028"/>
                </a:lnTo>
                <a:lnTo>
                  <a:pt x="1974028" y="2049331"/>
                </a:lnTo>
                <a:lnTo>
                  <a:pt x="2065468" y="2049331"/>
                </a:lnTo>
                <a:lnTo>
                  <a:pt x="2065468" y="2124635"/>
                </a:lnTo>
                <a:lnTo>
                  <a:pt x="2194560" y="2124635"/>
                </a:lnTo>
                <a:lnTo>
                  <a:pt x="2194560" y="2151529"/>
                </a:lnTo>
                <a:lnTo>
                  <a:pt x="2307515" y="2151529"/>
                </a:lnTo>
                <a:lnTo>
                  <a:pt x="2307515" y="2183802"/>
                </a:lnTo>
                <a:lnTo>
                  <a:pt x="2565699" y="2183802"/>
                </a:lnTo>
                <a:lnTo>
                  <a:pt x="2565699" y="2259106"/>
                </a:lnTo>
                <a:lnTo>
                  <a:pt x="2786231" y="2259106"/>
                </a:lnTo>
                <a:lnTo>
                  <a:pt x="2786231" y="2345167"/>
                </a:lnTo>
                <a:lnTo>
                  <a:pt x="3297219" y="2345167"/>
                </a:lnTo>
                <a:lnTo>
                  <a:pt x="3297219" y="2420470"/>
                </a:lnTo>
                <a:lnTo>
                  <a:pt x="3453205" y="2420470"/>
                </a:lnTo>
                <a:lnTo>
                  <a:pt x="3453205" y="2501153"/>
                </a:lnTo>
                <a:lnTo>
                  <a:pt x="3905026" y="2501153"/>
                </a:lnTo>
                <a:lnTo>
                  <a:pt x="3905026" y="2576456"/>
                </a:lnTo>
                <a:lnTo>
                  <a:pt x="3996466" y="2576456"/>
                </a:lnTo>
                <a:lnTo>
                  <a:pt x="3996466" y="2614108"/>
                </a:lnTo>
                <a:lnTo>
                  <a:pt x="4082527" y="2614108"/>
                </a:lnTo>
                <a:lnTo>
                  <a:pt x="4082527" y="2667896"/>
                </a:lnTo>
                <a:lnTo>
                  <a:pt x="5443370" y="2667896"/>
                </a:lnTo>
                <a:lnTo>
                  <a:pt x="5443370" y="3345628"/>
                </a:lnTo>
              </a:path>
            </a:pathLst>
          </a:cu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44" name="TextBox 443">
            <a:extLst>
              <a:ext uri="{FF2B5EF4-FFF2-40B4-BE49-F238E27FC236}">
                <a16:creationId xmlns:a16="http://schemas.microsoft.com/office/drawing/2014/main" id="{1D74F389-ADA9-4BBB-AFFD-35EFD422001D}"/>
              </a:ext>
            </a:extLst>
          </p:cNvPr>
          <p:cNvSpPr txBox="1"/>
          <p:nvPr/>
        </p:nvSpPr>
        <p:spPr bwMode="auto">
          <a:xfrm>
            <a:off x="9528592" y="3621847"/>
            <a:ext cx="2302617" cy="338554"/>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15873"/>
                </a:solidFill>
                <a:effectLst/>
                <a:uLnTx/>
                <a:uFillTx/>
                <a:latin typeface="Calibri" panose="020F0502020204030204" pitchFamily="34" charset="0"/>
                <a:ea typeface="+mn-ea"/>
                <a:cs typeface="Calibri" panose="020F0502020204030204" pitchFamily="34" charset="0"/>
              </a:rPr>
              <a:t>Dara-Pd</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median: 12.4 mo</a:t>
            </a:r>
          </a:p>
        </p:txBody>
      </p:sp>
      <p:sp>
        <p:nvSpPr>
          <p:cNvPr id="445" name="TextBox 444">
            <a:extLst>
              <a:ext uri="{FF2B5EF4-FFF2-40B4-BE49-F238E27FC236}">
                <a16:creationId xmlns:a16="http://schemas.microsoft.com/office/drawing/2014/main" id="{400480E2-1100-41D3-81A9-0EF133CCE8D1}"/>
              </a:ext>
            </a:extLst>
          </p:cNvPr>
          <p:cNvSpPr txBox="1"/>
          <p:nvPr/>
        </p:nvSpPr>
        <p:spPr bwMode="auto">
          <a:xfrm>
            <a:off x="9890963" y="4288787"/>
            <a:ext cx="1745799"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E1471D"/>
                </a:solidFill>
                <a:effectLst/>
                <a:uLnTx/>
                <a:uFillTx/>
                <a:latin typeface="Calibri" panose="020F0502020204030204" pitchFamily="34" charset="0"/>
                <a:ea typeface="+mn-ea"/>
                <a:cs typeface="Calibri" panose="020F0502020204030204" pitchFamily="34" charset="0"/>
              </a:rPr>
              <a:t>Pd</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median: 6.9 mo</a:t>
            </a:r>
          </a:p>
        </p:txBody>
      </p:sp>
      <p:sp>
        <p:nvSpPr>
          <p:cNvPr id="446" name="TextBox 445">
            <a:extLst>
              <a:ext uri="{FF2B5EF4-FFF2-40B4-BE49-F238E27FC236}">
                <a16:creationId xmlns:a16="http://schemas.microsoft.com/office/drawing/2014/main" id="{7C223F53-B1A7-470D-ABE8-768E28B3B998}"/>
              </a:ext>
            </a:extLst>
          </p:cNvPr>
          <p:cNvSpPr txBox="1"/>
          <p:nvPr/>
        </p:nvSpPr>
        <p:spPr bwMode="auto">
          <a:xfrm>
            <a:off x="8014960" y="2172991"/>
            <a:ext cx="3743654" cy="338554"/>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HR: 0.63 (95% CI: 0.47-0.85; </a:t>
            </a: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 </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.0018)</a:t>
            </a:r>
          </a:p>
        </p:txBody>
      </p:sp>
      <p:sp>
        <p:nvSpPr>
          <p:cNvPr id="447" name="TextBox 446">
            <a:extLst>
              <a:ext uri="{FF2B5EF4-FFF2-40B4-BE49-F238E27FC236}">
                <a16:creationId xmlns:a16="http://schemas.microsoft.com/office/drawing/2014/main" id="{4ED53F16-E837-4699-A8C4-2AAFD0423D74}"/>
              </a:ext>
            </a:extLst>
          </p:cNvPr>
          <p:cNvSpPr txBox="1"/>
          <p:nvPr/>
        </p:nvSpPr>
        <p:spPr bwMode="auto">
          <a:xfrm>
            <a:off x="6869673" y="1688585"/>
            <a:ext cx="1446230" cy="338554"/>
          </a:xfrm>
          <a:prstGeom prst="rect">
            <a:avLst/>
          </a:prstGeom>
          <a:solidFill>
            <a:schemeClr val="tx1"/>
          </a:solidFill>
          <a:ln>
            <a:noFill/>
          </a:ln>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12-mo PFS rate</a:t>
            </a:r>
          </a:p>
        </p:txBody>
      </p:sp>
      <p:sp>
        <p:nvSpPr>
          <p:cNvPr id="448" name="TextBox 447">
            <a:extLst>
              <a:ext uri="{FF2B5EF4-FFF2-40B4-BE49-F238E27FC236}">
                <a16:creationId xmlns:a16="http://schemas.microsoft.com/office/drawing/2014/main" id="{157048C2-9317-46E6-890C-6F2D91A921EE}"/>
              </a:ext>
            </a:extLst>
          </p:cNvPr>
          <p:cNvSpPr txBox="1"/>
          <p:nvPr/>
        </p:nvSpPr>
        <p:spPr bwMode="auto">
          <a:xfrm rot="16200000">
            <a:off x="3604772" y="3014792"/>
            <a:ext cx="3015343" cy="338554"/>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PFS (%)</a:t>
            </a:r>
          </a:p>
        </p:txBody>
      </p:sp>
      <p:sp>
        <p:nvSpPr>
          <p:cNvPr id="449" name="TextBox 448">
            <a:extLst>
              <a:ext uri="{FF2B5EF4-FFF2-40B4-BE49-F238E27FC236}">
                <a16:creationId xmlns:a16="http://schemas.microsoft.com/office/drawing/2014/main" id="{A48CCEFC-A1D2-4D7B-9D4A-B56775586D67}"/>
              </a:ext>
            </a:extLst>
          </p:cNvPr>
          <p:cNvSpPr txBox="1"/>
          <p:nvPr/>
        </p:nvSpPr>
        <p:spPr bwMode="auto">
          <a:xfrm>
            <a:off x="4198916" y="5053629"/>
            <a:ext cx="1313360" cy="646331"/>
          </a:xfrm>
          <a:prstGeom prst="rect">
            <a:avLst/>
          </a:prstGeom>
          <a:solidFill>
            <a:schemeClr val="tx1"/>
          </a:solidFill>
          <a:ln>
            <a:noFill/>
          </a:ln>
        </p:spPr>
        <p:txBody>
          <a:bodyPr wrap="square" rtlCol="0" anchor="b" anchorCtr="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Patients at Risk, n</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a:ln>
                  <a:noFill/>
                </a:ln>
                <a:solidFill>
                  <a:srgbClr val="E1471D"/>
                </a:solidFill>
                <a:effectLst/>
                <a:uLnTx/>
                <a:uFillTx/>
                <a:latin typeface="Calibri" panose="020F0502020204030204" pitchFamily="34" charset="0"/>
                <a:ea typeface="+mn-ea"/>
                <a:cs typeface="Calibri" panose="020F0502020204030204" pitchFamily="34" charset="0"/>
              </a:rPr>
              <a:t>Pd</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a:ln>
                  <a:noFill/>
                </a:ln>
                <a:solidFill>
                  <a:srgbClr val="015873"/>
                </a:solidFill>
                <a:effectLst/>
                <a:uLnTx/>
                <a:uFillTx/>
                <a:latin typeface="Calibri" panose="020F0502020204030204" pitchFamily="34" charset="0"/>
                <a:ea typeface="+mn-ea"/>
                <a:cs typeface="Calibri" panose="020F0502020204030204" pitchFamily="34" charset="0"/>
              </a:rPr>
              <a:t>Dara-Pd</a:t>
            </a:r>
          </a:p>
        </p:txBody>
      </p:sp>
      <p:sp>
        <p:nvSpPr>
          <p:cNvPr id="450" name="Freeform: Shape 449">
            <a:extLst>
              <a:ext uri="{FF2B5EF4-FFF2-40B4-BE49-F238E27FC236}">
                <a16:creationId xmlns:a16="http://schemas.microsoft.com/office/drawing/2014/main" id="{BA4C0367-CF50-447C-B70F-E04C2452D3AB}"/>
              </a:ext>
            </a:extLst>
          </p:cNvPr>
          <p:cNvSpPr/>
          <p:nvPr/>
        </p:nvSpPr>
        <p:spPr bwMode="auto">
          <a:xfrm>
            <a:off x="5701294" y="1640655"/>
            <a:ext cx="5651654" cy="3075141"/>
          </a:xfrm>
          <a:custGeom>
            <a:avLst/>
            <a:gdLst>
              <a:gd name="connsiteX0" fmla="*/ 0 w 7321923"/>
              <a:gd name="connsiteY0" fmla="*/ 0 h 3375212"/>
              <a:gd name="connsiteX1" fmla="*/ 0 w 7321923"/>
              <a:gd name="connsiteY1" fmla="*/ 3375212 h 3375212"/>
              <a:gd name="connsiteX2" fmla="*/ 7321923 w 7321923"/>
              <a:gd name="connsiteY2" fmla="*/ 3375212 h 3375212"/>
              <a:gd name="connsiteX3" fmla="*/ 7321923 w 7321923"/>
              <a:gd name="connsiteY3" fmla="*/ 3328147 h 3375212"/>
              <a:gd name="connsiteX4" fmla="*/ 7321923 w 7321923"/>
              <a:gd name="connsiteY4" fmla="*/ 3328147 h 3375212"/>
              <a:gd name="connsiteX0" fmla="*/ 0 w 7321923"/>
              <a:gd name="connsiteY0" fmla="*/ 0 h 3375212"/>
              <a:gd name="connsiteX1" fmla="*/ 0 w 7321923"/>
              <a:gd name="connsiteY1" fmla="*/ 3375212 h 3375212"/>
              <a:gd name="connsiteX2" fmla="*/ 7321923 w 7321923"/>
              <a:gd name="connsiteY2" fmla="*/ 3375212 h 3375212"/>
              <a:gd name="connsiteX3" fmla="*/ 7321923 w 7321923"/>
              <a:gd name="connsiteY3" fmla="*/ 3328147 h 3375212"/>
              <a:gd name="connsiteX0" fmla="*/ 0 w 7321923"/>
              <a:gd name="connsiteY0" fmla="*/ 0 h 3375212"/>
              <a:gd name="connsiteX1" fmla="*/ 0 w 7321923"/>
              <a:gd name="connsiteY1" fmla="*/ 3375212 h 3375212"/>
              <a:gd name="connsiteX2" fmla="*/ 7321923 w 7321923"/>
              <a:gd name="connsiteY2" fmla="*/ 3375212 h 3375212"/>
            </a:gdLst>
            <a:ahLst/>
            <a:cxnLst>
              <a:cxn ang="0">
                <a:pos x="connsiteX0" y="connsiteY0"/>
              </a:cxn>
              <a:cxn ang="0">
                <a:pos x="connsiteX1" y="connsiteY1"/>
              </a:cxn>
              <a:cxn ang="0">
                <a:pos x="connsiteX2" y="connsiteY2"/>
              </a:cxn>
            </a:cxnLst>
            <a:rect l="l" t="t" r="r" b="b"/>
            <a:pathLst>
              <a:path w="7321923" h="3375212">
                <a:moveTo>
                  <a:pt x="0" y="0"/>
                </a:moveTo>
                <a:lnTo>
                  <a:pt x="0" y="3375212"/>
                </a:lnTo>
                <a:lnTo>
                  <a:pt x="7321923" y="3375212"/>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451" name="Group 450">
            <a:extLst>
              <a:ext uri="{FF2B5EF4-FFF2-40B4-BE49-F238E27FC236}">
                <a16:creationId xmlns:a16="http://schemas.microsoft.com/office/drawing/2014/main" id="{CD6445EB-546F-4165-8DB9-2BDE36B0DBC5}"/>
              </a:ext>
            </a:extLst>
          </p:cNvPr>
          <p:cNvGrpSpPr/>
          <p:nvPr/>
        </p:nvGrpSpPr>
        <p:grpSpPr>
          <a:xfrm>
            <a:off x="5636552" y="1665158"/>
            <a:ext cx="64742" cy="3046555"/>
            <a:chOff x="1751648" y="1808629"/>
            <a:chExt cx="83876" cy="3343836"/>
          </a:xfrm>
        </p:grpSpPr>
        <p:cxnSp>
          <p:nvCxnSpPr>
            <p:cNvPr id="594" name="Straight Connector 593">
              <a:extLst>
                <a:ext uri="{FF2B5EF4-FFF2-40B4-BE49-F238E27FC236}">
                  <a16:creationId xmlns:a16="http://schemas.microsoft.com/office/drawing/2014/main" id="{323B98C4-40D4-4D7E-80BF-954800C76B61}"/>
                </a:ext>
              </a:extLst>
            </p:cNvPr>
            <p:cNvCxnSpPr>
              <a:cxnSpLocks/>
            </p:cNvCxnSpPr>
            <p:nvPr/>
          </p:nvCxnSpPr>
          <p:spPr bwMode="auto">
            <a:xfrm>
              <a:off x="1751648" y="1808629"/>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5" name="Straight Connector 594">
              <a:extLst>
                <a:ext uri="{FF2B5EF4-FFF2-40B4-BE49-F238E27FC236}">
                  <a16:creationId xmlns:a16="http://schemas.microsoft.com/office/drawing/2014/main" id="{402DEA76-6ECB-498A-925D-7D190B1EA4CB}"/>
                </a:ext>
              </a:extLst>
            </p:cNvPr>
            <p:cNvCxnSpPr>
              <a:cxnSpLocks/>
            </p:cNvCxnSpPr>
            <p:nvPr/>
          </p:nvCxnSpPr>
          <p:spPr bwMode="auto">
            <a:xfrm>
              <a:off x="1751648" y="2477396"/>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6" name="Straight Connector 595">
              <a:extLst>
                <a:ext uri="{FF2B5EF4-FFF2-40B4-BE49-F238E27FC236}">
                  <a16:creationId xmlns:a16="http://schemas.microsoft.com/office/drawing/2014/main" id="{4AEDBDFD-77CA-4857-A4AB-11E8BD8B2E1F}"/>
                </a:ext>
              </a:extLst>
            </p:cNvPr>
            <p:cNvCxnSpPr>
              <a:cxnSpLocks/>
            </p:cNvCxnSpPr>
            <p:nvPr/>
          </p:nvCxnSpPr>
          <p:spPr bwMode="auto">
            <a:xfrm>
              <a:off x="1751648" y="3146163"/>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7" name="Straight Connector 596">
              <a:extLst>
                <a:ext uri="{FF2B5EF4-FFF2-40B4-BE49-F238E27FC236}">
                  <a16:creationId xmlns:a16="http://schemas.microsoft.com/office/drawing/2014/main" id="{D5D755FC-D05C-4FD2-9DE3-D08E68D76A8F}"/>
                </a:ext>
              </a:extLst>
            </p:cNvPr>
            <p:cNvCxnSpPr>
              <a:cxnSpLocks/>
            </p:cNvCxnSpPr>
            <p:nvPr/>
          </p:nvCxnSpPr>
          <p:spPr bwMode="auto">
            <a:xfrm>
              <a:off x="1751648" y="3814930"/>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8" name="Straight Connector 597">
              <a:extLst>
                <a:ext uri="{FF2B5EF4-FFF2-40B4-BE49-F238E27FC236}">
                  <a16:creationId xmlns:a16="http://schemas.microsoft.com/office/drawing/2014/main" id="{CF560692-61E8-4270-B326-1BA6D8EEA66D}"/>
                </a:ext>
              </a:extLst>
            </p:cNvPr>
            <p:cNvCxnSpPr>
              <a:cxnSpLocks/>
            </p:cNvCxnSpPr>
            <p:nvPr/>
          </p:nvCxnSpPr>
          <p:spPr bwMode="auto">
            <a:xfrm>
              <a:off x="1751648" y="4483697"/>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9" name="Straight Connector 598">
              <a:extLst>
                <a:ext uri="{FF2B5EF4-FFF2-40B4-BE49-F238E27FC236}">
                  <a16:creationId xmlns:a16="http://schemas.microsoft.com/office/drawing/2014/main" id="{1EAFED68-B1D5-4032-BCB1-F71D3A5544D5}"/>
                </a:ext>
              </a:extLst>
            </p:cNvPr>
            <p:cNvCxnSpPr>
              <a:cxnSpLocks/>
            </p:cNvCxnSpPr>
            <p:nvPr/>
          </p:nvCxnSpPr>
          <p:spPr bwMode="auto">
            <a:xfrm>
              <a:off x="1751648" y="5152465"/>
              <a:ext cx="83876" cy="0"/>
            </a:xfrm>
            <a:prstGeom prst="line">
              <a:avLst/>
            </a:prstGeom>
            <a:noFill/>
            <a:ln w="28575" cap="flat" cmpd="sng" algn="ctr">
              <a:solidFill>
                <a:schemeClr val="bg1"/>
              </a:solidFill>
              <a:prstDash val="solid"/>
              <a:round/>
              <a:headEnd type="none" w="med" len="med"/>
              <a:tailEnd type="none" w="med" len="med"/>
            </a:ln>
            <a:effectLst/>
          </p:spPr>
        </p:cxnSp>
      </p:grpSp>
      <p:grpSp>
        <p:nvGrpSpPr>
          <p:cNvPr id="452" name="Group 451">
            <a:extLst>
              <a:ext uri="{FF2B5EF4-FFF2-40B4-BE49-F238E27FC236}">
                <a16:creationId xmlns:a16="http://schemas.microsoft.com/office/drawing/2014/main" id="{B495392F-9A18-4A7D-8247-79A6ACF73412}"/>
              </a:ext>
            </a:extLst>
          </p:cNvPr>
          <p:cNvGrpSpPr/>
          <p:nvPr/>
        </p:nvGrpSpPr>
        <p:grpSpPr>
          <a:xfrm>
            <a:off x="5701294" y="4701870"/>
            <a:ext cx="5651654" cy="88375"/>
            <a:chOff x="1835524" y="5141662"/>
            <a:chExt cx="7321923" cy="96999"/>
          </a:xfrm>
        </p:grpSpPr>
        <p:grpSp>
          <p:nvGrpSpPr>
            <p:cNvPr id="572" name="Group 571">
              <a:extLst>
                <a:ext uri="{FF2B5EF4-FFF2-40B4-BE49-F238E27FC236}">
                  <a16:creationId xmlns:a16="http://schemas.microsoft.com/office/drawing/2014/main" id="{5B423D55-3BDF-400A-AF02-75951EC161D1}"/>
                </a:ext>
              </a:extLst>
            </p:cNvPr>
            <p:cNvGrpSpPr/>
            <p:nvPr/>
          </p:nvGrpSpPr>
          <p:grpSpPr>
            <a:xfrm rot="5400000">
              <a:off x="2818239" y="4184146"/>
              <a:ext cx="71799" cy="2037229"/>
              <a:chOff x="1751648" y="1808629"/>
              <a:chExt cx="83876" cy="3343836"/>
            </a:xfrm>
          </p:grpSpPr>
          <p:cxnSp>
            <p:nvCxnSpPr>
              <p:cNvPr id="588" name="Straight Connector 587">
                <a:extLst>
                  <a:ext uri="{FF2B5EF4-FFF2-40B4-BE49-F238E27FC236}">
                    <a16:creationId xmlns:a16="http://schemas.microsoft.com/office/drawing/2014/main" id="{DD5A5FBD-10FE-473A-993B-04293AF33BBA}"/>
                  </a:ext>
                </a:extLst>
              </p:cNvPr>
              <p:cNvCxnSpPr>
                <a:cxnSpLocks/>
              </p:cNvCxnSpPr>
              <p:nvPr/>
            </p:nvCxnSpPr>
            <p:spPr bwMode="auto">
              <a:xfrm>
                <a:off x="1751648" y="1808629"/>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9" name="Straight Connector 588">
                <a:extLst>
                  <a:ext uri="{FF2B5EF4-FFF2-40B4-BE49-F238E27FC236}">
                    <a16:creationId xmlns:a16="http://schemas.microsoft.com/office/drawing/2014/main" id="{C9CF59D1-A966-42A0-AFB0-1A9774CE3FA2}"/>
                  </a:ext>
                </a:extLst>
              </p:cNvPr>
              <p:cNvCxnSpPr>
                <a:cxnSpLocks/>
              </p:cNvCxnSpPr>
              <p:nvPr/>
            </p:nvCxnSpPr>
            <p:spPr bwMode="auto">
              <a:xfrm>
                <a:off x="1751648" y="2477396"/>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0" name="Straight Connector 589">
                <a:extLst>
                  <a:ext uri="{FF2B5EF4-FFF2-40B4-BE49-F238E27FC236}">
                    <a16:creationId xmlns:a16="http://schemas.microsoft.com/office/drawing/2014/main" id="{05DF15E3-6BFB-41B8-BF9B-0DCAE6A95E04}"/>
                  </a:ext>
                </a:extLst>
              </p:cNvPr>
              <p:cNvCxnSpPr>
                <a:cxnSpLocks/>
              </p:cNvCxnSpPr>
              <p:nvPr/>
            </p:nvCxnSpPr>
            <p:spPr bwMode="auto">
              <a:xfrm>
                <a:off x="1751648" y="3146163"/>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1" name="Straight Connector 590">
                <a:extLst>
                  <a:ext uri="{FF2B5EF4-FFF2-40B4-BE49-F238E27FC236}">
                    <a16:creationId xmlns:a16="http://schemas.microsoft.com/office/drawing/2014/main" id="{A74C0B80-658D-47F7-833B-4A04A895A1E7}"/>
                  </a:ext>
                </a:extLst>
              </p:cNvPr>
              <p:cNvCxnSpPr>
                <a:cxnSpLocks/>
              </p:cNvCxnSpPr>
              <p:nvPr/>
            </p:nvCxnSpPr>
            <p:spPr bwMode="auto">
              <a:xfrm>
                <a:off x="1751648" y="3814930"/>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2" name="Straight Connector 591">
                <a:extLst>
                  <a:ext uri="{FF2B5EF4-FFF2-40B4-BE49-F238E27FC236}">
                    <a16:creationId xmlns:a16="http://schemas.microsoft.com/office/drawing/2014/main" id="{41792A6C-111F-48A6-B1F6-6A7DC9822E70}"/>
                  </a:ext>
                </a:extLst>
              </p:cNvPr>
              <p:cNvCxnSpPr>
                <a:cxnSpLocks/>
              </p:cNvCxnSpPr>
              <p:nvPr/>
            </p:nvCxnSpPr>
            <p:spPr bwMode="auto">
              <a:xfrm>
                <a:off x="1751648" y="4483697"/>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93" name="Straight Connector 592">
                <a:extLst>
                  <a:ext uri="{FF2B5EF4-FFF2-40B4-BE49-F238E27FC236}">
                    <a16:creationId xmlns:a16="http://schemas.microsoft.com/office/drawing/2014/main" id="{21C7E333-F5DA-4ED8-A723-CAEB85FAE4C9}"/>
                  </a:ext>
                </a:extLst>
              </p:cNvPr>
              <p:cNvCxnSpPr>
                <a:cxnSpLocks/>
              </p:cNvCxnSpPr>
              <p:nvPr/>
            </p:nvCxnSpPr>
            <p:spPr bwMode="auto">
              <a:xfrm>
                <a:off x="1751648" y="5152465"/>
                <a:ext cx="83876" cy="0"/>
              </a:xfrm>
              <a:prstGeom prst="line">
                <a:avLst/>
              </a:prstGeom>
              <a:noFill/>
              <a:ln w="28575" cap="flat" cmpd="sng" algn="ctr">
                <a:solidFill>
                  <a:schemeClr val="bg1"/>
                </a:solidFill>
                <a:prstDash val="solid"/>
                <a:round/>
                <a:headEnd type="none" w="med" len="med"/>
                <a:tailEnd type="none" w="med" len="med"/>
              </a:ln>
              <a:effectLst/>
            </p:spPr>
          </p:cxnSp>
        </p:grpSp>
        <p:grpSp>
          <p:nvGrpSpPr>
            <p:cNvPr id="573" name="Group 572">
              <a:extLst>
                <a:ext uri="{FF2B5EF4-FFF2-40B4-BE49-F238E27FC236}">
                  <a16:creationId xmlns:a16="http://schemas.microsoft.com/office/drawing/2014/main" id="{9AC95353-8D6E-41BB-AE61-01BBDCAE5FB1}"/>
                </a:ext>
              </a:extLst>
            </p:cNvPr>
            <p:cNvGrpSpPr/>
            <p:nvPr/>
          </p:nvGrpSpPr>
          <p:grpSpPr>
            <a:xfrm rot="5400000">
              <a:off x="5257620" y="4178166"/>
              <a:ext cx="71799" cy="2037229"/>
              <a:chOff x="1751648" y="1808629"/>
              <a:chExt cx="83876" cy="3343836"/>
            </a:xfrm>
          </p:grpSpPr>
          <p:cxnSp>
            <p:nvCxnSpPr>
              <p:cNvPr id="582" name="Straight Connector 581">
                <a:extLst>
                  <a:ext uri="{FF2B5EF4-FFF2-40B4-BE49-F238E27FC236}">
                    <a16:creationId xmlns:a16="http://schemas.microsoft.com/office/drawing/2014/main" id="{078EACA1-13DD-4400-AB6D-33442C40DB77}"/>
                  </a:ext>
                </a:extLst>
              </p:cNvPr>
              <p:cNvCxnSpPr>
                <a:cxnSpLocks/>
              </p:cNvCxnSpPr>
              <p:nvPr/>
            </p:nvCxnSpPr>
            <p:spPr bwMode="auto">
              <a:xfrm>
                <a:off x="1751648" y="1808629"/>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3" name="Straight Connector 582">
                <a:extLst>
                  <a:ext uri="{FF2B5EF4-FFF2-40B4-BE49-F238E27FC236}">
                    <a16:creationId xmlns:a16="http://schemas.microsoft.com/office/drawing/2014/main" id="{E6774AF2-CC28-48BA-ABEF-29CD2CC8A220}"/>
                  </a:ext>
                </a:extLst>
              </p:cNvPr>
              <p:cNvCxnSpPr>
                <a:cxnSpLocks/>
              </p:cNvCxnSpPr>
              <p:nvPr/>
            </p:nvCxnSpPr>
            <p:spPr bwMode="auto">
              <a:xfrm>
                <a:off x="1751648" y="2477396"/>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4" name="Straight Connector 583">
                <a:extLst>
                  <a:ext uri="{FF2B5EF4-FFF2-40B4-BE49-F238E27FC236}">
                    <a16:creationId xmlns:a16="http://schemas.microsoft.com/office/drawing/2014/main" id="{244A2AAA-B74B-46BE-8226-4DAB4C9290D1}"/>
                  </a:ext>
                </a:extLst>
              </p:cNvPr>
              <p:cNvCxnSpPr>
                <a:cxnSpLocks/>
              </p:cNvCxnSpPr>
              <p:nvPr/>
            </p:nvCxnSpPr>
            <p:spPr bwMode="auto">
              <a:xfrm>
                <a:off x="1751648" y="3146163"/>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5" name="Straight Connector 584">
                <a:extLst>
                  <a:ext uri="{FF2B5EF4-FFF2-40B4-BE49-F238E27FC236}">
                    <a16:creationId xmlns:a16="http://schemas.microsoft.com/office/drawing/2014/main" id="{E4530E94-03F5-41D7-94A9-DAF90895C7DE}"/>
                  </a:ext>
                </a:extLst>
              </p:cNvPr>
              <p:cNvCxnSpPr>
                <a:cxnSpLocks/>
              </p:cNvCxnSpPr>
              <p:nvPr/>
            </p:nvCxnSpPr>
            <p:spPr bwMode="auto">
              <a:xfrm>
                <a:off x="1751648" y="3814930"/>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6" name="Straight Connector 585">
                <a:extLst>
                  <a:ext uri="{FF2B5EF4-FFF2-40B4-BE49-F238E27FC236}">
                    <a16:creationId xmlns:a16="http://schemas.microsoft.com/office/drawing/2014/main" id="{87413E0A-B9DE-4AB1-B644-C39B5FF24B71}"/>
                  </a:ext>
                </a:extLst>
              </p:cNvPr>
              <p:cNvCxnSpPr>
                <a:cxnSpLocks/>
              </p:cNvCxnSpPr>
              <p:nvPr/>
            </p:nvCxnSpPr>
            <p:spPr bwMode="auto">
              <a:xfrm>
                <a:off x="1751648" y="4483697"/>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7" name="Straight Connector 586">
                <a:extLst>
                  <a:ext uri="{FF2B5EF4-FFF2-40B4-BE49-F238E27FC236}">
                    <a16:creationId xmlns:a16="http://schemas.microsoft.com/office/drawing/2014/main" id="{A549D5A1-8748-4928-8C20-F3812434BE14}"/>
                  </a:ext>
                </a:extLst>
              </p:cNvPr>
              <p:cNvCxnSpPr>
                <a:cxnSpLocks/>
              </p:cNvCxnSpPr>
              <p:nvPr/>
            </p:nvCxnSpPr>
            <p:spPr bwMode="auto">
              <a:xfrm>
                <a:off x="1751648" y="5152465"/>
                <a:ext cx="83876" cy="0"/>
              </a:xfrm>
              <a:prstGeom prst="line">
                <a:avLst/>
              </a:prstGeom>
              <a:noFill/>
              <a:ln w="28575" cap="flat" cmpd="sng" algn="ctr">
                <a:solidFill>
                  <a:schemeClr val="bg1"/>
                </a:solidFill>
                <a:prstDash val="solid"/>
                <a:round/>
                <a:headEnd type="none" w="med" len="med"/>
                <a:tailEnd type="none" w="med" len="med"/>
              </a:ln>
              <a:effectLst/>
            </p:spPr>
          </p:cxnSp>
        </p:grpSp>
        <p:grpSp>
          <p:nvGrpSpPr>
            <p:cNvPr id="574" name="Group 573">
              <a:extLst>
                <a:ext uri="{FF2B5EF4-FFF2-40B4-BE49-F238E27FC236}">
                  <a16:creationId xmlns:a16="http://schemas.microsoft.com/office/drawing/2014/main" id="{2DB7F4FF-8FE1-4783-9592-56B5705CAAAD}"/>
                </a:ext>
              </a:extLst>
            </p:cNvPr>
            <p:cNvGrpSpPr/>
            <p:nvPr/>
          </p:nvGrpSpPr>
          <p:grpSpPr>
            <a:xfrm rot="5400000">
              <a:off x="7696833" y="4184147"/>
              <a:ext cx="71799" cy="2037229"/>
              <a:chOff x="1751648" y="1808629"/>
              <a:chExt cx="83876" cy="3343836"/>
            </a:xfrm>
          </p:grpSpPr>
          <p:cxnSp>
            <p:nvCxnSpPr>
              <p:cNvPr id="576" name="Straight Connector 575">
                <a:extLst>
                  <a:ext uri="{FF2B5EF4-FFF2-40B4-BE49-F238E27FC236}">
                    <a16:creationId xmlns:a16="http://schemas.microsoft.com/office/drawing/2014/main" id="{D4FB2B7A-D9D0-45B5-866C-6512478E3D09}"/>
                  </a:ext>
                </a:extLst>
              </p:cNvPr>
              <p:cNvCxnSpPr>
                <a:cxnSpLocks/>
              </p:cNvCxnSpPr>
              <p:nvPr/>
            </p:nvCxnSpPr>
            <p:spPr bwMode="auto">
              <a:xfrm>
                <a:off x="1751648" y="1808629"/>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77" name="Straight Connector 576">
                <a:extLst>
                  <a:ext uri="{FF2B5EF4-FFF2-40B4-BE49-F238E27FC236}">
                    <a16:creationId xmlns:a16="http://schemas.microsoft.com/office/drawing/2014/main" id="{E01E3E45-3481-416F-A0A2-8FED21609CF1}"/>
                  </a:ext>
                </a:extLst>
              </p:cNvPr>
              <p:cNvCxnSpPr>
                <a:cxnSpLocks/>
              </p:cNvCxnSpPr>
              <p:nvPr/>
            </p:nvCxnSpPr>
            <p:spPr bwMode="auto">
              <a:xfrm>
                <a:off x="1751648" y="2477396"/>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78" name="Straight Connector 577">
                <a:extLst>
                  <a:ext uri="{FF2B5EF4-FFF2-40B4-BE49-F238E27FC236}">
                    <a16:creationId xmlns:a16="http://schemas.microsoft.com/office/drawing/2014/main" id="{67C50D9E-1A4A-419E-ABBB-658A7B86CADA}"/>
                  </a:ext>
                </a:extLst>
              </p:cNvPr>
              <p:cNvCxnSpPr>
                <a:cxnSpLocks/>
              </p:cNvCxnSpPr>
              <p:nvPr/>
            </p:nvCxnSpPr>
            <p:spPr bwMode="auto">
              <a:xfrm>
                <a:off x="1751648" y="3146163"/>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79" name="Straight Connector 578">
                <a:extLst>
                  <a:ext uri="{FF2B5EF4-FFF2-40B4-BE49-F238E27FC236}">
                    <a16:creationId xmlns:a16="http://schemas.microsoft.com/office/drawing/2014/main" id="{C95BD867-7146-436B-AF11-B85AFF3B85E6}"/>
                  </a:ext>
                </a:extLst>
              </p:cNvPr>
              <p:cNvCxnSpPr>
                <a:cxnSpLocks/>
              </p:cNvCxnSpPr>
              <p:nvPr/>
            </p:nvCxnSpPr>
            <p:spPr bwMode="auto">
              <a:xfrm>
                <a:off x="1751648" y="3814930"/>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0" name="Straight Connector 579">
                <a:extLst>
                  <a:ext uri="{FF2B5EF4-FFF2-40B4-BE49-F238E27FC236}">
                    <a16:creationId xmlns:a16="http://schemas.microsoft.com/office/drawing/2014/main" id="{09D8BCCF-675D-434F-8FF1-3B8D6EA35969}"/>
                  </a:ext>
                </a:extLst>
              </p:cNvPr>
              <p:cNvCxnSpPr>
                <a:cxnSpLocks/>
              </p:cNvCxnSpPr>
              <p:nvPr/>
            </p:nvCxnSpPr>
            <p:spPr bwMode="auto">
              <a:xfrm>
                <a:off x="1751648" y="4483697"/>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581" name="Straight Connector 580">
                <a:extLst>
                  <a:ext uri="{FF2B5EF4-FFF2-40B4-BE49-F238E27FC236}">
                    <a16:creationId xmlns:a16="http://schemas.microsoft.com/office/drawing/2014/main" id="{E1B02AF8-4BC5-470B-97F5-A842902E745D}"/>
                  </a:ext>
                </a:extLst>
              </p:cNvPr>
              <p:cNvCxnSpPr>
                <a:cxnSpLocks/>
              </p:cNvCxnSpPr>
              <p:nvPr/>
            </p:nvCxnSpPr>
            <p:spPr bwMode="auto">
              <a:xfrm>
                <a:off x="1751648" y="5152465"/>
                <a:ext cx="83876" cy="0"/>
              </a:xfrm>
              <a:prstGeom prst="line">
                <a:avLst/>
              </a:prstGeom>
              <a:noFill/>
              <a:ln w="28575" cap="flat" cmpd="sng" algn="ctr">
                <a:solidFill>
                  <a:schemeClr val="bg1"/>
                </a:solidFill>
                <a:prstDash val="solid"/>
                <a:round/>
                <a:headEnd type="none" w="med" len="med"/>
                <a:tailEnd type="none" w="med" len="med"/>
              </a:ln>
              <a:effectLst/>
            </p:spPr>
          </p:cxnSp>
        </p:grpSp>
        <p:cxnSp>
          <p:nvCxnSpPr>
            <p:cNvPr id="575" name="Straight Connector 574">
              <a:extLst>
                <a:ext uri="{FF2B5EF4-FFF2-40B4-BE49-F238E27FC236}">
                  <a16:creationId xmlns:a16="http://schemas.microsoft.com/office/drawing/2014/main" id="{04EBE1CC-8C1E-495A-9E99-2E7A7A1B0A16}"/>
                </a:ext>
              </a:extLst>
            </p:cNvPr>
            <p:cNvCxnSpPr>
              <a:cxnSpLocks/>
            </p:cNvCxnSpPr>
            <p:nvPr/>
          </p:nvCxnSpPr>
          <p:spPr bwMode="auto">
            <a:xfrm rot="5400000">
              <a:off x="9121547" y="5177562"/>
              <a:ext cx="71799" cy="0"/>
            </a:xfrm>
            <a:prstGeom prst="line">
              <a:avLst/>
            </a:prstGeom>
            <a:noFill/>
            <a:ln w="28575" cap="flat" cmpd="sng" algn="ctr">
              <a:solidFill>
                <a:schemeClr val="bg1"/>
              </a:solidFill>
              <a:prstDash val="solid"/>
              <a:round/>
              <a:headEnd type="none" w="med" len="med"/>
              <a:tailEnd type="none" w="med" len="med"/>
            </a:ln>
            <a:effectLst/>
          </p:spPr>
        </p:cxnSp>
      </p:grpSp>
      <p:sp>
        <p:nvSpPr>
          <p:cNvPr id="478" name="TextBox 477">
            <a:extLst>
              <a:ext uri="{FF2B5EF4-FFF2-40B4-BE49-F238E27FC236}">
                <a16:creationId xmlns:a16="http://schemas.microsoft.com/office/drawing/2014/main" id="{72FC1B55-3C85-4E58-BA76-6E4BEAFA30A5}"/>
              </a:ext>
            </a:extLst>
          </p:cNvPr>
          <p:cNvSpPr txBox="1"/>
          <p:nvPr/>
        </p:nvSpPr>
        <p:spPr bwMode="auto">
          <a:xfrm>
            <a:off x="5475195" y="5209789"/>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153</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151</a:t>
            </a:r>
          </a:p>
        </p:txBody>
      </p:sp>
      <p:sp>
        <p:nvSpPr>
          <p:cNvPr id="479" name="TextBox 478">
            <a:extLst>
              <a:ext uri="{FF2B5EF4-FFF2-40B4-BE49-F238E27FC236}">
                <a16:creationId xmlns:a16="http://schemas.microsoft.com/office/drawing/2014/main" id="{66B4082E-FC95-412D-83F5-98E3B7B766C0}"/>
              </a:ext>
            </a:extLst>
          </p:cNvPr>
          <p:cNvSpPr txBox="1"/>
          <p:nvPr/>
        </p:nvSpPr>
        <p:spPr bwMode="auto">
          <a:xfrm>
            <a:off x="5794246" y="5209789"/>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121</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135</a:t>
            </a:r>
          </a:p>
        </p:txBody>
      </p:sp>
      <p:sp>
        <p:nvSpPr>
          <p:cNvPr id="480" name="TextBox 479">
            <a:extLst>
              <a:ext uri="{FF2B5EF4-FFF2-40B4-BE49-F238E27FC236}">
                <a16:creationId xmlns:a16="http://schemas.microsoft.com/office/drawing/2014/main" id="{7B80B86F-9DC9-4B90-918E-605C227C8678}"/>
              </a:ext>
            </a:extLst>
          </p:cNvPr>
          <p:cNvSpPr txBox="1"/>
          <p:nvPr/>
        </p:nvSpPr>
        <p:spPr bwMode="auto">
          <a:xfrm>
            <a:off x="6112331" y="5209789"/>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93</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111</a:t>
            </a:r>
          </a:p>
        </p:txBody>
      </p:sp>
      <p:sp>
        <p:nvSpPr>
          <p:cNvPr id="481" name="TextBox 480">
            <a:extLst>
              <a:ext uri="{FF2B5EF4-FFF2-40B4-BE49-F238E27FC236}">
                <a16:creationId xmlns:a16="http://schemas.microsoft.com/office/drawing/2014/main" id="{9CB91E69-5392-46E9-A6E3-AA7EAF87E585}"/>
              </a:ext>
            </a:extLst>
          </p:cNvPr>
          <p:cNvSpPr txBox="1"/>
          <p:nvPr/>
        </p:nvSpPr>
        <p:spPr bwMode="auto">
          <a:xfrm>
            <a:off x="6431381" y="5209789"/>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79</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100</a:t>
            </a:r>
          </a:p>
        </p:txBody>
      </p:sp>
      <p:sp>
        <p:nvSpPr>
          <p:cNvPr id="482" name="TextBox 481">
            <a:extLst>
              <a:ext uri="{FF2B5EF4-FFF2-40B4-BE49-F238E27FC236}">
                <a16:creationId xmlns:a16="http://schemas.microsoft.com/office/drawing/2014/main" id="{90A5317A-292A-4871-9EFE-50B64165ED3D}"/>
              </a:ext>
            </a:extLst>
          </p:cNvPr>
          <p:cNvSpPr txBox="1"/>
          <p:nvPr/>
        </p:nvSpPr>
        <p:spPr bwMode="auto">
          <a:xfrm>
            <a:off x="6768715" y="5209789"/>
            <a:ext cx="34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61</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87</a:t>
            </a:r>
          </a:p>
        </p:txBody>
      </p:sp>
      <p:sp>
        <p:nvSpPr>
          <p:cNvPr id="483" name="TextBox 482">
            <a:extLst>
              <a:ext uri="{FF2B5EF4-FFF2-40B4-BE49-F238E27FC236}">
                <a16:creationId xmlns:a16="http://schemas.microsoft.com/office/drawing/2014/main" id="{DA53081F-6ED9-459F-8A9E-3F70D1C1E90C}"/>
              </a:ext>
            </a:extLst>
          </p:cNvPr>
          <p:cNvSpPr txBox="1"/>
          <p:nvPr/>
        </p:nvSpPr>
        <p:spPr bwMode="auto">
          <a:xfrm>
            <a:off x="7087767" y="5209789"/>
            <a:ext cx="34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52</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80</a:t>
            </a:r>
          </a:p>
        </p:txBody>
      </p:sp>
      <p:sp>
        <p:nvSpPr>
          <p:cNvPr id="484" name="TextBox 483">
            <a:extLst>
              <a:ext uri="{FF2B5EF4-FFF2-40B4-BE49-F238E27FC236}">
                <a16:creationId xmlns:a16="http://schemas.microsoft.com/office/drawing/2014/main" id="{A1082C88-294B-4235-B5AF-CB3112BB168A}"/>
              </a:ext>
            </a:extLst>
          </p:cNvPr>
          <p:cNvSpPr txBox="1"/>
          <p:nvPr/>
        </p:nvSpPr>
        <p:spPr bwMode="auto">
          <a:xfrm>
            <a:off x="7388219" y="5209789"/>
            <a:ext cx="3770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46</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74 </a:t>
            </a:r>
          </a:p>
        </p:txBody>
      </p:sp>
      <p:sp>
        <p:nvSpPr>
          <p:cNvPr id="485" name="TextBox 484">
            <a:extLst>
              <a:ext uri="{FF2B5EF4-FFF2-40B4-BE49-F238E27FC236}">
                <a16:creationId xmlns:a16="http://schemas.microsoft.com/office/drawing/2014/main" id="{8D4AB1DE-6F36-4EDE-8086-7C435FAB0CCA}"/>
              </a:ext>
            </a:extLst>
          </p:cNvPr>
          <p:cNvSpPr txBox="1"/>
          <p:nvPr/>
        </p:nvSpPr>
        <p:spPr bwMode="auto">
          <a:xfrm>
            <a:off x="7724902" y="5209789"/>
            <a:ext cx="34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36</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66</a:t>
            </a:r>
          </a:p>
        </p:txBody>
      </p:sp>
      <p:sp>
        <p:nvSpPr>
          <p:cNvPr id="486" name="TextBox 485">
            <a:extLst>
              <a:ext uri="{FF2B5EF4-FFF2-40B4-BE49-F238E27FC236}">
                <a16:creationId xmlns:a16="http://schemas.microsoft.com/office/drawing/2014/main" id="{72A24546-E693-4088-B1E5-21EE42F65385}"/>
              </a:ext>
            </a:extLst>
          </p:cNvPr>
          <p:cNvSpPr txBox="1"/>
          <p:nvPr/>
        </p:nvSpPr>
        <p:spPr bwMode="auto">
          <a:xfrm>
            <a:off x="8039031" y="5209789"/>
            <a:ext cx="34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27</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48</a:t>
            </a:r>
          </a:p>
        </p:txBody>
      </p:sp>
      <p:sp>
        <p:nvSpPr>
          <p:cNvPr id="487" name="TextBox 486">
            <a:extLst>
              <a:ext uri="{FF2B5EF4-FFF2-40B4-BE49-F238E27FC236}">
                <a16:creationId xmlns:a16="http://schemas.microsoft.com/office/drawing/2014/main" id="{79DD9723-FA18-4035-B30E-012982E18BFD}"/>
              </a:ext>
            </a:extLst>
          </p:cNvPr>
          <p:cNvSpPr txBox="1"/>
          <p:nvPr/>
        </p:nvSpPr>
        <p:spPr bwMode="auto">
          <a:xfrm>
            <a:off x="8358081" y="5209789"/>
            <a:ext cx="34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17</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30</a:t>
            </a:r>
          </a:p>
        </p:txBody>
      </p:sp>
      <p:sp>
        <p:nvSpPr>
          <p:cNvPr id="488" name="TextBox 487">
            <a:extLst>
              <a:ext uri="{FF2B5EF4-FFF2-40B4-BE49-F238E27FC236}">
                <a16:creationId xmlns:a16="http://schemas.microsoft.com/office/drawing/2014/main" id="{DF7E41DD-13D3-4419-ABE9-622205EC4EDC}"/>
              </a:ext>
            </a:extLst>
          </p:cNvPr>
          <p:cNvSpPr txBox="1"/>
          <p:nvPr/>
        </p:nvSpPr>
        <p:spPr bwMode="auto">
          <a:xfrm>
            <a:off x="8676165" y="5209789"/>
            <a:ext cx="34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489" name="TextBox 488">
            <a:extLst>
              <a:ext uri="{FF2B5EF4-FFF2-40B4-BE49-F238E27FC236}">
                <a16:creationId xmlns:a16="http://schemas.microsoft.com/office/drawing/2014/main" id="{69D5059D-EA57-4CD0-9D38-D616D6CEFB3E}"/>
              </a:ext>
            </a:extLst>
          </p:cNvPr>
          <p:cNvSpPr txBox="1"/>
          <p:nvPr/>
        </p:nvSpPr>
        <p:spPr bwMode="auto">
          <a:xfrm>
            <a:off x="8995217" y="5209789"/>
            <a:ext cx="34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a:t>
            </a:r>
          </a:p>
        </p:txBody>
      </p:sp>
      <p:sp>
        <p:nvSpPr>
          <p:cNvPr id="490" name="TextBox 489">
            <a:extLst>
              <a:ext uri="{FF2B5EF4-FFF2-40B4-BE49-F238E27FC236}">
                <a16:creationId xmlns:a16="http://schemas.microsoft.com/office/drawing/2014/main" id="{60DD53EA-8DFF-413B-B07F-A1D6871D462F}"/>
              </a:ext>
            </a:extLst>
          </p:cNvPr>
          <p:cNvSpPr txBox="1"/>
          <p:nvPr/>
        </p:nvSpPr>
        <p:spPr bwMode="auto">
          <a:xfrm>
            <a:off x="9332553" y="5209789"/>
            <a:ext cx="263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a:t>
            </a:r>
          </a:p>
        </p:txBody>
      </p:sp>
      <p:sp>
        <p:nvSpPr>
          <p:cNvPr id="491" name="TextBox 490">
            <a:extLst>
              <a:ext uri="{FF2B5EF4-FFF2-40B4-BE49-F238E27FC236}">
                <a16:creationId xmlns:a16="http://schemas.microsoft.com/office/drawing/2014/main" id="{7C345C37-320B-41E5-B912-A868FF2991D1}"/>
              </a:ext>
            </a:extLst>
          </p:cNvPr>
          <p:cNvSpPr txBox="1"/>
          <p:nvPr/>
        </p:nvSpPr>
        <p:spPr bwMode="auto">
          <a:xfrm>
            <a:off x="9651603" y="5209789"/>
            <a:ext cx="263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a:t>
            </a:r>
          </a:p>
        </p:txBody>
      </p:sp>
      <p:sp>
        <p:nvSpPr>
          <p:cNvPr id="492" name="TextBox 491">
            <a:extLst>
              <a:ext uri="{FF2B5EF4-FFF2-40B4-BE49-F238E27FC236}">
                <a16:creationId xmlns:a16="http://schemas.microsoft.com/office/drawing/2014/main" id="{7CBB92EE-8E99-4E79-A8E6-DF3556AC2C16}"/>
              </a:ext>
            </a:extLst>
          </p:cNvPr>
          <p:cNvSpPr txBox="1"/>
          <p:nvPr/>
        </p:nvSpPr>
        <p:spPr bwMode="auto">
          <a:xfrm>
            <a:off x="9969688" y="5209789"/>
            <a:ext cx="263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a:t>
            </a:r>
          </a:p>
        </p:txBody>
      </p:sp>
      <p:sp>
        <p:nvSpPr>
          <p:cNvPr id="493" name="TextBox 492">
            <a:extLst>
              <a:ext uri="{FF2B5EF4-FFF2-40B4-BE49-F238E27FC236}">
                <a16:creationId xmlns:a16="http://schemas.microsoft.com/office/drawing/2014/main" id="{34E08F3D-EC90-4B82-8A66-D3228AC6EC34}"/>
              </a:ext>
            </a:extLst>
          </p:cNvPr>
          <p:cNvSpPr txBox="1"/>
          <p:nvPr/>
        </p:nvSpPr>
        <p:spPr bwMode="auto">
          <a:xfrm>
            <a:off x="10288740" y="5209789"/>
            <a:ext cx="263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494" name="TextBox 493">
            <a:extLst>
              <a:ext uri="{FF2B5EF4-FFF2-40B4-BE49-F238E27FC236}">
                <a16:creationId xmlns:a16="http://schemas.microsoft.com/office/drawing/2014/main" id="{C656D4E2-5EE0-48B9-8C97-20D4A9707C33}"/>
              </a:ext>
            </a:extLst>
          </p:cNvPr>
          <p:cNvSpPr txBox="1"/>
          <p:nvPr/>
        </p:nvSpPr>
        <p:spPr bwMode="auto">
          <a:xfrm>
            <a:off x="10585589" y="5209789"/>
            <a:ext cx="263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495" name="TextBox 494">
            <a:extLst>
              <a:ext uri="{FF2B5EF4-FFF2-40B4-BE49-F238E27FC236}">
                <a16:creationId xmlns:a16="http://schemas.microsoft.com/office/drawing/2014/main" id="{0F4AB0C5-26C2-4F28-A098-E380DA67B4E4}"/>
              </a:ext>
            </a:extLst>
          </p:cNvPr>
          <p:cNvSpPr txBox="1"/>
          <p:nvPr/>
        </p:nvSpPr>
        <p:spPr bwMode="auto">
          <a:xfrm>
            <a:off x="10903673" y="5209789"/>
            <a:ext cx="263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496" name="TextBox 495">
            <a:extLst>
              <a:ext uri="{FF2B5EF4-FFF2-40B4-BE49-F238E27FC236}">
                <a16:creationId xmlns:a16="http://schemas.microsoft.com/office/drawing/2014/main" id="{724A3FBB-3936-40FF-ABF0-77C0620EFA6F}"/>
              </a:ext>
            </a:extLst>
          </p:cNvPr>
          <p:cNvSpPr txBox="1"/>
          <p:nvPr/>
        </p:nvSpPr>
        <p:spPr bwMode="auto">
          <a:xfrm>
            <a:off x="11222723" y="5209789"/>
            <a:ext cx="263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nchor="b">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a:t>
            </a:r>
          </a:p>
        </p:txBody>
      </p:sp>
      <p:sp>
        <p:nvSpPr>
          <p:cNvPr id="497" name="TextBox 496">
            <a:extLst>
              <a:ext uri="{FF2B5EF4-FFF2-40B4-BE49-F238E27FC236}">
                <a16:creationId xmlns:a16="http://schemas.microsoft.com/office/drawing/2014/main" id="{170E948B-D60F-4FB7-8F61-6F78D73CB684}"/>
              </a:ext>
            </a:extLst>
          </p:cNvPr>
          <p:cNvSpPr txBox="1"/>
          <p:nvPr/>
        </p:nvSpPr>
        <p:spPr bwMode="auto">
          <a:xfrm>
            <a:off x="5682343" y="4976273"/>
            <a:ext cx="56714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a:t>
            </a:r>
          </a:p>
        </p:txBody>
      </p:sp>
      <p:sp>
        <p:nvSpPr>
          <p:cNvPr id="498" name="TextBox 497">
            <a:extLst>
              <a:ext uri="{FF2B5EF4-FFF2-40B4-BE49-F238E27FC236}">
                <a16:creationId xmlns:a16="http://schemas.microsoft.com/office/drawing/2014/main" id="{EC33B624-C317-4A10-AD4B-359538E4E9BD}"/>
              </a:ext>
            </a:extLst>
          </p:cNvPr>
          <p:cNvSpPr txBox="1"/>
          <p:nvPr/>
        </p:nvSpPr>
        <p:spPr bwMode="auto">
          <a:xfrm>
            <a:off x="7634013" y="2804810"/>
            <a:ext cx="562436" cy="41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52%</a:t>
            </a:r>
          </a:p>
        </p:txBody>
      </p:sp>
      <p:sp>
        <p:nvSpPr>
          <p:cNvPr id="499" name="TextBox 498">
            <a:extLst>
              <a:ext uri="{FF2B5EF4-FFF2-40B4-BE49-F238E27FC236}">
                <a16:creationId xmlns:a16="http://schemas.microsoft.com/office/drawing/2014/main" id="{5A3167B8-A02A-46F4-836C-6F240E70AF46}"/>
              </a:ext>
            </a:extLst>
          </p:cNvPr>
          <p:cNvSpPr txBox="1"/>
          <p:nvPr/>
        </p:nvSpPr>
        <p:spPr bwMode="auto">
          <a:xfrm>
            <a:off x="7578590" y="3343182"/>
            <a:ext cx="562436" cy="41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35%</a:t>
            </a:r>
          </a:p>
        </p:txBody>
      </p:sp>
      <p:grpSp>
        <p:nvGrpSpPr>
          <p:cNvPr id="12" name="Group 11">
            <a:extLst>
              <a:ext uri="{FF2B5EF4-FFF2-40B4-BE49-F238E27FC236}">
                <a16:creationId xmlns:a16="http://schemas.microsoft.com/office/drawing/2014/main" id="{B4A1C758-F794-3FE1-3ECB-34592346905B}"/>
              </a:ext>
            </a:extLst>
          </p:cNvPr>
          <p:cNvGrpSpPr/>
          <p:nvPr/>
        </p:nvGrpSpPr>
        <p:grpSpPr>
          <a:xfrm>
            <a:off x="5853308" y="1774609"/>
            <a:ext cx="559023" cy="644854"/>
            <a:chOff x="5853308" y="1774609"/>
            <a:chExt cx="559023" cy="644854"/>
          </a:xfrm>
        </p:grpSpPr>
        <p:sp>
          <p:nvSpPr>
            <p:cNvPr id="500" name="Isosceles Triangle 499">
              <a:extLst>
                <a:ext uri="{FF2B5EF4-FFF2-40B4-BE49-F238E27FC236}">
                  <a16:creationId xmlns:a16="http://schemas.microsoft.com/office/drawing/2014/main" id="{97199B7C-9E74-4FB2-A4D3-D40D73B1D817}"/>
                </a:ext>
              </a:extLst>
            </p:cNvPr>
            <p:cNvSpPr/>
            <p:nvPr/>
          </p:nvSpPr>
          <p:spPr bwMode="auto">
            <a:xfrm>
              <a:off x="5853308" y="1774609"/>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1" name="Isosceles Triangle 500">
              <a:extLst>
                <a:ext uri="{FF2B5EF4-FFF2-40B4-BE49-F238E27FC236}">
                  <a16:creationId xmlns:a16="http://schemas.microsoft.com/office/drawing/2014/main" id="{91E7046F-D956-49B8-9005-9265817AFC00}"/>
                </a:ext>
              </a:extLst>
            </p:cNvPr>
            <p:cNvSpPr/>
            <p:nvPr/>
          </p:nvSpPr>
          <p:spPr bwMode="auto">
            <a:xfrm>
              <a:off x="5885243" y="1785404"/>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2" name="Isosceles Triangle 501">
              <a:extLst>
                <a:ext uri="{FF2B5EF4-FFF2-40B4-BE49-F238E27FC236}">
                  <a16:creationId xmlns:a16="http://schemas.microsoft.com/office/drawing/2014/main" id="{069CA554-2B48-41FE-92FB-D614533BA527}"/>
                </a:ext>
              </a:extLst>
            </p:cNvPr>
            <p:cNvSpPr/>
            <p:nvPr/>
          </p:nvSpPr>
          <p:spPr bwMode="auto">
            <a:xfrm>
              <a:off x="5964221" y="1872228"/>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3" name="Isosceles Triangle 502">
              <a:extLst>
                <a:ext uri="{FF2B5EF4-FFF2-40B4-BE49-F238E27FC236}">
                  <a16:creationId xmlns:a16="http://schemas.microsoft.com/office/drawing/2014/main" id="{FB02DE23-9B7A-4B27-A94D-A64955127782}"/>
                </a:ext>
              </a:extLst>
            </p:cNvPr>
            <p:cNvSpPr/>
            <p:nvPr/>
          </p:nvSpPr>
          <p:spPr bwMode="auto">
            <a:xfrm>
              <a:off x="6112296" y="2099999"/>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4" name="Isosceles Triangle 503">
              <a:extLst>
                <a:ext uri="{FF2B5EF4-FFF2-40B4-BE49-F238E27FC236}">
                  <a16:creationId xmlns:a16="http://schemas.microsoft.com/office/drawing/2014/main" id="{71C145E8-B1D4-4597-9214-FC387CCC534F}"/>
                </a:ext>
              </a:extLst>
            </p:cNvPr>
            <p:cNvSpPr/>
            <p:nvPr/>
          </p:nvSpPr>
          <p:spPr bwMode="auto">
            <a:xfrm>
              <a:off x="6213396" y="2226113"/>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5" name="Isosceles Triangle 504">
              <a:extLst>
                <a:ext uri="{FF2B5EF4-FFF2-40B4-BE49-F238E27FC236}">
                  <a16:creationId xmlns:a16="http://schemas.microsoft.com/office/drawing/2014/main" id="{34B8BB51-C45A-4AB8-A72A-F08F3AE035E6}"/>
                </a:ext>
              </a:extLst>
            </p:cNvPr>
            <p:cNvSpPr/>
            <p:nvPr/>
          </p:nvSpPr>
          <p:spPr bwMode="auto">
            <a:xfrm>
              <a:off x="6317288" y="2322752"/>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69934598-AB45-F3CE-9713-86D790933AFF}"/>
              </a:ext>
            </a:extLst>
          </p:cNvPr>
          <p:cNvGrpSpPr/>
          <p:nvPr/>
        </p:nvGrpSpPr>
        <p:grpSpPr>
          <a:xfrm>
            <a:off x="7764287" y="3210693"/>
            <a:ext cx="3640276" cy="404757"/>
            <a:chOff x="7764287" y="3210693"/>
            <a:chExt cx="3640276" cy="404757"/>
          </a:xfrm>
        </p:grpSpPr>
        <p:sp>
          <p:nvSpPr>
            <p:cNvPr id="506" name="Isosceles Triangle 505">
              <a:extLst>
                <a:ext uri="{FF2B5EF4-FFF2-40B4-BE49-F238E27FC236}">
                  <a16:creationId xmlns:a16="http://schemas.microsoft.com/office/drawing/2014/main" id="{433E7002-93CB-4CF2-8FF4-CD7FA6B02F6D}"/>
                </a:ext>
              </a:extLst>
            </p:cNvPr>
            <p:cNvSpPr/>
            <p:nvPr/>
          </p:nvSpPr>
          <p:spPr bwMode="auto">
            <a:xfrm>
              <a:off x="7764287" y="3210693"/>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7" name="Isosceles Triangle 506">
              <a:extLst>
                <a:ext uri="{FF2B5EF4-FFF2-40B4-BE49-F238E27FC236}">
                  <a16:creationId xmlns:a16="http://schemas.microsoft.com/office/drawing/2014/main" id="{96687EB0-FB7D-44BA-BFF7-23BB5C2F45F2}"/>
                </a:ext>
              </a:extLst>
            </p:cNvPr>
            <p:cNvSpPr/>
            <p:nvPr/>
          </p:nvSpPr>
          <p:spPr bwMode="auto">
            <a:xfrm>
              <a:off x="7804754" y="3212437"/>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8" name="Isosceles Triangle 507">
              <a:extLst>
                <a:ext uri="{FF2B5EF4-FFF2-40B4-BE49-F238E27FC236}">
                  <a16:creationId xmlns:a16="http://schemas.microsoft.com/office/drawing/2014/main" id="{FAA0068C-4360-454E-B127-EC44D7E1B2F2}"/>
                </a:ext>
              </a:extLst>
            </p:cNvPr>
            <p:cNvSpPr/>
            <p:nvPr/>
          </p:nvSpPr>
          <p:spPr bwMode="auto">
            <a:xfrm>
              <a:off x="7850367" y="3223208"/>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09" name="Isosceles Triangle 508">
              <a:extLst>
                <a:ext uri="{FF2B5EF4-FFF2-40B4-BE49-F238E27FC236}">
                  <a16:creationId xmlns:a16="http://schemas.microsoft.com/office/drawing/2014/main" id="{5F0BCA47-662C-4F14-AF2C-F332CC05489F}"/>
                </a:ext>
              </a:extLst>
            </p:cNvPr>
            <p:cNvSpPr/>
            <p:nvPr/>
          </p:nvSpPr>
          <p:spPr bwMode="auto">
            <a:xfrm>
              <a:off x="7905561" y="3224467"/>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0" name="Isosceles Triangle 509">
              <a:extLst>
                <a:ext uri="{FF2B5EF4-FFF2-40B4-BE49-F238E27FC236}">
                  <a16:creationId xmlns:a16="http://schemas.microsoft.com/office/drawing/2014/main" id="{442ED5FC-826C-419A-A2FA-AC9E55C4C754}"/>
                </a:ext>
              </a:extLst>
            </p:cNvPr>
            <p:cNvSpPr/>
            <p:nvPr/>
          </p:nvSpPr>
          <p:spPr bwMode="auto">
            <a:xfrm>
              <a:off x="7948872" y="3220704"/>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1" name="Isosceles Triangle 510">
              <a:extLst>
                <a:ext uri="{FF2B5EF4-FFF2-40B4-BE49-F238E27FC236}">
                  <a16:creationId xmlns:a16="http://schemas.microsoft.com/office/drawing/2014/main" id="{003A79B6-B877-46A3-ADEE-3C939B7D8425}"/>
                </a:ext>
              </a:extLst>
            </p:cNvPr>
            <p:cNvSpPr/>
            <p:nvPr/>
          </p:nvSpPr>
          <p:spPr bwMode="auto">
            <a:xfrm>
              <a:off x="8008139" y="3267799"/>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2" name="Isosceles Triangle 511">
              <a:extLst>
                <a:ext uri="{FF2B5EF4-FFF2-40B4-BE49-F238E27FC236}">
                  <a16:creationId xmlns:a16="http://schemas.microsoft.com/office/drawing/2014/main" id="{3A65C7B2-D6FF-465C-8974-8C5658553224}"/>
                </a:ext>
              </a:extLst>
            </p:cNvPr>
            <p:cNvSpPr/>
            <p:nvPr/>
          </p:nvSpPr>
          <p:spPr bwMode="auto">
            <a:xfrm>
              <a:off x="8046698" y="3302300"/>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3" name="Isosceles Triangle 512">
              <a:extLst>
                <a:ext uri="{FF2B5EF4-FFF2-40B4-BE49-F238E27FC236}">
                  <a16:creationId xmlns:a16="http://schemas.microsoft.com/office/drawing/2014/main" id="{8B4DBD56-2488-4BD2-9FC6-00D1346A0E76}"/>
                </a:ext>
              </a:extLst>
            </p:cNvPr>
            <p:cNvSpPr/>
            <p:nvPr/>
          </p:nvSpPr>
          <p:spPr bwMode="auto">
            <a:xfrm>
              <a:off x="8145893" y="3302189"/>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4" name="Isosceles Triangle 513">
              <a:extLst>
                <a:ext uri="{FF2B5EF4-FFF2-40B4-BE49-F238E27FC236}">
                  <a16:creationId xmlns:a16="http://schemas.microsoft.com/office/drawing/2014/main" id="{894CCD08-5CB4-41F8-8221-087F9CBC4201}"/>
                </a:ext>
              </a:extLst>
            </p:cNvPr>
            <p:cNvSpPr/>
            <p:nvPr/>
          </p:nvSpPr>
          <p:spPr bwMode="auto">
            <a:xfrm>
              <a:off x="8188603" y="3307308"/>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5" name="Isosceles Triangle 514">
              <a:extLst>
                <a:ext uri="{FF2B5EF4-FFF2-40B4-BE49-F238E27FC236}">
                  <a16:creationId xmlns:a16="http://schemas.microsoft.com/office/drawing/2014/main" id="{0E11F7AA-D2C7-4B43-8F3A-C525022AA1D4}"/>
                </a:ext>
              </a:extLst>
            </p:cNvPr>
            <p:cNvSpPr/>
            <p:nvPr/>
          </p:nvSpPr>
          <p:spPr bwMode="auto">
            <a:xfrm>
              <a:off x="8228709" y="3343866"/>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6" name="Isosceles Triangle 515">
              <a:extLst>
                <a:ext uri="{FF2B5EF4-FFF2-40B4-BE49-F238E27FC236}">
                  <a16:creationId xmlns:a16="http://schemas.microsoft.com/office/drawing/2014/main" id="{3D7EABB1-BF3F-45C1-A0BD-AAC6D4D74110}"/>
                </a:ext>
              </a:extLst>
            </p:cNvPr>
            <p:cNvSpPr/>
            <p:nvPr/>
          </p:nvSpPr>
          <p:spPr bwMode="auto">
            <a:xfrm>
              <a:off x="8278805" y="3345728"/>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7" name="Isosceles Triangle 516">
              <a:extLst>
                <a:ext uri="{FF2B5EF4-FFF2-40B4-BE49-F238E27FC236}">
                  <a16:creationId xmlns:a16="http://schemas.microsoft.com/office/drawing/2014/main" id="{2ED84FD5-2B5C-4655-8B05-9A34E5A062FA}"/>
                </a:ext>
              </a:extLst>
            </p:cNvPr>
            <p:cNvSpPr/>
            <p:nvPr/>
          </p:nvSpPr>
          <p:spPr bwMode="auto">
            <a:xfrm>
              <a:off x="8333382" y="3348767"/>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8" name="Isosceles Triangle 517">
              <a:extLst>
                <a:ext uri="{FF2B5EF4-FFF2-40B4-BE49-F238E27FC236}">
                  <a16:creationId xmlns:a16="http://schemas.microsoft.com/office/drawing/2014/main" id="{90FE7EDD-72EF-49BB-89FE-18B0FF25C513}"/>
                </a:ext>
              </a:extLst>
            </p:cNvPr>
            <p:cNvSpPr/>
            <p:nvPr/>
          </p:nvSpPr>
          <p:spPr bwMode="auto">
            <a:xfrm>
              <a:off x="8417800" y="3364510"/>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9" name="Isosceles Triangle 518">
              <a:extLst>
                <a:ext uri="{FF2B5EF4-FFF2-40B4-BE49-F238E27FC236}">
                  <a16:creationId xmlns:a16="http://schemas.microsoft.com/office/drawing/2014/main" id="{1422738E-EEA9-4015-BA6A-CFA9F4CDCD1F}"/>
                </a:ext>
              </a:extLst>
            </p:cNvPr>
            <p:cNvSpPr/>
            <p:nvPr/>
          </p:nvSpPr>
          <p:spPr bwMode="auto">
            <a:xfrm>
              <a:off x="8473131" y="3364510"/>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0" name="Isosceles Triangle 519">
              <a:extLst>
                <a:ext uri="{FF2B5EF4-FFF2-40B4-BE49-F238E27FC236}">
                  <a16:creationId xmlns:a16="http://schemas.microsoft.com/office/drawing/2014/main" id="{FF351767-F4DF-4550-88CD-7DAE450AE3E7}"/>
                </a:ext>
              </a:extLst>
            </p:cNvPr>
            <p:cNvSpPr/>
            <p:nvPr/>
          </p:nvSpPr>
          <p:spPr bwMode="auto">
            <a:xfrm>
              <a:off x="8502218" y="3364661"/>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1" name="Isosceles Triangle 520">
              <a:extLst>
                <a:ext uri="{FF2B5EF4-FFF2-40B4-BE49-F238E27FC236}">
                  <a16:creationId xmlns:a16="http://schemas.microsoft.com/office/drawing/2014/main" id="{F8CDF530-2D52-49BC-A4CF-B8308C4D31B1}"/>
                </a:ext>
              </a:extLst>
            </p:cNvPr>
            <p:cNvSpPr/>
            <p:nvPr/>
          </p:nvSpPr>
          <p:spPr bwMode="auto">
            <a:xfrm>
              <a:off x="8566848" y="3365495"/>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2" name="Isosceles Triangle 521">
              <a:extLst>
                <a:ext uri="{FF2B5EF4-FFF2-40B4-BE49-F238E27FC236}">
                  <a16:creationId xmlns:a16="http://schemas.microsoft.com/office/drawing/2014/main" id="{5BA479B0-7D6E-4F9C-ACCA-5071758192EC}"/>
                </a:ext>
              </a:extLst>
            </p:cNvPr>
            <p:cNvSpPr/>
            <p:nvPr/>
          </p:nvSpPr>
          <p:spPr bwMode="auto">
            <a:xfrm>
              <a:off x="8579524" y="3364510"/>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3" name="Isosceles Triangle 522">
              <a:extLst>
                <a:ext uri="{FF2B5EF4-FFF2-40B4-BE49-F238E27FC236}">
                  <a16:creationId xmlns:a16="http://schemas.microsoft.com/office/drawing/2014/main" id="{AAF0A7B7-9EAA-4FD4-860E-64A10FE1AE9E}"/>
                </a:ext>
              </a:extLst>
            </p:cNvPr>
            <p:cNvSpPr/>
            <p:nvPr/>
          </p:nvSpPr>
          <p:spPr bwMode="auto">
            <a:xfrm>
              <a:off x="8618160" y="3364903"/>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4" name="Isosceles Triangle 523">
              <a:extLst>
                <a:ext uri="{FF2B5EF4-FFF2-40B4-BE49-F238E27FC236}">
                  <a16:creationId xmlns:a16="http://schemas.microsoft.com/office/drawing/2014/main" id="{5E532067-8C8A-4926-BC9F-C2978CF3DDE7}"/>
                </a:ext>
              </a:extLst>
            </p:cNvPr>
            <p:cNvSpPr/>
            <p:nvPr/>
          </p:nvSpPr>
          <p:spPr bwMode="auto">
            <a:xfrm>
              <a:off x="8667982" y="3361318"/>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5" name="Isosceles Triangle 524">
              <a:extLst>
                <a:ext uri="{FF2B5EF4-FFF2-40B4-BE49-F238E27FC236}">
                  <a16:creationId xmlns:a16="http://schemas.microsoft.com/office/drawing/2014/main" id="{BC02CA4C-694C-4103-AEE4-B719BE27C561}"/>
                </a:ext>
              </a:extLst>
            </p:cNvPr>
            <p:cNvSpPr/>
            <p:nvPr/>
          </p:nvSpPr>
          <p:spPr bwMode="auto">
            <a:xfrm>
              <a:off x="8716840" y="3428051"/>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6" name="Isosceles Triangle 525">
              <a:extLst>
                <a:ext uri="{FF2B5EF4-FFF2-40B4-BE49-F238E27FC236}">
                  <a16:creationId xmlns:a16="http://schemas.microsoft.com/office/drawing/2014/main" id="{AF8F2056-ACD8-4A52-AF05-6AC8970AC1ED}"/>
                </a:ext>
              </a:extLst>
            </p:cNvPr>
            <p:cNvSpPr/>
            <p:nvPr/>
          </p:nvSpPr>
          <p:spPr bwMode="auto">
            <a:xfrm>
              <a:off x="8751250" y="3429720"/>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7" name="Isosceles Triangle 526">
              <a:extLst>
                <a:ext uri="{FF2B5EF4-FFF2-40B4-BE49-F238E27FC236}">
                  <a16:creationId xmlns:a16="http://schemas.microsoft.com/office/drawing/2014/main" id="{D4E4E120-0F06-42B6-B8FF-8795D983ECFC}"/>
                </a:ext>
              </a:extLst>
            </p:cNvPr>
            <p:cNvSpPr/>
            <p:nvPr/>
          </p:nvSpPr>
          <p:spPr bwMode="auto">
            <a:xfrm>
              <a:off x="8882715" y="3427002"/>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8" name="Isosceles Triangle 527">
              <a:extLst>
                <a:ext uri="{FF2B5EF4-FFF2-40B4-BE49-F238E27FC236}">
                  <a16:creationId xmlns:a16="http://schemas.microsoft.com/office/drawing/2014/main" id="{A4F9C3B8-734C-4646-BF96-09A140A0FC82}"/>
                </a:ext>
              </a:extLst>
            </p:cNvPr>
            <p:cNvSpPr/>
            <p:nvPr/>
          </p:nvSpPr>
          <p:spPr bwMode="auto">
            <a:xfrm>
              <a:off x="8915460" y="3422930"/>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29" name="Isosceles Triangle 528">
              <a:extLst>
                <a:ext uri="{FF2B5EF4-FFF2-40B4-BE49-F238E27FC236}">
                  <a16:creationId xmlns:a16="http://schemas.microsoft.com/office/drawing/2014/main" id="{8525FEBA-1314-49B6-AE21-91C8E3B82C36}"/>
                </a:ext>
              </a:extLst>
            </p:cNvPr>
            <p:cNvSpPr/>
            <p:nvPr/>
          </p:nvSpPr>
          <p:spPr bwMode="auto">
            <a:xfrm>
              <a:off x="9014843" y="3510415"/>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0" name="Isosceles Triangle 529">
              <a:extLst>
                <a:ext uri="{FF2B5EF4-FFF2-40B4-BE49-F238E27FC236}">
                  <a16:creationId xmlns:a16="http://schemas.microsoft.com/office/drawing/2014/main" id="{0CCE2079-D0EA-4343-A143-0BB8D89BF55F}"/>
                </a:ext>
              </a:extLst>
            </p:cNvPr>
            <p:cNvSpPr/>
            <p:nvPr/>
          </p:nvSpPr>
          <p:spPr bwMode="auto">
            <a:xfrm>
              <a:off x="9124684" y="3517061"/>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1" name="Isosceles Triangle 530">
              <a:extLst>
                <a:ext uri="{FF2B5EF4-FFF2-40B4-BE49-F238E27FC236}">
                  <a16:creationId xmlns:a16="http://schemas.microsoft.com/office/drawing/2014/main" id="{BEA1F043-8FD0-405C-9215-474D92502E8C}"/>
                </a:ext>
              </a:extLst>
            </p:cNvPr>
            <p:cNvSpPr/>
            <p:nvPr/>
          </p:nvSpPr>
          <p:spPr bwMode="auto">
            <a:xfrm>
              <a:off x="9167823" y="3517061"/>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2" name="Isosceles Triangle 531">
              <a:extLst>
                <a:ext uri="{FF2B5EF4-FFF2-40B4-BE49-F238E27FC236}">
                  <a16:creationId xmlns:a16="http://schemas.microsoft.com/office/drawing/2014/main" id="{5643CA4A-ACF5-43C3-ABEC-69951DAB6D82}"/>
                </a:ext>
              </a:extLst>
            </p:cNvPr>
            <p:cNvSpPr/>
            <p:nvPr/>
          </p:nvSpPr>
          <p:spPr bwMode="auto">
            <a:xfrm>
              <a:off x="9308317" y="3517061"/>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3" name="Isosceles Triangle 532">
              <a:extLst>
                <a:ext uri="{FF2B5EF4-FFF2-40B4-BE49-F238E27FC236}">
                  <a16:creationId xmlns:a16="http://schemas.microsoft.com/office/drawing/2014/main" id="{E2B19594-F1F7-484A-AA07-02CDE760712B}"/>
                </a:ext>
              </a:extLst>
            </p:cNvPr>
            <p:cNvSpPr/>
            <p:nvPr/>
          </p:nvSpPr>
          <p:spPr bwMode="auto">
            <a:xfrm>
              <a:off x="9343670" y="3514890"/>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4" name="Isosceles Triangle 533">
              <a:extLst>
                <a:ext uri="{FF2B5EF4-FFF2-40B4-BE49-F238E27FC236}">
                  <a16:creationId xmlns:a16="http://schemas.microsoft.com/office/drawing/2014/main" id="{4BED0D4D-C854-4CE4-85ED-D58F3CE18A59}"/>
                </a:ext>
              </a:extLst>
            </p:cNvPr>
            <p:cNvSpPr/>
            <p:nvPr/>
          </p:nvSpPr>
          <p:spPr bwMode="auto">
            <a:xfrm>
              <a:off x="9473274" y="3516728"/>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5" name="Isosceles Triangle 534">
              <a:extLst>
                <a:ext uri="{FF2B5EF4-FFF2-40B4-BE49-F238E27FC236}">
                  <a16:creationId xmlns:a16="http://schemas.microsoft.com/office/drawing/2014/main" id="{CA4F072C-C434-4AF0-B3BB-85A81237659E}"/>
                </a:ext>
              </a:extLst>
            </p:cNvPr>
            <p:cNvSpPr/>
            <p:nvPr/>
          </p:nvSpPr>
          <p:spPr bwMode="auto">
            <a:xfrm>
              <a:off x="9580863" y="3518739"/>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6" name="Isosceles Triangle 535">
              <a:extLst>
                <a:ext uri="{FF2B5EF4-FFF2-40B4-BE49-F238E27FC236}">
                  <a16:creationId xmlns:a16="http://schemas.microsoft.com/office/drawing/2014/main" id="{E22D0CA9-9E78-479F-8EB5-A67F1F928C1F}"/>
                </a:ext>
              </a:extLst>
            </p:cNvPr>
            <p:cNvSpPr/>
            <p:nvPr/>
          </p:nvSpPr>
          <p:spPr bwMode="auto">
            <a:xfrm>
              <a:off x="9880648" y="3512416"/>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7" name="Isosceles Triangle 536">
              <a:extLst>
                <a:ext uri="{FF2B5EF4-FFF2-40B4-BE49-F238E27FC236}">
                  <a16:creationId xmlns:a16="http://schemas.microsoft.com/office/drawing/2014/main" id="{89F07198-E944-435E-98C3-EE686CB2752B}"/>
                </a:ext>
              </a:extLst>
            </p:cNvPr>
            <p:cNvSpPr/>
            <p:nvPr/>
          </p:nvSpPr>
          <p:spPr bwMode="auto">
            <a:xfrm>
              <a:off x="9986106" y="3513429"/>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8" name="Isosceles Triangle 537">
              <a:extLst>
                <a:ext uri="{FF2B5EF4-FFF2-40B4-BE49-F238E27FC236}">
                  <a16:creationId xmlns:a16="http://schemas.microsoft.com/office/drawing/2014/main" id="{855D9C06-EB00-449B-A4D3-F53E8E1868E5}"/>
                </a:ext>
              </a:extLst>
            </p:cNvPr>
            <p:cNvSpPr/>
            <p:nvPr/>
          </p:nvSpPr>
          <p:spPr bwMode="auto">
            <a:xfrm>
              <a:off x="10301603" y="3510415"/>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39" name="Isosceles Triangle 538">
              <a:extLst>
                <a:ext uri="{FF2B5EF4-FFF2-40B4-BE49-F238E27FC236}">
                  <a16:creationId xmlns:a16="http://schemas.microsoft.com/office/drawing/2014/main" id="{0942A75C-D628-4DCD-BB0E-BA51E880EF32}"/>
                </a:ext>
              </a:extLst>
            </p:cNvPr>
            <p:cNvSpPr/>
            <p:nvPr/>
          </p:nvSpPr>
          <p:spPr bwMode="auto">
            <a:xfrm>
              <a:off x="11217782" y="3506837"/>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0" name="Isosceles Triangle 539">
              <a:extLst>
                <a:ext uri="{FF2B5EF4-FFF2-40B4-BE49-F238E27FC236}">
                  <a16:creationId xmlns:a16="http://schemas.microsoft.com/office/drawing/2014/main" id="{FC27D05A-20B7-4470-AAE5-7A31256503CF}"/>
                </a:ext>
              </a:extLst>
            </p:cNvPr>
            <p:cNvSpPr/>
            <p:nvPr/>
          </p:nvSpPr>
          <p:spPr bwMode="auto">
            <a:xfrm>
              <a:off x="11309520" y="3507886"/>
              <a:ext cx="95043" cy="96711"/>
            </a:xfrm>
            <a:prstGeom prst="triangl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1935EE62-0813-A1D2-5906-8175BC4C7456}"/>
              </a:ext>
            </a:extLst>
          </p:cNvPr>
          <p:cNvGrpSpPr/>
          <p:nvPr/>
        </p:nvGrpSpPr>
        <p:grpSpPr>
          <a:xfrm>
            <a:off x="5667042" y="1620588"/>
            <a:ext cx="513422" cy="781390"/>
            <a:chOff x="5667042" y="1620588"/>
            <a:chExt cx="513422" cy="781390"/>
          </a:xfrm>
        </p:grpSpPr>
        <p:sp>
          <p:nvSpPr>
            <p:cNvPr id="541" name="Oval 540">
              <a:extLst>
                <a:ext uri="{FF2B5EF4-FFF2-40B4-BE49-F238E27FC236}">
                  <a16:creationId xmlns:a16="http://schemas.microsoft.com/office/drawing/2014/main" id="{CA26729C-729C-4C76-B520-185CF11835A2}"/>
                </a:ext>
              </a:extLst>
            </p:cNvPr>
            <p:cNvSpPr/>
            <p:nvPr/>
          </p:nvSpPr>
          <p:spPr bwMode="auto">
            <a:xfrm>
              <a:off x="5667042" y="1620588"/>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2" name="Oval 541">
              <a:extLst>
                <a:ext uri="{FF2B5EF4-FFF2-40B4-BE49-F238E27FC236}">
                  <a16:creationId xmlns:a16="http://schemas.microsoft.com/office/drawing/2014/main" id="{C0BC9D8E-FE04-432A-B5F2-C816F0475BC9}"/>
                </a:ext>
              </a:extLst>
            </p:cNvPr>
            <p:cNvSpPr/>
            <p:nvPr/>
          </p:nvSpPr>
          <p:spPr bwMode="auto">
            <a:xfrm>
              <a:off x="5796888" y="1765295"/>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3" name="Oval 542">
              <a:extLst>
                <a:ext uri="{FF2B5EF4-FFF2-40B4-BE49-F238E27FC236}">
                  <a16:creationId xmlns:a16="http://schemas.microsoft.com/office/drawing/2014/main" id="{4FDA9CA2-BB8C-498A-8D4F-95A8A2273A8F}"/>
                </a:ext>
              </a:extLst>
            </p:cNvPr>
            <p:cNvSpPr/>
            <p:nvPr/>
          </p:nvSpPr>
          <p:spPr bwMode="auto">
            <a:xfrm>
              <a:off x="5845458" y="1869621"/>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4" name="Oval 543">
              <a:extLst>
                <a:ext uri="{FF2B5EF4-FFF2-40B4-BE49-F238E27FC236}">
                  <a16:creationId xmlns:a16="http://schemas.microsoft.com/office/drawing/2014/main" id="{56FF998F-0C56-461E-AD00-2FE9F72F111E}"/>
                </a:ext>
              </a:extLst>
            </p:cNvPr>
            <p:cNvSpPr/>
            <p:nvPr/>
          </p:nvSpPr>
          <p:spPr bwMode="auto">
            <a:xfrm>
              <a:off x="5876680" y="1899522"/>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5" name="Oval 544">
              <a:extLst>
                <a:ext uri="{FF2B5EF4-FFF2-40B4-BE49-F238E27FC236}">
                  <a16:creationId xmlns:a16="http://schemas.microsoft.com/office/drawing/2014/main" id="{426C6DE0-C3D0-4A18-9810-8CB8325C7418}"/>
                </a:ext>
              </a:extLst>
            </p:cNvPr>
            <p:cNvSpPr/>
            <p:nvPr/>
          </p:nvSpPr>
          <p:spPr bwMode="auto">
            <a:xfrm>
              <a:off x="5964181" y="2071764"/>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6" name="Oval 545">
              <a:extLst>
                <a:ext uri="{FF2B5EF4-FFF2-40B4-BE49-F238E27FC236}">
                  <a16:creationId xmlns:a16="http://schemas.microsoft.com/office/drawing/2014/main" id="{8157DD50-E8BD-4447-8530-8A17439C4423}"/>
                </a:ext>
              </a:extLst>
            </p:cNvPr>
            <p:cNvSpPr/>
            <p:nvPr/>
          </p:nvSpPr>
          <p:spPr bwMode="auto">
            <a:xfrm>
              <a:off x="6101223" y="2308445"/>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ECC2A608-BC63-E06A-00FE-FAD68B13774C}"/>
              </a:ext>
            </a:extLst>
          </p:cNvPr>
          <p:cNvGrpSpPr/>
          <p:nvPr/>
        </p:nvGrpSpPr>
        <p:grpSpPr>
          <a:xfrm>
            <a:off x="6474893" y="2851412"/>
            <a:ext cx="497720" cy="511509"/>
            <a:chOff x="6474893" y="2851412"/>
            <a:chExt cx="497720" cy="511509"/>
          </a:xfrm>
        </p:grpSpPr>
        <p:sp>
          <p:nvSpPr>
            <p:cNvPr id="547" name="Oval 546">
              <a:extLst>
                <a:ext uri="{FF2B5EF4-FFF2-40B4-BE49-F238E27FC236}">
                  <a16:creationId xmlns:a16="http://schemas.microsoft.com/office/drawing/2014/main" id="{D7A7BA55-9B73-48FB-B765-5CF2AD9AF694}"/>
                </a:ext>
              </a:extLst>
            </p:cNvPr>
            <p:cNvSpPr/>
            <p:nvPr/>
          </p:nvSpPr>
          <p:spPr bwMode="auto">
            <a:xfrm>
              <a:off x="6474893" y="2851412"/>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8" name="Oval 547">
              <a:extLst>
                <a:ext uri="{FF2B5EF4-FFF2-40B4-BE49-F238E27FC236}">
                  <a16:creationId xmlns:a16="http://schemas.microsoft.com/office/drawing/2014/main" id="{C097AA27-A511-494B-8EED-1E95AB674C04}"/>
                </a:ext>
              </a:extLst>
            </p:cNvPr>
            <p:cNvSpPr/>
            <p:nvPr/>
          </p:nvSpPr>
          <p:spPr bwMode="auto">
            <a:xfrm>
              <a:off x="6776263" y="3183126"/>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9" name="Oval 548">
              <a:extLst>
                <a:ext uri="{FF2B5EF4-FFF2-40B4-BE49-F238E27FC236}">
                  <a16:creationId xmlns:a16="http://schemas.microsoft.com/office/drawing/2014/main" id="{97B1D5AC-8F3B-490B-BECB-F2DF66538F2C}"/>
                </a:ext>
              </a:extLst>
            </p:cNvPr>
            <p:cNvSpPr/>
            <p:nvPr/>
          </p:nvSpPr>
          <p:spPr bwMode="auto">
            <a:xfrm>
              <a:off x="6893372" y="3269388"/>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5" name="Group 4">
            <a:extLst>
              <a:ext uri="{FF2B5EF4-FFF2-40B4-BE49-F238E27FC236}">
                <a16:creationId xmlns:a16="http://schemas.microsoft.com/office/drawing/2014/main" id="{7CBED822-6994-D588-F4A2-0A30514A5E78}"/>
              </a:ext>
            </a:extLst>
          </p:cNvPr>
          <p:cNvGrpSpPr/>
          <p:nvPr/>
        </p:nvGrpSpPr>
        <p:grpSpPr>
          <a:xfrm>
            <a:off x="7674745" y="3651346"/>
            <a:ext cx="2076977" cy="511433"/>
            <a:chOff x="7674745" y="3651346"/>
            <a:chExt cx="2076977" cy="511433"/>
          </a:xfrm>
        </p:grpSpPr>
        <p:sp>
          <p:nvSpPr>
            <p:cNvPr id="550" name="Oval 549">
              <a:extLst>
                <a:ext uri="{FF2B5EF4-FFF2-40B4-BE49-F238E27FC236}">
                  <a16:creationId xmlns:a16="http://schemas.microsoft.com/office/drawing/2014/main" id="{66D95F00-4339-4739-8912-A7405F8B5482}"/>
                </a:ext>
              </a:extLst>
            </p:cNvPr>
            <p:cNvSpPr/>
            <p:nvPr/>
          </p:nvSpPr>
          <p:spPr bwMode="auto">
            <a:xfrm>
              <a:off x="7674745" y="3651346"/>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1" name="Oval 550">
              <a:extLst>
                <a:ext uri="{FF2B5EF4-FFF2-40B4-BE49-F238E27FC236}">
                  <a16:creationId xmlns:a16="http://schemas.microsoft.com/office/drawing/2014/main" id="{0C6925F2-209D-41A2-84DD-B79D4680CBBD}"/>
                </a:ext>
              </a:extLst>
            </p:cNvPr>
            <p:cNvSpPr/>
            <p:nvPr/>
          </p:nvSpPr>
          <p:spPr bwMode="auto">
            <a:xfrm>
              <a:off x="7714813" y="3653922"/>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2" name="Oval 551">
              <a:extLst>
                <a:ext uri="{FF2B5EF4-FFF2-40B4-BE49-F238E27FC236}">
                  <a16:creationId xmlns:a16="http://schemas.microsoft.com/office/drawing/2014/main" id="{B277E192-C12E-4717-97B3-23FA6A37677D}"/>
                </a:ext>
              </a:extLst>
            </p:cNvPr>
            <p:cNvSpPr/>
            <p:nvPr/>
          </p:nvSpPr>
          <p:spPr bwMode="auto">
            <a:xfrm>
              <a:off x="7757524" y="3708636"/>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3" name="Oval 552">
              <a:extLst>
                <a:ext uri="{FF2B5EF4-FFF2-40B4-BE49-F238E27FC236}">
                  <a16:creationId xmlns:a16="http://schemas.microsoft.com/office/drawing/2014/main" id="{6BE8CCD7-CE8E-4B91-BA21-14B41F7EFAF8}"/>
                </a:ext>
              </a:extLst>
            </p:cNvPr>
            <p:cNvSpPr/>
            <p:nvPr/>
          </p:nvSpPr>
          <p:spPr bwMode="auto">
            <a:xfrm>
              <a:off x="7875323" y="3755401"/>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4" name="Oval 553">
              <a:extLst>
                <a:ext uri="{FF2B5EF4-FFF2-40B4-BE49-F238E27FC236}">
                  <a16:creationId xmlns:a16="http://schemas.microsoft.com/office/drawing/2014/main" id="{FCE4F7D4-A620-4FAF-805F-517962060858}"/>
                </a:ext>
              </a:extLst>
            </p:cNvPr>
            <p:cNvSpPr/>
            <p:nvPr/>
          </p:nvSpPr>
          <p:spPr bwMode="auto">
            <a:xfrm>
              <a:off x="7976420" y="3757645"/>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5" name="Oval 554">
              <a:extLst>
                <a:ext uri="{FF2B5EF4-FFF2-40B4-BE49-F238E27FC236}">
                  <a16:creationId xmlns:a16="http://schemas.microsoft.com/office/drawing/2014/main" id="{5FA47860-3E01-4A18-86EE-1182450DA9B3}"/>
                </a:ext>
              </a:extLst>
            </p:cNvPr>
            <p:cNvSpPr/>
            <p:nvPr/>
          </p:nvSpPr>
          <p:spPr bwMode="auto">
            <a:xfrm>
              <a:off x="8002708" y="3756611"/>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6" name="Oval 555">
              <a:extLst>
                <a:ext uri="{FF2B5EF4-FFF2-40B4-BE49-F238E27FC236}">
                  <a16:creationId xmlns:a16="http://schemas.microsoft.com/office/drawing/2014/main" id="{DFF2C35E-B9FC-49F5-A907-3D00C98A5030}"/>
                </a:ext>
              </a:extLst>
            </p:cNvPr>
            <p:cNvSpPr/>
            <p:nvPr/>
          </p:nvSpPr>
          <p:spPr bwMode="auto">
            <a:xfrm>
              <a:off x="8073960" y="3759662"/>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7" name="Oval 556">
              <a:extLst>
                <a:ext uri="{FF2B5EF4-FFF2-40B4-BE49-F238E27FC236}">
                  <a16:creationId xmlns:a16="http://schemas.microsoft.com/office/drawing/2014/main" id="{BBD23675-B716-4380-8FB3-EC61903B579A}"/>
                </a:ext>
              </a:extLst>
            </p:cNvPr>
            <p:cNvSpPr/>
            <p:nvPr/>
          </p:nvSpPr>
          <p:spPr bwMode="auto">
            <a:xfrm>
              <a:off x="8141741" y="3759662"/>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8" name="Oval 557">
              <a:extLst>
                <a:ext uri="{FF2B5EF4-FFF2-40B4-BE49-F238E27FC236}">
                  <a16:creationId xmlns:a16="http://schemas.microsoft.com/office/drawing/2014/main" id="{6B35EB07-76C5-4623-B3B8-3DD0645B2C59}"/>
                </a:ext>
              </a:extLst>
            </p:cNvPr>
            <p:cNvSpPr/>
            <p:nvPr/>
          </p:nvSpPr>
          <p:spPr bwMode="auto">
            <a:xfrm>
              <a:off x="8302375" y="3855957"/>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9" name="Oval 558">
              <a:extLst>
                <a:ext uri="{FF2B5EF4-FFF2-40B4-BE49-F238E27FC236}">
                  <a16:creationId xmlns:a16="http://schemas.microsoft.com/office/drawing/2014/main" id="{3F258D6B-F68F-4479-8318-A1156D5334FF}"/>
                </a:ext>
              </a:extLst>
            </p:cNvPr>
            <p:cNvSpPr/>
            <p:nvPr/>
          </p:nvSpPr>
          <p:spPr bwMode="auto">
            <a:xfrm>
              <a:off x="8366904" y="3886315"/>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0" name="Oval 559">
              <a:extLst>
                <a:ext uri="{FF2B5EF4-FFF2-40B4-BE49-F238E27FC236}">
                  <a16:creationId xmlns:a16="http://schemas.microsoft.com/office/drawing/2014/main" id="{4F639AE8-6EE0-4BB9-A000-BEDABDEC3E4B}"/>
                </a:ext>
              </a:extLst>
            </p:cNvPr>
            <p:cNvSpPr/>
            <p:nvPr/>
          </p:nvSpPr>
          <p:spPr bwMode="auto">
            <a:xfrm>
              <a:off x="8419216" y="3886793"/>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1" name="Oval 560">
              <a:extLst>
                <a:ext uri="{FF2B5EF4-FFF2-40B4-BE49-F238E27FC236}">
                  <a16:creationId xmlns:a16="http://schemas.microsoft.com/office/drawing/2014/main" id="{4C714642-1202-47ED-99A7-228552C84688}"/>
                </a:ext>
              </a:extLst>
            </p:cNvPr>
            <p:cNvSpPr/>
            <p:nvPr/>
          </p:nvSpPr>
          <p:spPr bwMode="auto">
            <a:xfrm>
              <a:off x="8457985" y="3889839"/>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2" name="Oval 561">
              <a:extLst>
                <a:ext uri="{FF2B5EF4-FFF2-40B4-BE49-F238E27FC236}">
                  <a16:creationId xmlns:a16="http://schemas.microsoft.com/office/drawing/2014/main" id="{244F8983-46CC-42EE-B995-D018ADB86537}"/>
                </a:ext>
              </a:extLst>
            </p:cNvPr>
            <p:cNvSpPr/>
            <p:nvPr/>
          </p:nvSpPr>
          <p:spPr bwMode="auto">
            <a:xfrm>
              <a:off x="8647263" y="3884468"/>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3" name="Oval 562">
              <a:extLst>
                <a:ext uri="{FF2B5EF4-FFF2-40B4-BE49-F238E27FC236}">
                  <a16:creationId xmlns:a16="http://schemas.microsoft.com/office/drawing/2014/main" id="{8F5C13E2-74F6-4901-B727-95E7655291E6}"/>
                </a:ext>
              </a:extLst>
            </p:cNvPr>
            <p:cNvSpPr/>
            <p:nvPr/>
          </p:nvSpPr>
          <p:spPr bwMode="auto">
            <a:xfrm>
              <a:off x="8689211" y="3936013"/>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4" name="Oval 563">
              <a:extLst>
                <a:ext uri="{FF2B5EF4-FFF2-40B4-BE49-F238E27FC236}">
                  <a16:creationId xmlns:a16="http://schemas.microsoft.com/office/drawing/2014/main" id="{C7771CD5-727E-46F8-BBF2-658943C36C0D}"/>
                </a:ext>
              </a:extLst>
            </p:cNvPr>
            <p:cNvSpPr/>
            <p:nvPr/>
          </p:nvSpPr>
          <p:spPr bwMode="auto">
            <a:xfrm>
              <a:off x="8803475" y="4003968"/>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5" name="Oval 564">
              <a:extLst>
                <a:ext uri="{FF2B5EF4-FFF2-40B4-BE49-F238E27FC236}">
                  <a16:creationId xmlns:a16="http://schemas.microsoft.com/office/drawing/2014/main" id="{998A80DE-CD28-412A-8E61-726C2FA02BC5}"/>
                </a:ext>
              </a:extLst>
            </p:cNvPr>
            <p:cNvSpPr/>
            <p:nvPr/>
          </p:nvSpPr>
          <p:spPr bwMode="auto">
            <a:xfrm>
              <a:off x="8842205" y="4050734"/>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6" name="Oval 565">
              <a:extLst>
                <a:ext uri="{FF2B5EF4-FFF2-40B4-BE49-F238E27FC236}">
                  <a16:creationId xmlns:a16="http://schemas.microsoft.com/office/drawing/2014/main" id="{4FF94DBE-A981-455E-9483-2ACA0F547B02}"/>
                </a:ext>
              </a:extLst>
            </p:cNvPr>
            <p:cNvSpPr/>
            <p:nvPr/>
          </p:nvSpPr>
          <p:spPr bwMode="auto">
            <a:xfrm>
              <a:off x="8942800" y="4060330"/>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7" name="Oval 566">
              <a:extLst>
                <a:ext uri="{FF2B5EF4-FFF2-40B4-BE49-F238E27FC236}">
                  <a16:creationId xmlns:a16="http://schemas.microsoft.com/office/drawing/2014/main" id="{D8B7ECAB-3081-4CA1-AB10-60C0CAE1C288}"/>
                </a:ext>
              </a:extLst>
            </p:cNvPr>
            <p:cNvSpPr/>
            <p:nvPr/>
          </p:nvSpPr>
          <p:spPr bwMode="auto">
            <a:xfrm>
              <a:off x="9022744" y="4060329"/>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8" name="Oval 567">
              <a:extLst>
                <a:ext uri="{FF2B5EF4-FFF2-40B4-BE49-F238E27FC236}">
                  <a16:creationId xmlns:a16="http://schemas.microsoft.com/office/drawing/2014/main" id="{7E49E7B5-1384-4436-9429-A6E29DAFF8D2}"/>
                </a:ext>
              </a:extLst>
            </p:cNvPr>
            <p:cNvSpPr/>
            <p:nvPr/>
          </p:nvSpPr>
          <p:spPr bwMode="auto">
            <a:xfrm>
              <a:off x="9464907" y="4069246"/>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69" name="Oval 568">
              <a:extLst>
                <a:ext uri="{FF2B5EF4-FFF2-40B4-BE49-F238E27FC236}">
                  <a16:creationId xmlns:a16="http://schemas.microsoft.com/office/drawing/2014/main" id="{E4CC2FF1-E27A-4EFF-BF90-43D7F318AC29}"/>
                </a:ext>
              </a:extLst>
            </p:cNvPr>
            <p:cNvSpPr/>
            <p:nvPr/>
          </p:nvSpPr>
          <p:spPr bwMode="auto">
            <a:xfrm>
              <a:off x="9619970" y="4065109"/>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70" name="Oval 569">
              <a:extLst>
                <a:ext uri="{FF2B5EF4-FFF2-40B4-BE49-F238E27FC236}">
                  <a16:creationId xmlns:a16="http://schemas.microsoft.com/office/drawing/2014/main" id="{5D473F28-84A6-498A-996C-480425D495C5}"/>
                </a:ext>
              </a:extLst>
            </p:cNvPr>
            <p:cNvSpPr/>
            <p:nvPr/>
          </p:nvSpPr>
          <p:spPr bwMode="auto">
            <a:xfrm>
              <a:off x="9650767" y="4066852"/>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71" name="Oval 570">
              <a:extLst>
                <a:ext uri="{FF2B5EF4-FFF2-40B4-BE49-F238E27FC236}">
                  <a16:creationId xmlns:a16="http://schemas.microsoft.com/office/drawing/2014/main" id="{55D44AD9-2691-4251-8E17-3CD45A9D4210}"/>
                </a:ext>
              </a:extLst>
            </p:cNvPr>
            <p:cNvSpPr/>
            <p:nvPr/>
          </p:nvSpPr>
          <p:spPr bwMode="auto">
            <a:xfrm>
              <a:off x="9672481" y="4063177"/>
              <a:ext cx="79241" cy="93533"/>
            </a:xfrm>
            <a:prstGeom prst="ellips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aphicFrame>
        <p:nvGraphicFramePr>
          <p:cNvPr id="601" name="Table 261">
            <a:extLst>
              <a:ext uri="{FF2B5EF4-FFF2-40B4-BE49-F238E27FC236}">
                <a16:creationId xmlns:a16="http://schemas.microsoft.com/office/drawing/2014/main" id="{29440614-0EF1-4AE8-998F-BCF6A45E0696}"/>
              </a:ext>
            </a:extLst>
          </p:cNvPr>
          <p:cNvGraphicFramePr>
            <a:graphicFrameLocks/>
          </p:cNvGraphicFramePr>
          <p:nvPr/>
        </p:nvGraphicFramePr>
        <p:xfrm>
          <a:off x="711199" y="2803191"/>
          <a:ext cx="3894230" cy="1920320"/>
        </p:xfrm>
        <a:graphic>
          <a:graphicData uri="http://schemas.openxmlformats.org/drawingml/2006/table">
            <a:tbl>
              <a:tblPr firstRow="1" bandRow="1">
                <a:tableStyleId>{B301B821-A1FF-4177-AEE7-76D212191A09}</a:tableStyleId>
              </a:tblPr>
              <a:tblGrid>
                <a:gridCol w="1739976">
                  <a:extLst>
                    <a:ext uri="{9D8B030D-6E8A-4147-A177-3AD203B41FA5}">
                      <a16:colId xmlns:a16="http://schemas.microsoft.com/office/drawing/2014/main" val="2897966491"/>
                    </a:ext>
                  </a:extLst>
                </a:gridCol>
                <a:gridCol w="1100238">
                  <a:extLst>
                    <a:ext uri="{9D8B030D-6E8A-4147-A177-3AD203B41FA5}">
                      <a16:colId xmlns:a16="http://schemas.microsoft.com/office/drawing/2014/main" val="403912105"/>
                    </a:ext>
                  </a:extLst>
                </a:gridCol>
                <a:gridCol w="1054016">
                  <a:extLst>
                    <a:ext uri="{9D8B030D-6E8A-4147-A177-3AD203B41FA5}">
                      <a16:colId xmlns:a16="http://schemas.microsoft.com/office/drawing/2014/main" val="1113213249"/>
                    </a:ext>
                  </a:extLst>
                </a:gridCol>
              </a:tblGrid>
              <a:tr h="28668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u="none" strike="noStrike" cap="none" normalizeH="0" baseline="0">
                          <a:ln>
                            <a:noFill/>
                          </a:ln>
                          <a:solidFill>
                            <a:schemeClr val="tx1"/>
                          </a:solidFill>
                          <a:effectLst/>
                          <a:latin typeface="Calibri" panose="020F0502020204030204" pitchFamily="34" charset="0"/>
                          <a:cs typeface="Calibri" panose="020F0502020204030204" pitchFamily="34" charset="0"/>
                        </a:rPr>
                        <a:t>Response, %</a:t>
                      </a:r>
                      <a:endParaRPr kumimoji="0" lang="en-GB"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a:ln>
                            <a:noFill/>
                          </a:ln>
                          <a:solidFill>
                            <a:schemeClr val="tx1"/>
                          </a:solidFill>
                          <a:effectLst/>
                          <a:latin typeface="Calibri" panose="020F0502020204030204" pitchFamily="34" charset="0"/>
                          <a:cs typeface="Calibri" panose="020F0502020204030204" pitchFamily="34" charset="0"/>
                        </a:rPr>
                        <a:t>Dara-Pd</a:t>
                      </a:r>
                      <a:br>
                        <a:rPr kumimoji="0" lang="en-US" sz="160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US" sz="1600" u="none" strike="noStrike" cap="none" normalizeH="0" baseline="0">
                          <a:ln>
                            <a:noFill/>
                          </a:ln>
                          <a:solidFill>
                            <a:schemeClr val="tx1"/>
                          </a:solidFill>
                          <a:effectLst/>
                          <a:latin typeface="Calibri" panose="020F0502020204030204" pitchFamily="34" charset="0"/>
                          <a:cs typeface="Calibri" panose="020F0502020204030204" pitchFamily="34" charset="0"/>
                        </a:rPr>
                        <a:t>(n = 151)</a:t>
                      </a:r>
                      <a:endPar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rgbClr val="01587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a:ln>
                            <a:noFill/>
                          </a:ln>
                          <a:solidFill>
                            <a:schemeClr val="tx1"/>
                          </a:solidFill>
                          <a:effectLst/>
                          <a:latin typeface="Calibri" panose="020F0502020204030204" pitchFamily="34" charset="0"/>
                          <a:cs typeface="Calibri" panose="020F0502020204030204" pitchFamily="34" charset="0"/>
                        </a:rPr>
                        <a:t>Pd </a:t>
                      </a:r>
                      <a:br>
                        <a:rPr kumimoji="0" lang="en-US" sz="160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US" sz="1600" u="none" strike="noStrike" cap="none" normalizeH="0" baseline="0">
                          <a:ln>
                            <a:noFill/>
                          </a:ln>
                          <a:solidFill>
                            <a:schemeClr val="tx1"/>
                          </a:solidFill>
                          <a:effectLst/>
                          <a:latin typeface="Calibri" panose="020F0502020204030204" pitchFamily="34" charset="0"/>
                          <a:cs typeface="Calibri" panose="020F0502020204030204" pitchFamily="34" charset="0"/>
                        </a:rPr>
                        <a:t>(n = 153)</a:t>
                      </a:r>
                      <a:endPar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rgbClr val="E1471D"/>
                    </a:solidFill>
                  </a:tcPr>
                </a:tc>
                <a:extLst>
                  <a:ext uri="{0D108BD9-81ED-4DB2-BD59-A6C34878D82A}">
                    <a16:rowId xmlns:a16="http://schemas.microsoft.com/office/drawing/2014/main" val="3406484919"/>
                  </a:ext>
                </a:extLst>
              </a:tr>
              <a:tr h="16597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ORR</a:t>
                      </a: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69</a:t>
                      </a:r>
                      <a:endParaRPr kumimoji="0" lang="en-US" sz="1600" b="0" i="0" u="none" strike="noStrike" cap="none" normalizeH="0" baseline="3000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46</a:t>
                      </a: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86669191"/>
                  </a:ext>
                </a:extLst>
              </a:tr>
              <a:tr h="16597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sz="1600" b="0">
                          <a:solidFill>
                            <a:schemeClr val="bg1"/>
                          </a:solidFill>
                          <a:latin typeface="Calibri" panose="020F0502020204030204" pitchFamily="34" charset="0"/>
                          <a:cs typeface="Calibri" panose="020F0502020204030204" pitchFamily="34" charset="0"/>
                        </a:rPr>
                        <a:t>≥ </a:t>
                      </a:r>
                      <a:r>
                        <a:rPr kumimoji="0" lang="en-US" sz="16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VGPR</a:t>
                      </a:r>
                      <a:endParaRPr kumimoji="0" lang="en-US" sz="16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51</a:t>
                      </a: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20</a:t>
                      </a: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463401036"/>
                  </a:ext>
                </a:extLst>
              </a:tr>
              <a:tr h="16597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sz="1600" b="0">
                          <a:solidFill>
                            <a:schemeClr val="bg1"/>
                          </a:solidFill>
                          <a:latin typeface="Calibri" panose="020F0502020204030204" pitchFamily="34" charset="0"/>
                          <a:cs typeface="Calibri" panose="020F0502020204030204" pitchFamily="34" charset="0"/>
                        </a:rPr>
                        <a:t>≥ </a:t>
                      </a:r>
                      <a:r>
                        <a:rPr kumimoji="0" lang="en-US" sz="16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CR</a:t>
                      </a:r>
                      <a:endParaRPr kumimoji="0" lang="en-US" sz="16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25</a:t>
                      </a: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4</a:t>
                      </a: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89732229"/>
                  </a:ext>
                </a:extLst>
              </a:tr>
              <a:tr h="165978">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6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MRD negative</a:t>
                      </a:r>
                      <a:endParaRPr kumimoji="0" lang="en-US" sz="16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a:ln>
                            <a:noFill/>
                          </a:ln>
                          <a:solidFill>
                            <a:schemeClr val="bg1"/>
                          </a:solidFill>
                          <a:effectLst/>
                          <a:latin typeface="Calibri" panose="020F0502020204030204" pitchFamily="34" charset="0"/>
                          <a:cs typeface="Calibri" panose="020F0502020204030204" pitchFamily="34" charset="0"/>
                        </a:rPr>
                        <a:t>9</a:t>
                      </a: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u="none" strike="noStrike" cap="none" normalizeH="0" baseline="0" dirty="0">
                          <a:ln>
                            <a:noFill/>
                          </a:ln>
                          <a:solidFill>
                            <a:schemeClr val="bg1"/>
                          </a:solidFill>
                          <a:effectLst/>
                          <a:latin typeface="Calibri" panose="020F0502020204030204" pitchFamily="34" charset="0"/>
                          <a:cs typeface="Calibri" panose="020F0502020204030204" pitchFamily="34" charset="0"/>
                        </a:rPr>
                        <a:t>2</a:t>
                      </a:r>
                      <a:endPar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275726591"/>
                  </a:ext>
                </a:extLst>
              </a:tr>
            </a:tbl>
          </a:graphicData>
        </a:graphic>
      </p:graphicFrame>
      <p:sp>
        <p:nvSpPr>
          <p:cNvPr id="10" name="TextBox 9">
            <a:extLst>
              <a:ext uri="{FF2B5EF4-FFF2-40B4-BE49-F238E27FC236}">
                <a16:creationId xmlns:a16="http://schemas.microsoft.com/office/drawing/2014/main" id="{0BBDC74A-DADD-8F5D-2814-F3724B1A4395}"/>
              </a:ext>
            </a:extLst>
          </p:cNvPr>
          <p:cNvSpPr txBox="1"/>
          <p:nvPr/>
        </p:nvSpPr>
        <p:spPr bwMode="auto">
          <a:xfrm>
            <a:off x="629773" y="1382430"/>
            <a:ext cx="4308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Dara-Pd group</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75% 2-3 prior lines of therapy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79% lenalidomide refractory (62% in last line)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47% PI refractory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72% double refractory </a:t>
            </a:r>
          </a:p>
        </p:txBody>
      </p:sp>
      <p:sp>
        <p:nvSpPr>
          <p:cNvPr id="13" name="Çerçeve 12">
            <a:extLst>
              <a:ext uri="{FF2B5EF4-FFF2-40B4-BE49-F238E27FC236}">
                <a16:creationId xmlns:a16="http://schemas.microsoft.com/office/drawing/2014/main" id="{1917C19C-42E1-9261-C2B8-776B3AC2D2BF}"/>
              </a:ext>
            </a:extLst>
          </p:cNvPr>
          <p:cNvSpPr/>
          <p:nvPr/>
        </p:nvSpPr>
        <p:spPr>
          <a:xfrm>
            <a:off x="9426784" y="3257054"/>
            <a:ext cx="2674156" cy="1600913"/>
          </a:xfrm>
          <a:prstGeom prst="fram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4" name="Resim 13" descr="beyaz, tasarım içeren bir resim&#10;&#10;Yapay zeka tarafından oluşturulan içerik yanlış olabilir.">
            <a:extLst>
              <a:ext uri="{FF2B5EF4-FFF2-40B4-BE49-F238E27FC236}">
                <a16:creationId xmlns:a16="http://schemas.microsoft.com/office/drawing/2014/main" id="{3040525F-F977-D7EB-F839-434C0D8C640F}"/>
              </a:ext>
            </a:extLst>
          </p:cNvPr>
          <p:cNvPicPr>
            <a:picLocks noChangeAspect="1"/>
          </p:cNvPicPr>
          <p:nvPr/>
        </p:nvPicPr>
        <p:blipFill>
          <a:blip r:embed="rId3"/>
          <a:stretch>
            <a:fillRect/>
          </a:stretch>
        </p:blipFill>
        <p:spPr>
          <a:xfrm>
            <a:off x="8868232" y="6238872"/>
            <a:ext cx="3099855" cy="412634"/>
          </a:xfrm>
          <a:prstGeom prst="rect">
            <a:avLst/>
          </a:prstGeom>
        </p:spPr>
      </p:pic>
    </p:spTree>
    <p:extLst>
      <p:ext uri="{BB962C8B-B14F-4D97-AF65-F5344CB8AC3E}">
        <p14:creationId xmlns:p14="http://schemas.microsoft.com/office/powerpoint/2010/main" val="4690535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E467-EDF2-4A7E-A9ED-65852D0CF7F1}"/>
              </a:ext>
            </a:extLst>
          </p:cNvPr>
          <p:cNvSpPr>
            <a:spLocks noGrp="1"/>
          </p:cNvSpPr>
          <p:nvPr>
            <p:ph type="title"/>
          </p:nvPr>
        </p:nvSpPr>
        <p:spPr/>
        <p:txBody>
          <a:bodyPr/>
          <a:lstStyle/>
          <a:p>
            <a:r>
              <a:rPr lang="en-US" dirty="0">
                <a:solidFill>
                  <a:srgbClr val="FF0000"/>
                </a:solidFill>
              </a:rPr>
              <a:t>         Phase III CANDOR: Dara-</a:t>
            </a:r>
            <a:r>
              <a:rPr lang="en-US" dirty="0" err="1">
                <a:solidFill>
                  <a:srgbClr val="FF0000"/>
                </a:solidFill>
              </a:rPr>
              <a:t>Kd</a:t>
            </a:r>
            <a:r>
              <a:rPr lang="en-US" dirty="0">
                <a:solidFill>
                  <a:srgbClr val="FF0000"/>
                </a:solidFill>
              </a:rPr>
              <a:t> vs </a:t>
            </a:r>
            <a:r>
              <a:rPr lang="en-US" dirty="0" err="1">
                <a:solidFill>
                  <a:srgbClr val="FF0000"/>
                </a:solidFill>
              </a:rPr>
              <a:t>Kd</a:t>
            </a:r>
            <a:r>
              <a:rPr lang="en-US" dirty="0">
                <a:solidFill>
                  <a:srgbClr val="FF0000"/>
                </a:solidFill>
              </a:rPr>
              <a:t> in R/R MM </a:t>
            </a:r>
            <a:br>
              <a:rPr lang="en-US" dirty="0">
                <a:solidFill>
                  <a:srgbClr val="FF0000"/>
                </a:solidFill>
              </a:rPr>
            </a:br>
            <a:r>
              <a:rPr lang="en-US" dirty="0">
                <a:solidFill>
                  <a:srgbClr val="FF0000"/>
                </a:solidFill>
              </a:rPr>
              <a:t>                        After </a:t>
            </a:r>
            <a:r>
              <a:rPr lang="en-US" dirty="0">
                <a:solidFill>
                  <a:srgbClr val="FF0000"/>
                </a:solidFill>
                <a:sym typeface="Symbol" panose="05050102010706020507" pitchFamily="18" charset="2"/>
              </a:rPr>
              <a:t>1-3 Prior Therapy Lines</a:t>
            </a:r>
            <a:endParaRPr lang="en-US" dirty="0">
              <a:solidFill>
                <a:srgbClr val="FF0000"/>
              </a:solidFill>
            </a:endParaRPr>
          </a:p>
        </p:txBody>
      </p:sp>
      <p:sp>
        <p:nvSpPr>
          <p:cNvPr id="9" name="Slide Number Placeholder 3">
            <a:extLst>
              <a:ext uri="{FF2B5EF4-FFF2-40B4-BE49-F238E27FC236}">
                <a16:creationId xmlns:a16="http://schemas.microsoft.com/office/drawing/2014/main" id="{AEC6AB89-0780-4F34-BA33-EA9963F430BC}"/>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B3F0F6-E8D7-9C4B-A56C-71997626A099}" type="slidenum">
              <a:rPr kumimoji="0" lang="en-US" sz="18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18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267" name="Text Box 11">
            <a:extLst>
              <a:ext uri="{FF2B5EF4-FFF2-40B4-BE49-F238E27FC236}">
                <a16:creationId xmlns:a16="http://schemas.microsoft.com/office/drawing/2014/main" id="{E624EA91-D625-4C7B-AA1E-8183D6539968}"/>
              </a:ext>
            </a:extLst>
          </p:cNvPr>
          <p:cNvSpPr txBox="1">
            <a:spLocks noChangeArrowheads="1"/>
          </p:cNvSpPr>
          <p:nvPr/>
        </p:nvSpPr>
        <p:spPr bwMode="auto">
          <a:xfrm>
            <a:off x="401162" y="636454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Usmani. Lancet Oncol. 2022;23:65. Usmani. </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Blood Advances. 2023;7:3739.</a:t>
            </a:r>
          </a:p>
        </p:txBody>
      </p:sp>
      <p:grpSp>
        <p:nvGrpSpPr>
          <p:cNvPr id="3" name="Group 2">
            <a:extLst>
              <a:ext uri="{FF2B5EF4-FFF2-40B4-BE49-F238E27FC236}">
                <a16:creationId xmlns:a16="http://schemas.microsoft.com/office/drawing/2014/main" id="{97844355-209D-563A-84AE-E2FD5E0D1B6F}"/>
              </a:ext>
            </a:extLst>
          </p:cNvPr>
          <p:cNvGrpSpPr/>
          <p:nvPr/>
        </p:nvGrpSpPr>
        <p:grpSpPr>
          <a:xfrm>
            <a:off x="5390452" y="1632998"/>
            <a:ext cx="502839" cy="2815603"/>
            <a:chOff x="5216175" y="2729893"/>
            <a:chExt cx="502839" cy="2815603"/>
          </a:xfrm>
        </p:grpSpPr>
        <p:sp>
          <p:nvSpPr>
            <p:cNvPr id="7" name="TextBox 6">
              <a:extLst>
                <a:ext uri="{FF2B5EF4-FFF2-40B4-BE49-F238E27FC236}">
                  <a16:creationId xmlns:a16="http://schemas.microsoft.com/office/drawing/2014/main" id="{1C1275FB-E660-C1A5-EAEB-A019C9F7921D}"/>
                </a:ext>
              </a:extLst>
            </p:cNvPr>
            <p:cNvSpPr txBox="1"/>
            <p:nvPr/>
          </p:nvSpPr>
          <p:spPr bwMode="auto">
            <a:xfrm>
              <a:off x="5216175" y="2729893"/>
              <a:ext cx="4972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100</a:t>
              </a:r>
            </a:p>
          </p:txBody>
        </p:sp>
        <p:sp>
          <p:nvSpPr>
            <p:cNvPr id="8" name="TextBox 7">
              <a:extLst>
                <a:ext uri="{FF2B5EF4-FFF2-40B4-BE49-F238E27FC236}">
                  <a16:creationId xmlns:a16="http://schemas.microsoft.com/office/drawing/2014/main" id="{ED71B777-90B3-99FC-564A-A04FF48465CC}"/>
                </a:ext>
              </a:extLst>
            </p:cNvPr>
            <p:cNvSpPr txBox="1"/>
            <p:nvPr/>
          </p:nvSpPr>
          <p:spPr bwMode="auto">
            <a:xfrm>
              <a:off x="5320371" y="3223141"/>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80</a:t>
              </a:r>
            </a:p>
          </p:txBody>
        </p:sp>
        <p:sp>
          <p:nvSpPr>
            <p:cNvPr id="10" name="TextBox 9">
              <a:extLst>
                <a:ext uri="{FF2B5EF4-FFF2-40B4-BE49-F238E27FC236}">
                  <a16:creationId xmlns:a16="http://schemas.microsoft.com/office/drawing/2014/main" id="{C9C6CB4E-4C87-6ED2-AF0B-E990C749F3C5}"/>
                </a:ext>
              </a:extLst>
            </p:cNvPr>
            <p:cNvSpPr txBox="1"/>
            <p:nvPr/>
          </p:nvSpPr>
          <p:spPr bwMode="auto">
            <a:xfrm>
              <a:off x="5325958" y="372245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60</a:t>
              </a:r>
            </a:p>
          </p:txBody>
        </p:sp>
        <p:sp>
          <p:nvSpPr>
            <p:cNvPr id="11" name="TextBox 10">
              <a:extLst>
                <a:ext uri="{FF2B5EF4-FFF2-40B4-BE49-F238E27FC236}">
                  <a16:creationId xmlns:a16="http://schemas.microsoft.com/office/drawing/2014/main" id="{8CA38549-0B55-61EC-3ACB-835D18F19FF0}"/>
                </a:ext>
              </a:extLst>
            </p:cNvPr>
            <p:cNvSpPr txBox="1"/>
            <p:nvPr/>
          </p:nvSpPr>
          <p:spPr bwMode="auto">
            <a:xfrm>
              <a:off x="5325958" y="4215706"/>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40</a:t>
              </a:r>
            </a:p>
          </p:txBody>
        </p:sp>
        <p:sp>
          <p:nvSpPr>
            <p:cNvPr id="12" name="TextBox 11">
              <a:extLst>
                <a:ext uri="{FF2B5EF4-FFF2-40B4-BE49-F238E27FC236}">
                  <a16:creationId xmlns:a16="http://schemas.microsoft.com/office/drawing/2014/main" id="{CCA50797-7324-5890-DBFF-15022FC57F28}"/>
                </a:ext>
              </a:extLst>
            </p:cNvPr>
            <p:cNvSpPr txBox="1"/>
            <p:nvPr/>
          </p:nvSpPr>
          <p:spPr bwMode="auto">
            <a:xfrm>
              <a:off x="5320371" y="471369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13" name="TextBox 12">
              <a:extLst>
                <a:ext uri="{FF2B5EF4-FFF2-40B4-BE49-F238E27FC236}">
                  <a16:creationId xmlns:a16="http://schemas.microsoft.com/office/drawing/2014/main" id="{E88658AE-A1E3-0E61-368C-38CAA61425C7}"/>
                </a:ext>
              </a:extLst>
            </p:cNvPr>
            <p:cNvSpPr txBox="1"/>
            <p:nvPr/>
          </p:nvSpPr>
          <p:spPr bwMode="auto">
            <a:xfrm>
              <a:off x="5424566" y="5206942"/>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p:txBody>
        </p:sp>
      </p:grpSp>
      <p:sp>
        <p:nvSpPr>
          <p:cNvPr id="34" name="Freeform: Shape 33">
            <a:extLst>
              <a:ext uri="{FF2B5EF4-FFF2-40B4-BE49-F238E27FC236}">
                <a16:creationId xmlns:a16="http://schemas.microsoft.com/office/drawing/2014/main" id="{94F718C7-31AC-D4F2-3AAA-F6209B74435B}"/>
              </a:ext>
            </a:extLst>
          </p:cNvPr>
          <p:cNvSpPr/>
          <p:nvPr/>
        </p:nvSpPr>
        <p:spPr bwMode="auto">
          <a:xfrm>
            <a:off x="5894186" y="1765457"/>
            <a:ext cx="5456091" cy="2503803"/>
          </a:xfrm>
          <a:custGeom>
            <a:avLst/>
            <a:gdLst>
              <a:gd name="connsiteX0" fmla="*/ 0 w 7321923"/>
              <a:gd name="connsiteY0" fmla="*/ 0 h 3375212"/>
              <a:gd name="connsiteX1" fmla="*/ 0 w 7321923"/>
              <a:gd name="connsiteY1" fmla="*/ 3375212 h 3375212"/>
              <a:gd name="connsiteX2" fmla="*/ 7321923 w 7321923"/>
              <a:gd name="connsiteY2" fmla="*/ 3375212 h 3375212"/>
              <a:gd name="connsiteX3" fmla="*/ 7321923 w 7321923"/>
              <a:gd name="connsiteY3" fmla="*/ 3328147 h 3375212"/>
              <a:gd name="connsiteX4" fmla="*/ 7321923 w 7321923"/>
              <a:gd name="connsiteY4" fmla="*/ 3328147 h 3375212"/>
              <a:gd name="connsiteX0" fmla="*/ 0 w 7321923"/>
              <a:gd name="connsiteY0" fmla="*/ 0 h 3375212"/>
              <a:gd name="connsiteX1" fmla="*/ 0 w 7321923"/>
              <a:gd name="connsiteY1" fmla="*/ 3375212 h 3375212"/>
              <a:gd name="connsiteX2" fmla="*/ 7321923 w 7321923"/>
              <a:gd name="connsiteY2" fmla="*/ 3375212 h 3375212"/>
              <a:gd name="connsiteX3" fmla="*/ 7321923 w 7321923"/>
              <a:gd name="connsiteY3" fmla="*/ 3328147 h 3375212"/>
              <a:gd name="connsiteX0" fmla="*/ 0 w 7321923"/>
              <a:gd name="connsiteY0" fmla="*/ 0 h 3375212"/>
              <a:gd name="connsiteX1" fmla="*/ 0 w 7321923"/>
              <a:gd name="connsiteY1" fmla="*/ 3375212 h 3375212"/>
              <a:gd name="connsiteX2" fmla="*/ 7321923 w 7321923"/>
              <a:gd name="connsiteY2" fmla="*/ 3375212 h 3375212"/>
            </a:gdLst>
            <a:ahLst/>
            <a:cxnLst>
              <a:cxn ang="0">
                <a:pos x="connsiteX0" y="connsiteY0"/>
              </a:cxn>
              <a:cxn ang="0">
                <a:pos x="connsiteX1" y="connsiteY1"/>
              </a:cxn>
              <a:cxn ang="0">
                <a:pos x="connsiteX2" y="connsiteY2"/>
              </a:cxn>
            </a:cxnLst>
            <a:rect l="l" t="t" r="r" b="b"/>
            <a:pathLst>
              <a:path w="7321923" h="3375212">
                <a:moveTo>
                  <a:pt x="0" y="0"/>
                </a:moveTo>
                <a:lnTo>
                  <a:pt x="0" y="3375212"/>
                </a:lnTo>
                <a:lnTo>
                  <a:pt x="7321923" y="3375212"/>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35" name="Group 34">
            <a:extLst>
              <a:ext uri="{FF2B5EF4-FFF2-40B4-BE49-F238E27FC236}">
                <a16:creationId xmlns:a16="http://schemas.microsoft.com/office/drawing/2014/main" id="{56174733-34D6-D71D-79DA-B32BC0BA1450}"/>
              </a:ext>
            </a:extLst>
          </p:cNvPr>
          <p:cNvGrpSpPr/>
          <p:nvPr/>
        </p:nvGrpSpPr>
        <p:grpSpPr>
          <a:xfrm>
            <a:off x="5831965" y="1785408"/>
            <a:ext cx="62221" cy="2480528"/>
            <a:chOff x="1751648" y="1808629"/>
            <a:chExt cx="83876" cy="3343836"/>
          </a:xfrm>
        </p:grpSpPr>
        <p:cxnSp>
          <p:nvCxnSpPr>
            <p:cNvPr id="36" name="Straight Connector 35">
              <a:extLst>
                <a:ext uri="{FF2B5EF4-FFF2-40B4-BE49-F238E27FC236}">
                  <a16:creationId xmlns:a16="http://schemas.microsoft.com/office/drawing/2014/main" id="{FE228998-B4CA-40AF-7492-F7966C345202}"/>
                </a:ext>
              </a:extLst>
            </p:cNvPr>
            <p:cNvCxnSpPr>
              <a:cxnSpLocks/>
            </p:cNvCxnSpPr>
            <p:nvPr/>
          </p:nvCxnSpPr>
          <p:spPr bwMode="auto">
            <a:xfrm>
              <a:off x="1751648" y="1808629"/>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26AABD9-CA22-B6A6-C7BF-7D0937BCDFE0}"/>
                </a:ext>
              </a:extLst>
            </p:cNvPr>
            <p:cNvCxnSpPr>
              <a:cxnSpLocks/>
            </p:cNvCxnSpPr>
            <p:nvPr/>
          </p:nvCxnSpPr>
          <p:spPr bwMode="auto">
            <a:xfrm>
              <a:off x="1751648" y="2477396"/>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E3751AD2-80AC-C945-C2B1-6C9DCE7A5591}"/>
                </a:ext>
              </a:extLst>
            </p:cNvPr>
            <p:cNvCxnSpPr>
              <a:cxnSpLocks/>
            </p:cNvCxnSpPr>
            <p:nvPr/>
          </p:nvCxnSpPr>
          <p:spPr bwMode="auto">
            <a:xfrm>
              <a:off x="1751648" y="3146163"/>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0FBE9CDF-BC92-44E0-E99D-0A497C90A597}"/>
                </a:ext>
              </a:extLst>
            </p:cNvPr>
            <p:cNvCxnSpPr>
              <a:cxnSpLocks/>
            </p:cNvCxnSpPr>
            <p:nvPr/>
          </p:nvCxnSpPr>
          <p:spPr bwMode="auto">
            <a:xfrm>
              <a:off x="1751648" y="3814930"/>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E58E54D3-BBC5-233B-9C3B-E375F6FDE959}"/>
                </a:ext>
              </a:extLst>
            </p:cNvPr>
            <p:cNvCxnSpPr>
              <a:cxnSpLocks/>
            </p:cNvCxnSpPr>
            <p:nvPr/>
          </p:nvCxnSpPr>
          <p:spPr bwMode="auto">
            <a:xfrm>
              <a:off x="1751648" y="4483697"/>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453C9E4E-B04D-F215-24FE-1E2DFD90C41B}"/>
                </a:ext>
              </a:extLst>
            </p:cNvPr>
            <p:cNvCxnSpPr>
              <a:cxnSpLocks/>
            </p:cNvCxnSpPr>
            <p:nvPr/>
          </p:nvCxnSpPr>
          <p:spPr bwMode="auto">
            <a:xfrm>
              <a:off x="1751648" y="5152465"/>
              <a:ext cx="83876" cy="0"/>
            </a:xfrm>
            <a:prstGeom prst="line">
              <a:avLst/>
            </a:prstGeom>
            <a:noFill/>
            <a:ln w="28575" cap="flat" cmpd="sng" algn="ctr">
              <a:solidFill>
                <a:schemeClr val="bg1"/>
              </a:solidFill>
              <a:prstDash val="solid"/>
              <a:round/>
              <a:headEnd type="none" w="med" len="med"/>
              <a:tailEnd type="none" w="med" len="med"/>
            </a:ln>
            <a:effectLst/>
          </p:spPr>
        </p:cxnSp>
      </p:grpSp>
      <p:sp>
        <p:nvSpPr>
          <p:cNvPr id="257" name="TextBox 256">
            <a:extLst>
              <a:ext uri="{FF2B5EF4-FFF2-40B4-BE49-F238E27FC236}">
                <a16:creationId xmlns:a16="http://schemas.microsoft.com/office/drawing/2014/main" id="{8BD05DC2-96A5-4172-A1D2-75370181DD2B}"/>
              </a:ext>
            </a:extLst>
          </p:cNvPr>
          <p:cNvSpPr txBox="1"/>
          <p:nvPr/>
        </p:nvSpPr>
        <p:spPr bwMode="auto">
          <a:xfrm rot="16200000">
            <a:off x="4152612" y="2859513"/>
            <a:ext cx="2460171"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PFS (%)</a:t>
            </a:r>
          </a:p>
        </p:txBody>
      </p:sp>
      <p:sp>
        <p:nvSpPr>
          <p:cNvPr id="259" name="TextBox 258">
            <a:extLst>
              <a:ext uri="{FF2B5EF4-FFF2-40B4-BE49-F238E27FC236}">
                <a16:creationId xmlns:a16="http://schemas.microsoft.com/office/drawing/2014/main" id="{30D89FBA-AC3E-96AC-C23F-B166BF1476C5}"/>
              </a:ext>
            </a:extLst>
          </p:cNvPr>
          <p:cNvSpPr txBox="1"/>
          <p:nvPr/>
        </p:nvSpPr>
        <p:spPr bwMode="auto">
          <a:xfrm>
            <a:off x="5911048" y="4505137"/>
            <a:ext cx="53884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a:t>
            </a:r>
          </a:p>
        </p:txBody>
      </p:sp>
      <p:grpSp>
        <p:nvGrpSpPr>
          <p:cNvPr id="260" name="Group 259">
            <a:extLst>
              <a:ext uri="{FF2B5EF4-FFF2-40B4-BE49-F238E27FC236}">
                <a16:creationId xmlns:a16="http://schemas.microsoft.com/office/drawing/2014/main" id="{C95A980D-F56F-386C-CD20-6B3860B146D7}"/>
              </a:ext>
            </a:extLst>
          </p:cNvPr>
          <p:cNvGrpSpPr/>
          <p:nvPr/>
        </p:nvGrpSpPr>
        <p:grpSpPr>
          <a:xfrm>
            <a:off x="5777517" y="4283879"/>
            <a:ext cx="6131560" cy="307777"/>
            <a:chOff x="853858" y="5434625"/>
            <a:chExt cx="3102278" cy="307777"/>
          </a:xfrm>
        </p:grpSpPr>
        <p:sp>
          <p:nvSpPr>
            <p:cNvPr id="262" name="TextBox 261">
              <a:extLst>
                <a:ext uri="{FF2B5EF4-FFF2-40B4-BE49-F238E27FC236}">
                  <a16:creationId xmlns:a16="http://schemas.microsoft.com/office/drawing/2014/main" id="{DB35BCB1-F6C2-948F-D010-87DAB3EBC5B7}"/>
                </a:ext>
              </a:extLst>
            </p:cNvPr>
            <p:cNvSpPr txBox="1"/>
            <p:nvPr/>
          </p:nvSpPr>
          <p:spPr bwMode="auto">
            <a:xfrm>
              <a:off x="853858" y="5434625"/>
              <a:ext cx="252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263" name="TextBox 262">
              <a:extLst>
                <a:ext uri="{FF2B5EF4-FFF2-40B4-BE49-F238E27FC236}">
                  <a16:creationId xmlns:a16="http://schemas.microsoft.com/office/drawing/2014/main" id="{4E944FC4-199E-93E2-F312-E8E6C5248BD5}"/>
                </a:ext>
              </a:extLst>
            </p:cNvPr>
            <p:cNvSpPr txBox="1"/>
            <p:nvPr/>
          </p:nvSpPr>
          <p:spPr bwMode="auto">
            <a:xfrm>
              <a:off x="1075151" y="5434625"/>
              <a:ext cx="252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264" name="TextBox 263">
              <a:extLst>
                <a:ext uri="{FF2B5EF4-FFF2-40B4-BE49-F238E27FC236}">
                  <a16:creationId xmlns:a16="http://schemas.microsoft.com/office/drawing/2014/main" id="{6D0D43DC-A7FD-61FE-A08B-3DD08604DEF6}"/>
                </a:ext>
              </a:extLst>
            </p:cNvPr>
            <p:cNvSpPr txBox="1"/>
            <p:nvPr/>
          </p:nvSpPr>
          <p:spPr bwMode="auto">
            <a:xfrm>
              <a:off x="1306883" y="5434625"/>
              <a:ext cx="252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265" name="TextBox 264">
              <a:extLst>
                <a:ext uri="{FF2B5EF4-FFF2-40B4-BE49-F238E27FC236}">
                  <a16:creationId xmlns:a16="http://schemas.microsoft.com/office/drawing/2014/main" id="{A52DE964-9C2A-F67B-27BD-79926DB78EC1}"/>
                </a:ext>
              </a:extLst>
            </p:cNvPr>
            <p:cNvSpPr txBox="1"/>
            <p:nvPr/>
          </p:nvSpPr>
          <p:spPr bwMode="auto">
            <a:xfrm>
              <a:off x="1549053" y="5434625"/>
              <a:ext cx="252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266" name="TextBox 265">
              <a:extLst>
                <a:ext uri="{FF2B5EF4-FFF2-40B4-BE49-F238E27FC236}">
                  <a16:creationId xmlns:a16="http://schemas.microsoft.com/office/drawing/2014/main" id="{6CF62975-B19F-2C63-EB44-B4F7EE0C199E}"/>
                </a:ext>
              </a:extLst>
            </p:cNvPr>
            <p:cNvSpPr txBox="1"/>
            <p:nvPr/>
          </p:nvSpPr>
          <p:spPr bwMode="auto">
            <a:xfrm>
              <a:off x="1744665"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268" name="TextBox 267">
              <a:extLst>
                <a:ext uri="{FF2B5EF4-FFF2-40B4-BE49-F238E27FC236}">
                  <a16:creationId xmlns:a16="http://schemas.microsoft.com/office/drawing/2014/main" id="{3743F7FA-73B6-36F7-F250-21CA30D3DD82}"/>
                </a:ext>
              </a:extLst>
            </p:cNvPr>
            <p:cNvSpPr txBox="1"/>
            <p:nvPr/>
          </p:nvSpPr>
          <p:spPr bwMode="auto">
            <a:xfrm>
              <a:off x="1966587"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269" name="TextBox 268">
              <a:extLst>
                <a:ext uri="{FF2B5EF4-FFF2-40B4-BE49-F238E27FC236}">
                  <a16:creationId xmlns:a16="http://schemas.microsoft.com/office/drawing/2014/main" id="{8A865109-C736-7917-53D8-0D7472E449A3}"/>
                </a:ext>
              </a:extLst>
            </p:cNvPr>
            <p:cNvSpPr txBox="1"/>
            <p:nvPr/>
          </p:nvSpPr>
          <p:spPr bwMode="auto">
            <a:xfrm>
              <a:off x="2198642"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270" name="TextBox 269">
              <a:extLst>
                <a:ext uri="{FF2B5EF4-FFF2-40B4-BE49-F238E27FC236}">
                  <a16:creationId xmlns:a16="http://schemas.microsoft.com/office/drawing/2014/main" id="{77A515BB-A093-7230-84B6-2150906764B0}"/>
                </a:ext>
              </a:extLst>
            </p:cNvPr>
            <p:cNvSpPr txBox="1"/>
            <p:nvPr/>
          </p:nvSpPr>
          <p:spPr bwMode="auto">
            <a:xfrm>
              <a:off x="2428286"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277" name="TextBox 276">
              <a:extLst>
                <a:ext uri="{FF2B5EF4-FFF2-40B4-BE49-F238E27FC236}">
                  <a16:creationId xmlns:a16="http://schemas.microsoft.com/office/drawing/2014/main" id="{5D3D73E9-80F1-8DA5-C2AA-B88B48E730C2}"/>
                </a:ext>
              </a:extLst>
            </p:cNvPr>
            <p:cNvSpPr txBox="1"/>
            <p:nvPr/>
          </p:nvSpPr>
          <p:spPr bwMode="auto">
            <a:xfrm>
              <a:off x="2653937"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280" name="TextBox 279">
              <a:extLst>
                <a:ext uri="{FF2B5EF4-FFF2-40B4-BE49-F238E27FC236}">
                  <a16:creationId xmlns:a16="http://schemas.microsoft.com/office/drawing/2014/main" id="{869789AA-7F71-F23E-E36E-3C575CED9E8B}"/>
                </a:ext>
              </a:extLst>
            </p:cNvPr>
            <p:cNvSpPr txBox="1"/>
            <p:nvPr/>
          </p:nvSpPr>
          <p:spPr bwMode="auto">
            <a:xfrm>
              <a:off x="2877179"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281" name="TextBox 280">
              <a:extLst>
                <a:ext uri="{FF2B5EF4-FFF2-40B4-BE49-F238E27FC236}">
                  <a16:creationId xmlns:a16="http://schemas.microsoft.com/office/drawing/2014/main" id="{372F4F54-8AA3-8841-0473-AEF0926CA1A9}"/>
                </a:ext>
              </a:extLst>
            </p:cNvPr>
            <p:cNvSpPr txBox="1"/>
            <p:nvPr/>
          </p:nvSpPr>
          <p:spPr bwMode="auto">
            <a:xfrm>
              <a:off x="3110631"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282" name="TextBox 281">
              <a:extLst>
                <a:ext uri="{FF2B5EF4-FFF2-40B4-BE49-F238E27FC236}">
                  <a16:creationId xmlns:a16="http://schemas.microsoft.com/office/drawing/2014/main" id="{B203E448-611A-A5CD-13EE-160C70ED882E}"/>
                </a:ext>
              </a:extLst>
            </p:cNvPr>
            <p:cNvSpPr txBox="1"/>
            <p:nvPr/>
          </p:nvSpPr>
          <p:spPr bwMode="auto">
            <a:xfrm>
              <a:off x="3329837"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33</a:t>
              </a:r>
            </a:p>
          </p:txBody>
        </p:sp>
        <p:sp>
          <p:nvSpPr>
            <p:cNvPr id="283" name="TextBox 282">
              <a:extLst>
                <a:ext uri="{FF2B5EF4-FFF2-40B4-BE49-F238E27FC236}">
                  <a16:creationId xmlns:a16="http://schemas.microsoft.com/office/drawing/2014/main" id="{DD2639AC-A1C1-E728-A5DB-38BB726AF8DA}"/>
                </a:ext>
              </a:extLst>
            </p:cNvPr>
            <p:cNvSpPr txBox="1"/>
            <p:nvPr/>
          </p:nvSpPr>
          <p:spPr bwMode="auto">
            <a:xfrm>
              <a:off x="3576181" y="5434625"/>
              <a:ext cx="379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36</a:t>
              </a:r>
            </a:p>
          </p:txBody>
        </p:sp>
      </p:grpSp>
      <p:grpSp>
        <p:nvGrpSpPr>
          <p:cNvPr id="288" name="Group 287">
            <a:extLst>
              <a:ext uri="{FF2B5EF4-FFF2-40B4-BE49-F238E27FC236}">
                <a16:creationId xmlns:a16="http://schemas.microsoft.com/office/drawing/2014/main" id="{CA030998-98F3-83BB-0B99-3D1B8A7324FF}"/>
              </a:ext>
            </a:extLst>
          </p:cNvPr>
          <p:cNvGrpSpPr/>
          <p:nvPr/>
        </p:nvGrpSpPr>
        <p:grpSpPr>
          <a:xfrm>
            <a:off x="5912361" y="4269261"/>
            <a:ext cx="5422889" cy="65878"/>
            <a:chOff x="989556" y="5436713"/>
            <a:chExt cx="2763552" cy="89770"/>
          </a:xfrm>
        </p:grpSpPr>
        <p:cxnSp>
          <p:nvCxnSpPr>
            <p:cNvPr id="289" name="Straight Connector 288">
              <a:extLst>
                <a:ext uri="{FF2B5EF4-FFF2-40B4-BE49-F238E27FC236}">
                  <a16:creationId xmlns:a16="http://schemas.microsoft.com/office/drawing/2014/main" id="{9DD4802E-FAA1-7600-0114-E50D0B9811B8}"/>
                </a:ext>
              </a:extLst>
            </p:cNvPr>
            <p:cNvCxnSpPr>
              <a:cxnSpLocks/>
            </p:cNvCxnSpPr>
            <p:nvPr/>
          </p:nvCxnSpPr>
          <p:spPr bwMode="auto">
            <a:xfrm>
              <a:off x="989556"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938C39F8-E2DB-4015-B250-45E443DFBAD0}"/>
                </a:ext>
              </a:extLst>
            </p:cNvPr>
            <p:cNvCxnSpPr>
              <a:cxnSpLocks/>
            </p:cNvCxnSpPr>
            <p:nvPr/>
          </p:nvCxnSpPr>
          <p:spPr bwMode="auto">
            <a:xfrm>
              <a:off x="1219852"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id="{0194AF76-BD68-8407-6E2E-D8A838D28137}"/>
                </a:ext>
              </a:extLst>
            </p:cNvPr>
            <p:cNvCxnSpPr>
              <a:cxnSpLocks/>
            </p:cNvCxnSpPr>
            <p:nvPr/>
          </p:nvCxnSpPr>
          <p:spPr bwMode="auto">
            <a:xfrm>
              <a:off x="1450148"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5EFD67B7-2313-30B3-87AD-F276689F0BED}"/>
                </a:ext>
              </a:extLst>
            </p:cNvPr>
            <p:cNvCxnSpPr>
              <a:cxnSpLocks/>
            </p:cNvCxnSpPr>
            <p:nvPr/>
          </p:nvCxnSpPr>
          <p:spPr bwMode="auto">
            <a:xfrm>
              <a:off x="1680444"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F9FEDAA1-2AB0-E371-28C5-65317909DF22}"/>
                </a:ext>
              </a:extLst>
            </p:cNvPr>
            <p:cNvCxnSpPr>
              <a:cxnSpLocks/>
            </p:cNvCxnSpPr>
            <p:nvPr/>
          </p:nvCxnSpPr>
          <p:spPr bwMode="auto">
            <a:xfrm>
              <a:off x="1910740"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A5DE0287-00BE-6B1B-4243-6B69E8B80ADC}"/>
                </a:ext>
              </a:extLst>
            </p:cNvPr>
            <p:cNvCxnSpPr>
              <a:cxnSpLocks/>
            </p:cNvCxnSpPr>
            <p:nvPr/>
          </p:nvCxnSpPr>
          <p:spPr bwMode="auto">
            <a:xfrm>
              <a:off x="2141036"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316CEEE0-A227-3179-963B-9B272C3F11A2}"/>
                </a:ext>
              </a:extLst>
            </p:cNvPr>
            <p:cNvCxnSpPr>
              <a:cxnSpLocks/>
            </p:cNvCxnSpPr>
            <p:nvPr/>
          </p:nvCxnSpPr>
          <p:spPr bwMode="auto">
            <a:xfrm>
              <a:off x="2371332"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8C25031C-722F-F59E-65DE-0016F4A1E5E7}"/>
                </a:ext>
              </a:extLst>
            </p:cNvPr>
            <p:cNvCxnSpPr>
              <a:cxnSpLocks/>
            </p:cNvCxnSpPr>
            <p:nvPr/>
          </p:nvCxnSpPr>
          <p:spPr bwMode="auto">
            <a:xfrm>
              <a:off x="2601628"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C8D1DD21-5193-1778-298E-292B747D30FD}"/>
                </a:ext>
              </a:extLst>
            </p:cNvPr>
            <p:cNvCxnSpPr>
              <a:cxnSpLocks/>
            </p:cNvCxnSpPr>
            <p:nvPr/>
          </p:nvCxnSpPr>
          <p:spPr bwMode="auto">
            <a:xfrm>
              <a:off x="2831924"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6422AD1B-9D9C-C6C5-4249-95C6116DC1B2}"/>
                </a:ext>
              </a:extLst>
            </p:cNvPr>
            <p:cNvCxnSpPr>
              <a:cxnSpLocks/>
            </p:cNvCxnSpPr>
            <p:nvPr/>
          </p:nvCxnSpPr>
          <p:spPr bwMode="auto">
            <a:xfrm>
              <a:off x="3062220"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5444C226-A22C-1491-C809-A8A13D771AB1}"/>
                </a:ext>
              </a:extLst>
            </p:cNvPr>
            <p:cNvCxnSpPr>
              <a:cxnSpLocks/>
            </p:cNvCxnSpPr>
            <p:nvPr/>
          </p:nvCxnSpPr>
          <p:spPr bwMode="auto">
            <a:xfrm>
              <a:off x="3292516"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DD0D2930-A435-FDD0-3924-FF3FAB1AC326}"/>
                </a:ext>
              </a:extLst>
            </p:cNvPr>
            <p:cNvCxnSpPr>
              <a:cxnSpLocks/>
            </p:cNvCxnSpPr>
            <p:nvPr/>
          </p:nvCxnSpPr>
          <p:spPr bwMode="auto">
            <a:xfrm>
              <a:off x="3522812" y="5436713"/>
              <a:ext cx="0" cy="89770"/>
            </a:xfrm>
            <a:prstGeom prst="line">
              <a:avLst/>
            </a:prstGeom>
            <a:noFill/>
            <a:ln w="28575" cap="flat" cmpd="sng" algn="ctr">
              <a:solidFill>
                <a:schemeClr val="bg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2FF79730-9798-2CCF-87C0-76098438B79D}"/>
                </a:ext>
              </a:extLst>
            </p:cNvPr>
            <p:cNvCxnSpPr>
              <a:cxnSpLocks/>
            </p:cNvCxnSpPr>
            <p:nvPr/>
          </p:nvCxnSpPr>
          <p:spPr bwMode="auto">
            <a:xfrm>
              <a:off x="3753108" y="5436713"/>
              <a:ext cx="0" cy="89770"/>
            </a:xfrm>
            <a:prstGeom prst="line">
              <a:avLst/>
            </a:prstGeom>
            <a:noFill/>
            <a:ln w="28575" cap="flat" cmpd="sng" algn="ctr">
              <a:solidFill>
                <a:schemeClr val="bg1"/>
              </a:solidFill>
              <a:prstDash val="solid"/>
              <a:round/>
              <a:headEnd type="none" w="med" len="med"/>
              <a:tailEnd type="none" w="med" len="med"/>
            </a:ln>
            <a:effectLst/>
          </p:spPr>
        </p:cxnSp>
      </p:grpSp>
      <p:sp>
        <p:nvSpPr>
          <p:cNvPr id="306" name="TextBox 305">
            <a:extLst>
              <a:ext uri="{FF2B5EF4-FFF2-40B4-BE49-F238E27FC236}">
                <a16:creationId xmlns:a16="http://schemas.microsoft.com/office/drawing/2014/main" id="{333DFEBC-8742-182B-5272-B8CBEFB4096F}"/>
              </a:ext>
            </a:extLst>
          </p:cNvPr>
          <p:cNvSpPr txBox="1"/>
          <p:nvPr/>
        </p:nvSpPr>
        <p:spPr bwMode="auto">
          <a:xfrm>
            <a:off x="4833695" y="4476276"/>
            <a:ext cx="947443" cy="707886"/>
          </a:xfrm>
          <a:prstGeom prst="rect">
            <a:avLst/>
          </a:prstGeom>
          <a:noFill/>
          <a:ln>
            <a:noFill/>
          </a:ln>
        </p:spPr>
        <p:txBody>
          <a:bodyPr wrap="square" rtlCol="0" anchor="b" anchorCtr="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Patients at Risk, n</a:t>
            </a:r>
            <a:b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a:ln>
                  <a:noFill/>
                </a:ln>
                <a:solidFill>
                  <a:srgbClr val="015873"/>
                </a:solidFill>
                <a:effectLst/>
                <a:uLnTx/>
                <a:uFillTx/>
                <a:latin typeface="Calibri" panose="020F0502020204030204" pitchFamily="34" charset="0"/>
                <a:ea typeface="+mn-ea"/>
                <a:cs typeface="Calibri" panose="020F0502020204030204" pitchFamily="34" charset="0"/>
              </a:rPr>
              <a:t>Kd</a:t>
            </a:r>
            <a:br>
              <a:rPr kumimoji="0" lang="en-US" sz="1000" b="0" i="0" u="none" strike="noStrike" kern="1200" cap="none" spc="0" normalizeH="0" baseline="0" noProof="0">
                <a:ln>
                  <a:noFill/>
                </a:ln>
                <a:solidFill>
                  <a:srgbClr val="015873"/>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a:ln>
                  <a:noFill/>
                </a:ln>
                <a:solidFill>
                  <a:srgbClr val="E1471D"/>
                </a:solidFill>
                <a:effectLst/>
                <a:uLnTx/>
                <a:uFillTx/>
                <a:latin typeface="Calibri" panose="020F0502020204030204" pitchFamily="34" charset="0"/>
                <a:ea typeface="+mn-ea"/>
                <a:cs typeface="Calibri" panose="020F0502020204030204" pitchFamily="34" charset="0"/>
              </a:rPr>
              <a:t>Dara-Kd</a:t>
            </a:r>
          </a:p>
        </p:txBody>
      </p:sp>
      <p:sp>
        <p:nvSpPr>
          <p:cNvPr id="308" name="TextBox 307">
            <a:extLst>
              <a:ext uri="{FF2B5EF4-FFF2-40B4-BE49-F238E27FC236}">
                <a16:creationId xmlns:a16="http://schemas.microsoft.com/office/drawing/2014/main" id="{7493F3B9-FD87-487C-0DCE-C9B746926559}"/>
              </a:ext>
            </a:extLst>
          </p:cNvPr>
          <p:cNvSpPr txBox="1"/>
          <p:nvPr/>
        </p:nvSpPr>
        <p:spPr bwMode="auto">
          <a:xfrm>
            <a:off x="5630150" y="4814830"/>
            <a:ext cx="5834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154(0)</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312(0)</a:t>
            </a:r>
          </a:p>
        </p:txBody>
      </p:sp>
      <p:sp>
        <p:nvSpPr>
          <p:cNvPr id="309" name="TextBox 308">
            <a:extLst>
              <a:ext uri="{FF2B5EF4-FFF2-40B4-BE49-F238E27FC236}">
                <a16:creationId xmlns:a16="http://schemas.microsoft.com/office/drawing/2014/main" id="{21D0CE50-732F-949D-9DA2-DDC436A005F0}"/>
              </a:ext>
            </a:extLst>
          </p:cNvPr>
          <p:cNvSpPr txBox="1"/>
          <p:nvPr/>
        </p:nvSpPr>
        <p:spPr bwMode="auto">
          <a:xfrm>
            <a:off x="6036976" y="4814830"/>
            <a:ext cx="645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120(12)</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279(6)</a:t>
            </a:r>
          </a:p>
        </p:txBody>
      </p:sp>
      <p:sp>
        <p:nvSpPr>
          <p:cNvPr id="310" name="TextBox 309">
            <a:extLst>
              <a:ext uri="{FF2B5EF4-FFF2-40B4-BE49-F238E27FC236}">
                <a16:creationId xmlns:a16="http://schemas.microsoft.com/office/drawing/2014/main" id="{E72AFB4A-2CD3-13EC-009C-A58403B6D370}"/>
              </a:ext>
            </a:extLst>
          </p:cNvPr>
          <p:cNvSpPr txBox="1"/>
          <p:nvPr/>
        </p:nvSpPr>
        <p:spPr bwMode="auto">
          <a:xfrm>
            <a:off x="6483972" y="4814830"/>
            <a:ext cx="63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99(18)</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235(16)</a:t>
            </a:r>
          </a:p>
        </p:txBody>
      </p:sp>
      <p:sp>
        <p:nvSpPr>
          <p:cNvPr id="311" name="TextBox 310">
            <a:extLst>
              <a:ext uri="{FF2B5EF4-FFF2-40B4-BE49-F238E27FC236}">
                <a16:creationId xmlns:a16="http://schemas.microsoft.com/office/drawing/2014/main" id="{962F1666-917F-7FCC-EE51-E35B7FE5D1E5}"/>
              </a:ext>
            </a:extLst>
          </p:cNvPr>
          <p:cNvSpPr txBox="1"/>
          <p:nvPr/>
        </p:nvSpPr>
        <p:spPr bwMode="auto">
          <a:xfrm>
            <a:off x="6951007" y="4814830"/>
            <a:ext cx="629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83(22)</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210(25)</a:t>
            </a:r>
          </a:p>
        </p:txBody>
      </p:sp>
      <p:sp>
        <p:nvSpPr>
          <p:cNvPr id="312" name="TextBox 311">
            <a:extLst>
              <a:ext uri="{FF2B5EF4-FFF2-40B4-BE49-F238E27FC236}">
                <a16:creationId xmlns:a16="http://schemas.microsoft.com/office/drawing/2014/main" id="{FA5846FC-ED37-9CF7-9431-7DC0B55A1CC7}"/>
              </a:ext>
            </a:extLst>
          </p:cNvPr>
          <p:cNvSpPr txBox="1"/>
          <p:nvPr/>
        </p:nvSpPr>
        <p:spPr bwMode="auto">
          <a:xfrm>
            <a:off x="7327941"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69(26)</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189(31)</a:t>
            </a:r>
          </a:p>
        </p:txBody>
      </p:sp>
      <p:sp>
        <p:nvSpPr>
          <p:cNvPr id="313" name="TextBox 312">
            <a:extLst>
              <a:ext uri="{FF2B5EF4-FFF2-40B4-BE49-F238E27FC236}">
                <a16:creationId xmlns:a16="http://schemas.microsoft.com/office/drawing/2014/main" id="{14799224-24CC-BECF-C297-EA0250C2B17B}"/>
              </a:ext>
            </a:extLst>
          </p:cNvPr>
          <p:cNvSpPr txBox="1"/>
          <p:nvPr/>
        </p:nvSpPr>
        <p:spPr bwMode="auto">
          <a:xfrm>
            <a:off x="7744763"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57(30)</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178(32)</a:t>
            </a:r>
          </a:p>
        </p:txBody>
      </p:sp>
      <p:sp>
        <p:nvSpPr>
          <p:cNvPr id="314" name="TextBox 313">
            <a:extLst>
              <a:ext uri="{FF2B5EF4-FFF2-40B4-BE49-F238E27FC236}">
                <a16:creationId xmlns:a16="http://schemas.microsoft.com/office/drawing/2014/main" id="{77D572A7-1EC5-8D8E-0FA0-BCCC2717B4AB}"/>
              </a:ext>
            </a:extLst>
          </p:cNvPr>
          <p:cNvSpPr txBox="1"/>
          <p:nvPr/>
        </p:nvSpPr>
        <p:spPr bwMode="auto">
          <a:xfrm>
            <a:off x="8216013"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47(32)</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159(39)</a:t>
            </a:r>
          </a:p>
        </p:txBody>
      </p:sp>
      <p:sp>
        <p:nvSpPr>
          <p:cNvPr id="315" name="TextBox 314">
            <a:extLst>
              <a:ext uri="{FF2B5EF4-FFF2-40B4-BE49-F238E27FC236}">
                <a16:creationId xmlns:a16="http://schemas.microsoft.com/office/drawing/2014/main" id="{A695A5BE-8667-3CF6-C8A1-2CD8A7B157D4}"/>
              </a:ext>
            </a:extLst>
          </p:cNvPr>
          <p:cNvSpPr txBox="1"/>
          <p:nvPr/>
        </p:nvSpPr>
        <p:spPr bwMode="auto">
          <a:xfrm>
            <a:off x="8665493"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44(32)</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146(44)</a:t>
            </a:r>
          </a:p>
        </p:txBody>
      </p:sp>
      <p:sp>
        <p:nvSpPr>
          <p:cNvPr id="316" name="TextBox 315">
            <a:extLst>
              <a:ext uri="{FF2B5EF4-FFF2-40B4-BE49-F238E27FC236}">
                <a16:creationId xmlns:a16="http://schemas.microsoft.com/office/drawing/2014/main" id="{C7D369BC-44E8-50E1-A61F-356497A40DB8}"/>
              </a:ext>
            </a:extLst>
          </p:cNvPr>
          <p:cNvSpPr txBox="1"/>
          <p:nvPr/>
        </p:nvSpPr>
        <p:spPr bwMode="auto">
          <a:xfrm>
            <a:off x="9136742"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39(33)</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136(48)</a:t>
            </a:r>
          </a:p>
        </p:txBody>
      </p:sp>
      <p:sp>
        <p:nvSpPr>
          <p:cNvPr id="317" name="TextBox 316">
            <a:extLst>
              <a:ext uri="{FF2B5EF4-FFF2-40B4-BE49-F238E27FC236}">
                <a16:creationId xmlns:a16="http://schemas.microsoft.com/office/drawing/2014/main" id="{ED06F830-E2B0-C537-37CF-2BA972C4E002}"/>
              </a:ext>
            </a:extLst>
          </p:cNvPr>
          <p:cNvSpPr txBox="1"/>
          <p:nvPr/>
        </p:nvSpPr>
        <p:spPr bwMode="auto">
          <a:xfrm>
            <a:off x="9586223"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28(43)</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105(70)</a:t>
            </a:r>
          </a:p>
        </p:txBody>
      </p:sp>
      <p:sp>
        <p:nvSpPr>
          <p:cNvPr id="318" name="TextBox 317">
            <a:extLst>
              <a:ext uri="{FF2B5EF4-FFF2-40B4-BE49-F238E27FC236}">
                <a16:creationId xmlns:a16="http://schemas.microsoft.com/office/drawing/2014/main" id="{E99E6E69-D681-306C-B8EE-35BF85A65932}"/>
              </a:ext>
            </a:extLst>
          </p:cNvPr>
          <p:cNvSpPr txBox="1"/>
          <p:nvPr/>
        </p:nvSpPr>
        <p:spPr bwMode="auto">
          <a:xfrm>
            <a:off x="10035703"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4(66)</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30(143)</a:t>
            </a:r>
          </a:p>
        </p:txBody>
      </p:sp>
      <p:sp>
        <p:nvSpPr>
          <p:cNvPr id="319" name="TextBox 318">
            <a:extLst>
              <a:ext uri="{FF2B5EF4-FFF2-40B4-BE49-F238E27FC236}">
                <a16:creationId xmlns:a16="http://schemas.microsoft.com/office/drawing/2014/main" id="{FE90E877-A1A6-1308-42EC-553727D08E3D}"/>
              </a:ext>
            </a:extLst>
          </p:cNvPr>
          <p:cNvSpPr txBox="1"/>
          <p:nvPr/>
        </p:nvSpPr>
        <p:spPr bwMode="auto">
          <a:xfrm>
            <a:off x="10485181"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1(69)</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6(166)</a:t>
            </a:r>
          </a:p>
        </p:txBody>
      </p:sp>
      <p:sp>
        <p:nvSpPr>
          <p:cNvPr id="320" name="TextBox 319">
            <a:extLst>
              <a:ext uri="{FF2B5EF4-FFF2-40B4-BE49-F238E27FC236}">
                <a16:creationId xmlns:a16="http://schemas.microsoft.com/office/drawing/2014/main" id="{CA852CA9-39C2-505C-33C9-CF49DF8A706A}"/>
              </a:ext>
            </a:extLst>
          </p:cNvPr>
          <p:cNvSpPr txBox="1"/>
          <p:nvPr/>
        </p:nvSpPr>
        <p:spPr bwMode="auto">
          <a:xfrm>
            <a:off x="10967317" y="4814830"/>
            <a:ext cx="76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0(69)</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0(172)</a:t>
            </a:r>
          </a:p>
        </p:txBody>
      </p:sp>
      <p:sp>
        <p:nvSpPr>
          <p:cNvPr id="321" name="TextBox 320">
            <a:extLst>
              <a:ext uri="{FF2B5EF4-FFF2-40B4-BE49-F238E27FC236}">
                <a16:creationId xmlns:a16="http://schemas.microsoft.com/office/drawing/2014/main" id="{F32975DF-F478-2154-5F62-DA91924D5386}"/>
              </a:ext>
            </a:extLst>
          </p:cNvPr>
          <p:cNvSpPr txBox="1"/>
          <p:nvPr/>
        </p:nvSpPr>
        <p:spPr bwMode="auto">
          <a:xfrm>
            <a:off x="8370879" y="1996826"/>
            <a:ext cx="806503" cy="523220"/>
          </a:xfrm>
          <a:prstGeom prst="rect">
            <a:avLst/>
          </a:prstGeom>
          <a:noFill/>
          <a:ln>
            <a:noFill/>
          </a:ln>
        </p:spPr>
        <p:txBody>
          <a:bodyPr wrap="none" rtlCol="0" anchor="b" anchorCtr="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Dara-Kd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Kd</a:t>
            </a:r>
          </a:p>
        </p:txBody>
      </p:sp>
      <p:sp>
        <p:nvSpPr>
          <p:cNvPr id="4" name="TextBox 3">
            <a:extLst>
              <a:ext uri="{FF2B5EF4-FFF2-40B4-BE49-F238E27FC236}">
                <a16:creationId xmlns:a16="http://schemas.microsoft.com/office/drawing/2014/main" id="{F02ABF1B-509D-3E45-8C05-599B39AE23C7}"/>
              </a:ext>
            </a:extLst>
          </p:cNvPr>
          <p:cNvSpPr txBox="1"/>
          <p:nvPr/>
        </p:nvSpPr>
        <p:spPr bwMode="auto">
          <a:xfrm>
            <a:off x="5900163" y="1499346"/>
            <a:ext cx="5333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PFS (ITT Population)</a:t>
            </a:r>
          </a:p>
        </p:txBody>
      </p:sp>
      <p:cxnSp>
        <p:nvCxnSpPr>
          <p:cNvPr id="324" name="Straight Connector 323">
            <a:extLst>
              <a:ext uri="{FF2B5EF4-FFF2-40B4-BE49-F238E27FC236}">
                <a16:creationId xmlns:a16="http://schemas.microsoft.com/office/drawing/2014/main" id="{E4E94EF7-B205-F04F-61C9-CC72BBE002DF}"/>
              </a:ext>
            </a:extLst>
          </p:cNvPr>
          <p:cNvCxnSpPr>
            <a:cxnSpLocks/>
          </p:cNvCxnSpPr>
          <p:nvPr/>
        </p:nvCxnSpPr>
        <p:spPr bwMode="auto">
          <a:xfrm>
            <a:off x="8155904" y="2164911"/>
            <a:ext cx="248131" cy="0"/>
          </a:xfrm>
          <a:prstGeom prst="line">
            <a:avLst/>
          </a:prstGeom>
          <a:noFill/>
          <a:ln w="28575" cap="flat" cmpd="sng" algn="ctr">
            <a:solidFill>
              <a:schemeClr val="accent3"/>
            </a:solidFill>
            <a:prstDash val="solid"/>
            <a:round/>
            <a:headEnd type="none" w="med" len="med"/>
            <a:tailEnd type="none" w="med" len="med"/>
          </a:ln>
          <a:effectLst/>
        </p:spPr>
      </p:cxnSp>
      <p:cxnSp>
        <p:nvCxnSpPr>
          <p:cNvPr id="326" name="Straight Connector 325">
            <a:extLst>
              <a:ext uri="{FF2B5EF4-FFF2-40B4-BE49-F238E27FC236}">
                <a16:creationId xmlns:a16="http://schemas.microsoft.com/office/drawing/2014/main" id="{ADC2E60F-9FA9-ECD5-38D3-863209E1A797}"/>
              </a:ext>
            </a:extLst>
          </p:cNvPr>
          <p:cNvCxnSpPr>
            <a:cxnSpLocks/>
          </p:cNvCxnSpPr>
          <p:nvPr/>
        </p:nvCxnSpPr>
        <p:spPr bwMode="auto">
          <a:xfrm>
            <a:off x="8155904" y="2356668"/>
            <a:ext cx="248131" cy="0"/>
          </a:xfrm>
          <a:prstGeom prst="line">
            <a:avLst/>
          </a:prstGeom>
          <a:noFill/>
          <a:ln w="28575" cap="flat" cmpd="sng" algn="ctr">
            <a:solidFill>
              <a:schemeClr val="accent1"/>
            </a:solidFill>
            <a:prstDash val="solid"/>
            <a:round/>
            <a:headEnd type="none" w="med" len="med"/>
            <a:tailEnd type="none" w="med" len="med"/>
          </a:ln>
          <a:effectLst/>
        </p:spPr>
      </p:cxnSp>
      <p:sp>
        <p:nvSpPr>
          <p:cNvPr id="328" name="Freeform: Shape 327">
            <a:extLst>
              <a:ext uri="{FF2B5EF4-FFF2-40B4-BE49-F238E27FC236}">
                <a16:creationId xmlns:a16="http://schemas.microsoft.com/office/drawing/2014/main" id="{F7005C08-6DF3-F0AF-0610-98928A5B33C2}"/>
              </a:ext>
            </a:extLst>
          </p:cNvPr>
          <p:cNvSpPr/>
          <p:nvPr/>
        </p:nvSpPr>
        <p:spPr bwMode="auto">
          <a:xfrm>
            <a:off x="5931610" y="1802938"/>
            <a:ext cx="5160434" cy="1248834"/>
          </a:xfrm>
          <a:custGeom>
            <a:avLst/>
            <a:gdLst>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485900 w 5160434"/>
              <a:gd name="connsiteY74" fmla="*/ 702734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24467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11200 w 5160434"/>
              <a:gd name="connsiteY104" fmla="*/ 419100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67734 h 1248834"/>
              <a:gd name="connsiteX138" fmla="*/ 127000 w 5160434"/>
              <a:gd name="connsiteY138" fmla="*/ 42334 h 1248834"/>
              <a:gd name="connsiteX139" fmla="*/ 114300 w 5160434"/>
              <a:gd name="connsiteY139" fmla="*/ 55034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485900 w 5160434"/>
              <a:gd name="connsiteY74" fmla="*/ 702734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24467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11200 w 5160434"/>
              <a:gd name="connsiteY104" fmla="*/ 419100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67734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485900 w 5160434"/>
              <a:gd name="connsiteY74" fmla="*/ 702734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24467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11200 w 5160434"/>
              <a:gd name="connsiteY104" fmla="*/ 419100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485900 w 5160434"/>
              <a:gd name="connsiteY74" fmla="*/ 702734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24467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485900 w 5160434"/>
              <a:gd name="connsiteY74" fmla="*/ 702734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498600 w 5160434"/>
              <a:gd name="connsiteY74" fmla="*/ 702734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498600 w 5160434"/>
              <a:gd name="connsiteY74" fmla="*/ 702734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508125 w 5160434"/>
              <a:gd name="connsiteY74" fmla="*/ 699559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508125 w 5160434"/>
              <a:gd name="connsiteY74" fmla="*/ 705909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509712 w 5160434"/>
              <a:gd name="connsiteY74" fmla="*/ 701146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509712 w 5160434"/>
              <a:gd name="connsiteY74" fmla="*/ 705909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780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511299 w 5160434"/>
              <a:gd name="connsiteY74" fmla="*/ 704321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511299 w 5160434"/>
              <a:gd name="connsiteY74" fmla="*/ 704321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59996 w 5160434"/>
              <a:gd name="connsiteY68" fmla="*/ 740834 h 1248834"/>
              <a:gd name="connsiteX69" fmla="*/ 1680634 w 5160434"/>
              <a:gd name="connsiteY69" fmla="*/ 711200 h 1248834"/>
              <a:gd name="connsiteX70" fmla="*/ 1604434 w 5160434"/>
              <a:gd name="connsiteY70" fmla="*/ 711200 h 1248834"/>
              <a:gd name="connsiteX71" fmla="*/ 1604434 w 5160434"/>
              <a:gd name="connsiteY71" fmla="*/ 702734 h 1248834"/>
              <a:gd name="connsiteX72" fmla="*/ 1540934 w 5160434"/>
              <a:gd name="connsiteY72" fmla="*/ 702734 h 1248834"/>
              <a:gd name="connsiteX73" fmla="*/ 1540934 w 5160434"/>
              <a:gd name="connsiteY73" fmla="*/ 702734 h 1248834"/>
              <a:gd name="connsiteX74" fmla="*/ 1511299 w 5160434"/>
              <a:gd name="connsiteY74" fmla="*/ 704321 h 1248834"/>
              <a:gd name="connsiteX75" fmla="*/ 15113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77334 h 1248834"/>
              <a:gd name="connsiteX80" fmla="*/ 1460500 w 5160434"/>
              <a:gd name="connsiteY80" fmla="*/ 647700 h 1248834"/>
              <a:gd name="connsiteX81" fmla="*/ 1363134 w 5160434"/>
              <a:gd name="connsiteY81" fmla="*/ 647700 h 1248834"/>
              <a:gd name="connsiteX82" fmla="*/ 1363134 w 5160434"/>
              <a:gd name="connsiteY82" fmla="*/ 635000 h 1248834"/>
              <a:gd name="connsiteX83" fmla="*/ 1320800 w 5160434"/>
              <a:gd name="connsiteY83" fmla="*/ 635000 h 1248834"/>
              <a:gd name="connsiteX84" fmla="*/ 1303867 w 5160434"/>
              <a:gd name="connsiteY84" fmla="*/ 618067 h 1248834"/>
              <a:gd name="connsiteX85" fmla="*/ 1303867 w 5160434"/>
              <a:gd name="connsiteY85" fmla="*/ 605367 h 1248834"/>
              <a:gd name="connsiteX86" fmla="*/ 1227667 w 5160434"/>
              <a:gd name="connsiteY86" fmla="*/ 605367 h 1248834"/>
              <a:gd name="connsiteX87" fmla="*/ 1227667 w 5160434"/>
              <a:gd name="connsiteY87" fmla="*/ 601134 h 1248834"/>
              <a:gd name="connsiteX88" fmla="*/ 1198034 w 5160434"/>
              <a:gd name="connsiteY88" fmla="*/ 601134 h 1248834"/>
              <a:gd name="connsiteX89" fmla="*/ 1198034 w 5160434"/>
              <a:gd name="connsiteY89" fmla="*/ 592667 h 1248834"/>
              <a:gd name="connsiteX90" fmla="*/ 1126067 w 5160434"/>
              <a:gd name="connsiteY90" fmla="*/ 592667 h 1248834"/>
              <a:gd name="connsiteX91" fmla="*/ 1126067 w 5160434"/>
              <a:gd name="connsiteY91" fmla="*/ 571500 h 1248834"/>
              <a:gd name="connsiteX92" fmla="*/ 1079500 w 5160434"/>
              <a:gd name="connsiteY92" fmla="*/ 571500 h 1248834"/>
              <a:gd name="connsiteX93" fmla="*/ 1079500 w 5160434"/>
              <a:gd name="connsiteY93" fmla="*/ 563034 h 1248834"/>
              <a:gd name="connsiteX94" fmla="*/ 1032405 w 5160434"/>
              <a:gd name="connsiteY94" fmla="*/ 563034 h 1248834"/>
              <a:gd name="connsiteX95" fmla="*/ 1032934 w 5160434"/>
              <a:gd name="connsiteY95" fmla="*/ 554567 h 1248834"/>
              <a:gd name="connsiteX96" fmla="*/ 969434 w 5160434"/>
              <a:gd name="connsiteY96" fmla="*/ 554567 h 1248834"/>
              <a:gd name="connsiteX97" fmla="*/ 969434 w 5160434"/>
              <a:gd name="connsiteY97" fmla="*/ 520700 h 1248834"/>
              <a:gd name="connsiteX98" fmla="*/ 952500 w 5160434"/>
              <a:gd name="connsiteY98" fmla="*/ 520700 h 1248834"/>
              <a:gd name="connsiteX99" fmla="*/ 952500 w 5160434"/>
              <a:gd name="connsiteY99" fmla="*/ 491067 h 1248834"/>
              <a:gd name="connsiteX100" fmla="*/ 812800 w 5160434"/>
              <a:gd name="connsiteY100" fmla="*/ 491067 h 1248834"/>
              <a:gd name="connsiteX101" fmla="*/ 812800 w 5160434"/>
              <a:gd name="connsiteY101" fmla="*/ 440267 h 1248834"/>
              <a:gd name="connsiteX102" fmla="*/ 740834 w 5160434"/>
              <a:gd name="connsiteY102" fmla="*/ 440267 h 1248834"/>
              <a:gd name="connsiteX103" fmla="*/ 740834 w 5160434"/>
              <a:gd name="connsiteY103" fmla="*/ 419100 h 1248834"/>
              <a:gd name="connsiteX104" fmla="*/ 720725 w 5160434"/>
              <a:gd name="connsiteY104" fmla="*/ 415925 h 1248834"/>
              <a:gd name="connsiteX105" fmla="*/ 719666 w 5160434"/>
              <a:gd name="connsiteY105" fmla="*/ 410634 h 1248834"/>
              <a:gd name="connsiteX106" fmla="*/ 677334 w 5160434"/>
              <a:gd name="connsiteY106" fmla="*/ 410634 h 1248834"/>
              <a:gd name="connsiteX107" fmla="*/ 677334 w 5160434"/>
              <a:gd name="connsiteY107" fmla="*/ 385234 h 1248834"/>
              <a:gd name="connsiteX108" fmla="*/ 668867 w 5160434"/>
              <a:gd name="connsiteY108" fmla="*/ 385234 h 1248834"/>
              <a:gd name="connsiteX109" fmla="*/ 668867 w 5160434"/>
              <a:gd name="connsiteY109" fmla="*/ 351367 h 1248834"/>
              <a:gd name="connsiteX110" fmla="*/ 605367 w 5160434"/>
              <a:gd name="connsiteY110" fmla="*/ 351367 h 1248834"/>
              <a:gd name="connsiteX111" fmla="*/ 605367 w 5160434"/>
              <a:gd name="connsiteY111" fmla="*/ 330200 h 1248834"/>
              <a:gd name="connsiteX112" fmla="*/ 571500 w 5160434"/>
              <a:gd name="connsiteY112" fmla="*/ 330200 h 1248834"/>
              <a:gd name="connsiteX113" fmla="*/ 579967 w 5160434"/>
              <a:gd name="connsiteY113" fmla="*/ 321733 h 1248834"/>
              <a:gd name="connsiteX114" fmla="*/ 579967 w 5160434"/>
              <a:gd name="connsiteY114" fmla="*/ 321733 h 1248834"/>
              <a:gd name="connsiteX115" fmla="*/ 541867 w 5160434"/>
              <a:gd name="connsiteY115" fmla="*/ 321733 h 1248834"/>
              <a:gd name="connsiteX116" fmla="*/ 541867 w 5160434"/>
              <a:gd name="connsiteY116" fmla="*/ 266700 h 1248834"/>
              <a:gd name="connsiteX117" fmla="*/ 524934 w 5160434"/>
              <a:gd name="connsiteY117" fmla="*/ 266700 h 1248834"/>
              <a:gd name="connsiteX118" fmla="*/ 524934 w 5160434"/>
              <a:gd name="connsiteY118" fmla="*/ 254000 h 1248834"/>
              <a:gd name="connsiteX119" fmla="*/ 512234 w 5160434"/>
              <a:gd name="connsiteY119" fmla="*/ 254000 h 1248834"/>
              <a:gd name="connsiteX120" fmla="*/ 512234 w 5160434"/>
              <a:gd name="connsiteY120" fmla="*/ 232834 h 1248834"/>
              <a:gd name="connsiteX121" fmla="*/ 512234 w 5160434"/>
              <a:gd name="connsiteY121" fmla="*/ 232834 h 1248834"/>
              <a:gd name="connsiteX122" fmla="*/ 499534 w 5160434"/>
              <a:gd name="connsiteY122" fmla="*/ 220134 h 1248834"/>
              <a:gd name="connsiteX123" fmla="*/ 381000 w 5160434"/>
              <a:gd name="connsiteY123" fmla="*/ 220134 h 1248834"/>
              <a:gd name="connsiteX124" fmla="*/ 381000 w 5160434"/>
              <a:gd name="connsiteY124" fmla="*/ 203200 h 1248834"/>
              <a:gd name="connsiteX125" fmla="*/ 292100 w 5160434"/>
              <a:gd name="connsiteY125" fmla="*/ 203200 h 1248834"/>
              <a:gd name="connsiteX126" fmla="*/ 292100 w 5160434"/>
              <a:gd name="connsiteY126" fmla="*/ 182034 h 1248834"/>
              <a:gd name="connsiteX127" fmla="*/ 258234 w 5160434"/>
              <a:gd name="connsiteY127" fmla="*/ 182034 h 1248834"/>
              <a:gd name="connsiteX128" fmla="*/ 258234 w 5160434"/>
              <a:gd name="connsiteY128" fmla="*/ 135467 h 1248834"/>
              <a:gd name="connsiteX129" fmla="*/ 228600 w 5160434"/>
              <a:gd name="connsiteY129" fmla="*/ 135467 h 1248834"/>
              <a:gd name="connsiteX130" fmla="*/ 228600 w 5160434"/>
              <a:gd name="connsiteY130" fmla="*/ 118534 h 1248834"/>
              <a:gd name="connsiteX131" fmla="*/ 211667 w 5160434"/>
              <a:gd name="connsiteY131" fmla="*/ 118534 h 1248834"/>
              <a:gd name="connsiteX132" fmla="*/ 211667 w 5160434"/>
              <a:gd name="connsiteY132" fmla="*/ 101600 h 1248834"/>
              <a:gd name="connsiteX133" fmla="*/ 173567 w 5160434"/>
              <a:gd name="connsiteY133" fmla="*/ 101600 h 1248834"/>
              <a:gd name="connsiteX134" fmla="*/ 173567 w 5160434"/>
              <a:gd name="connsiteY134" fmla="*/ 76200 h 1248834"/>
              <a:gd name="connsiteX135" fmla="*/ 152400 w 5160434"/>
              <a:gd name="connsiteY135" fmla="*/ 76200 h 1248834"/>
              <a:gd name="connsiteX136" fmla="*/ 135467 w 5160434"/>
              <a:gd name="connsiteY136" fmla="*/ 59267 h 1248834"/>
              <a:gd name="connsiteX137" fmla="*/ 127000 w 5160434"/>
              <a:gd name="connsiteY137" fmla="*/ 59796 h 1248834"/>
              <a:gd name="connsiteX138" fmla="*/ 127000 w 5160434"/>
              <a:gd name="connsiteY138" fmla="*/ 42334 h 1248834"/>
              <a:gd name="connsiteX139" fmla="*/ 115887 w 5160434"/>
              <a:gd name="connsiteY139" fmla="*/ 47096 h 1248834"/>
              <a:gd name="connsiteX140" fmla="*/ 114300 w 5160434"/>
              <a:gd name="connsiteY140" fmla="*/ 38100 h 1248834"/>
              <a:gd name="connsiteX141" fmla="*/ 55034 w 5160434"/>
              <a:gd name="connsiteY141" fmla="*/ 38100 h 1248834"/>
              <a:gd name="connsiteX142" fmla="*/ 55034 w 5160434"/>
              <a:gd name="connsiteY142" fmla="*/ 25400 h 1248834"/>
              <a:gd name="connsiteX143" fmla="*/ 16934 w 5160434"/>
              <a:gd name="connsiteY143" fmla="*/ 25400 h 1248834"/>
              <a:gd name="connsiteX144" fmla="*/ 16934 w 5160434"/>
              <a:gd name="connsiteY144" fmla="*/ 12700 h 1248834"/>
              <a:gd name="connsiteX145" fmla="*/ 0 w 5160434"/>
              <a:gd name="connsiteY145" fmla="*/ 12700 h 1248834"/>
              <a:gd name="connsiteX146" fmla="*/ 0 w 5160434"/>
              <a:gd name="connsiteY146"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63234 w 5160434"/>
              <a:gd name="connsiteY51" fmla="*/ 855133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59000 w 5160434"/>
              <a:gd name="connsiteY50" fmla="*/ 859367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0112 w 5160434"/>
              <a:gd name="connsiteY50" fmla="*/ 872067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6963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83922 w 5160434"/>
              <a:gd name="connsiteY41" fmla="*/ 953559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83922 w 5160434"/>
              <a:gd name="connsiteY41" fmla="*/ 959909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83922 w 5160434"/>
              <a:gd name="connsiteY41" fmla="*/ 953559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85510 w 5160434"/>
              <a:gd name="connsiteY41" fmla="*/ 959909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87097 w 5160434"/>
              <a:gd name="connsiteY41" fmla="*/ 951972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79500 h 1248834"/>
              <a:gd name="connsiteX22" fmla="*/ 3369734 w 5160434"/>
              <a:gd name="connsiteY22" fmla="*/ 1049867 h 1248834"/>
              <a:gd name="connsiteX23" fmla="*/ 3238500 w 5160434"/>
              <a:gd name="connsiteY23" fmla="*/ 1049867 h 1248834"/>
              <a:gd name="connsiteX24" fmla="*/ 3238500 w 5160434"/>
              <a:gd name="connsiteY24" fmla="*/ 1045634 h 1248834"/>
              <a:gd name="connsiteX25" fmla="*/ 3048000 w 5160434"/>
              <a:gd name="connsiteY25" fmla="*/ 1045634 h 1248834"/>
              <a:gd name="connsiteX26" fmla="*/ 3048000 w 5160434"/>
              <a:gd name="connsiteY26" fmla="*/ 1028700 h 1248834"/>
              <a:gd name="connsiteX27" fmla="*/ 3022600 w 5160434"/>
              <a:gd name="connsiteY27" fmla="*/ 1028700 h 1248834"/>
              <a:gd name="connsiteX28" fmla="*/ 3022600 w 5160434"/>
              <a:gd name="connsiteY28" fmla="*/ 1024467 h 1248834"/>
              <a:gd name="connsiteX29" fmla="*/ 2870200 w 5160434"/>
              <a:gd name="connsiteY29" fmla="*/ 1024467 h 1248834"/>
              <a:gd name="connsiteX30" fmla="*/ 2870200 w 5160434"/>
              <a:gd name="connsiteY30" fmla="*/ 1011767 h 1248834"/>
              <a:gd name="connsiteX31" fmla="*/ 2777067 w 5160434"/>
              <a:gd name="connsiteY31" fmla="*/ 1011767 h 1248834"/>
              <a:gd name="connsiteX32" fmla="*/ 2777067 w 5160434"/>
              <a:gd name="connsiteY32" fmla="*/ 1011767 h 1248834"/>
              <a:gd name="connsiteX33" fmla="*/ 2764367 w 5160434"/>
              <a:gd name="connsiteY33" fmla="*/ 999067 h 1248834"/>
              <a:gd name="connsiteX34" fmla="*/ 2764367 w 5160434"/>
              <a:gd name="connsiteY34" fmla="*/ 990600 h 1248834"/>
              <a:gd name="connsiteX35" fmla="*/ 2751667 w 5160434"/>
              <a:gd name="connsiteY35" fmla="*/ 990600 h 1248834"/>
              <a:gd name="connsiteX36" fmla="*/ 2751667 w 5160434"/>
              <a:gd name="connsiteY36" fmla="*/ 977900 h 1248834"/>
              <a:gd name="connsiteX37" fmla="*/ 2683934 w 5160434"/>
              <a:gd name="connsiteY37" fmla="*/ 977900 h 1248834"/>
              <a:gd name="connsiteX38" fmla="*/ 2683934 w 5160434"/>
              <a:gd name="connsiteY38" fmla="*/ 977900 h 1248834"/>
              <a:gd name="connsiteX39" fmla="*/ 2590800 w 5160434"/>
              <a:gd name="connsiteY39" fmla="*/ 977900 h 1248834"/>
              <a:gd name="connsiteX40" fmla="*/ 2590800 w 5160434"/>
              <a:gd name="connsiteY40" fmla="*/ 977900 h 1248834"/>
              <a:gd name="connsiteX41" fmla="*/ 2588684 w 5160434"/>
              <a:gd name="connsiteY41" fmla="*/ 956734 h 1248834"/>
              <a:gd name="connsiteX42" fmla="*/ 2523067 w 5160434"/>
              <a:gd name="connsiteY42" fmla="*/ 956734 h 1248834"/>
              <a:gd name="connsiteX43" fmla="*/ 2523067 w 5160434"/>
              <a:gd name="connsiteY43" fmla="*/ 935567 h 1248834"/>
              <a:gd name="connsiteX44" fmla="*/ 2455334 w 5160434"/>
              <a:gd name="connsiteY44" fmla="*/ 935567 h 1248834"/>
              <a:gd name="connsiteX45" fmla="*/ 2455334 w 5160434"/>
              <a:gd name="connsiteY45" fmla="*/ 927100 h 1248834"/>
              <a:gd name="connsiteX46" fmla="*/ 2379134 w 5160434"/>
              <a:gd name="connsiteY46" fmla="*/ 927100 h 1248834"/>
              <a:gd name="connsiteX47" fmla="*/ 2379134 w 5160434"/>
              <a:gd name="connsiteY47" fmla="*/ 901700 h 1248834"/>
              <a:gd name="connsiteX48" fmla="*/ 2324100 w 5160434"/>
              <a:gd name="connsiteY48" fmla="*/ 901700 h 1248834"/>
              <a:gd name="connsiteX49" fmla="*/ 2324100 w 5160434"/>
              <a:gd name="connsiteY49" fmla="*/ 859367 h 1248834"/>
              <a:gd name="connsiteX50" fmla="*/ 2173287 w 5160434"/>
              <a:gd name="connsiteY50" fmla="*/ 860954 h 1248834"/>
              <a:gd name="connsiteX51" fmla="*/ 2172759 w 5160434"/>
              <a:gd name="connsiteY51" fmla="*/ 853546 h 1248834"/>
              <a:gd name="connsiteX52" fmla="*/ 2103967 w 5160434"/>
              <a:gd name="connsiteY52" fmla="*/ 855133 h 1248834"/>
              <a:gd name="connsiteX53" fmla="*/ 2103967 w 5160434"/>
              <a:gd name="connsiteY53" fmla="*/ 833967 h 1248834"/>
              <a:gd name="connsiteX54" fmla="*/ 1955800 w 5160434"/>
              <a:gd name="connsiteY54" fmla="*/ 833967 h 1248834"/>
              <a:gd name="connsiteX55" fmla="*/ 1951567 w 5160434"/>
              <a:gd name="connsiteY55" fmla="*/ 829734 h 1248834"/>
              <a:gd name="connsiteX56" fmla="*/ 1926167 w 5160434"/>
              <a:gd name="connsiteY56" fmla="*/ 829734 h 1248834"/>
              <a:gd name="connsiteX57" fmla="*/ 1926167 w 5160434"/>
              <a:gd name="connsiteY57" fmla="*/ 817034 h 1248834"/>
              <a:gd name="connsiteX58" fmla="*/ 1807634 w 5160434"/>
              <a:gd name="connsiteY58" fmla="*/ 817034 h 1248834"/>
              <a:gd name="connsiteX59" fmla="*/ 1807634 w 5160434"/>
              <a:gd name="connsiteY59" fmla="*/ 791634 h 1248834"/>
              <a:gd name="connsiteX60" fmla="*/ 1786467 w 5160434"/>
              <a:gd name="connsiteY60" fmla="*/ 791634 h 1248834"/>
              <a:gd name="connsiteX61" fmla="*/ 1786467 w 5160434"/>
              <a:gd name="connsiteY61" fmla="*/ 770467 h 1248834"/>
              <a:gd name="connsiteX62" fmla="*/ 1765300 w 5160434"/>
              <a:gd name="connsiteY62" fmla="*/ 770467 h 1248834"/>
              <a:gd name="connsiteX63" fmla="*/ 1765300 w 5160434"/>
              <a:gd name="connsiteY63" fmla="*/ 770467 h 1248834"/>
              <a:gd name="connsiteX64" fmla="*/ 1765300 w 5160434"/>
              <a:gd name="connsiteY64" fmla="*/ 757767 h 1248834"/>
              <a:gd name="connsiteX65" fmla="*/ 1748367 w 5160434"/>
              <a:gd name="connsiteY65" fmla="*/ 757767 h 1248834"/>
              <a:gd name="connsiteX66" fmla="*/ 1748367 w 5160434"/>
              <a:gd name="connsiteY66" fmla="*/ 740834 h 1248834"/>
              <a:gd name="connsiteX67" fmla="*/ 1680634 w 5160434"/>
              <a:gd name="connsiteY67" fmla="*/ 740834 h 1248834"/>
              <a:gd name="connsiteX68" fmla="*/ 1680634 w 5160434"/>
              <a:gd name="connsiteY68" fmla="*/ 711200 h 1248834"/>
              <a:gd name="connsiteX69" fmla="*/ 1604434 w 5160434"/>
              <a:gd name="connsiteY69" fmla="*/ 711200 h 1248834"/>
              <a:gd name="connsiteX70" fmla="*/ 1604434 w 5160434"/>
              <a:gd name="connsiteY70" fmla="*/ 702734 h 1248834"/>
              <a:gd name="connsiteX71" fmla="*/ 1540934 w 5160434"/>
              <a:gd name="connsiteY71" fmla="*/ 702734 h 1248834"/>
              <a:gd name="connsiteX72" fmla="*/ 1540934 w 5160434"/>
              <a:gd name="connsiteY72" fmla="*/ 702734 h 1248834"/>
              <a:gd name="connsiteX73" fmla="*/ 1511299 w 5160434"/>
              <a:gd name="connsiteY73" fmla="*/ 704321 h 1248834"/>
              <a:gd name="connsiteX74" fmla="*/ 15113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77334 h 1248834"/>
              <a:gd name="connsiteX79" fmla="*/ 1460500 w 5160434"/>
              <a:gd name="connsiteY79" fmla="*/ 647700 h 1248834"/>
              <a:gd name="connsiteX80" fmla="*/ 1363134 w 5160434"/>
              <a:gd name="connsiteY80" fmla="*/ 647700 h 1248834"/>
              <a:gd name="connsiteX81" fmla="*/ 1363134 w 5160434"/>
              <a:gd name="connsiteY81" fmla="*/ 635000 h 1248834"/>
              <a:gd name="connsiteX82" fmla="*/ 1320800 w 5160434"/>
              <a:gd name="connsiteY82" fmla="*/ 635000 h 1248834"/>
              <a:gd name="connsiteX83" fmla="*/ 1303867 w 5160434"/>
              <a:gd name="connsiteY83" fmla="*/ 618067 h 1248834"/>
              <a:gd name="connsiteX84" fmla="*/ 1303867 w 5160434"/>
              <a:gd name="connsiteY84" fmla="*/ 605367 h 1248834"/>
              <a:gd name="connsiteX85" fmla="*/ 1227667 w 5160434"/>
              <a:gd name="connsiteY85" fmla="*/ 605367 h 1248834"/>
              <a:gd name="connsiteX86" fmla="*/ 1227667 w 5160434"/>
              <a:gd name="connsiteY86" fmla="*/ 601134 h 1248834"/>
              <a:gd name="connsiteX87" fmla="*/ 1198034 w 5160434"/>
              <a:gd name="connsiteY87" fmla="*/ 601134 h 1248834"/>
              <a:gd name="connsiteX88" fmla="*/ 1198034 w 5160434"/>
              <a:gd name="connsiteY88" fmla="*/ 592667 h 1248834"/>
              <a:gd name="connsiteX89" fmla="*/ 1126067 w 5160434"/>
              <a:gd name="connsiteY89" fmla="*/ 592667 h 1248834"/>
              <a:gd name="connsiteX90" fmla="*/ 1126067 w 5160434"/>
              <a:gd name="connsiteY90" fmla="*/ 571500 h 1248834"/>
              <a:gd name="connsiteX91" fmla="*/ 1079500 w 5160434"/>
              <a:gd name="connsiteY91" fmla="*/ 571500 h 1248834"/>
              <a:gd name="connsiteX92" fmla="*/ 1079500 w 5160434"/>
              <a:gd name="connsiteY92" fmla="*/ 563034 h 1248834"/>
              <a:gd name="connsiteX93" fmla="*/ 1032405 w 5160434"/>
              <a:gd name="connsiteY93" fmla="*/ 563034 h 1248834"/>
              <a:gd name="connsiteX94" fmla="*/ 1032934 w 5160434"/>
              <a:gd name="connsiteY94" fmla="*/ 554567 h 1248834"/>
              <a:gd name="connsiteX95" fmla="*/ 969434 w 5160434"/>
              <a:gd name="connsiteY95" fmla="*/ 554567 h 1248834"/>
              <a:gd name="connsiteX96" fmla="*/ 969434 w 5160434"/>
              <a:gd name="connsiteY96" fmla="*/ 520700 h 1248834"/>
              <a:gd name="connsiteX97" fmla="*/ 952500 w 5160434"/>
              <a:gd name="connsiteY97" fmla="*/ 520700 h 1248834"/>
              <a:gd name="connsiteX98" fmla="*/ 952500 w 5160434"/>
              <a:gd name="connsiteY98" fmla="*/ 491067 h 1248834"/>
              <a:gd name="connsiteX99" fmla="*/ 812800 w 5160434"/>
              <a:gd name="connsiteY99" fmla="*/ 491067 h 1248834"/>
              <a:gd name="connsiteX100" fmla="*/ 812800 w 5160434"/>
              <a:gd name="connsiteY100" fmla="*/ 440267 h 1248834"/>
              <a:gd name="connsiteX101" fmla="*/ 740834 w 5160434"/>
              <a:gd name="connsiteY101" fmla="*/ 440267 h 1248834"/>
              <a:gd name="connsiteX102" fmla="*/ 740834 w 5160434"/>
              <a:gd name="connsiteY102" fmla="*/ 419100 h 1248834"/>
              <a:gd name="connsiteX103" fmla="*/ 720725 w 5160434"/>
              <a:gd name="connsiteY103" fmla="*/ 415925 h 1248834"/>
              <a:gd name="connsiteX104" fmla="*/ 719666 w 5160434"/>
              <a:gd name="connsiteY104" fmla="*/ 410634 h 1248834"/>
              <a:gd name="connsiteX105" fmla="*/ 677334 w 5160434"/>
              <a:gd name="connsiteY105" fmla="*/ 410634 h 1248834"/>
              <a:gd name="connsiteX106" fmla="*/ 677334 w 5160434"/>
              <a:gd name="connsiteY106" fmla="*/ 385234 h 1248834"/>
              <a:gd name="connsiteX107" fmla="*/ 668867 w 5160434"/>
              <a:gd name="connsiteY107" fmla="*/ 385234 h 1248834"/>
              <a:gd name="connsiteX108" fmla="*/ 668867 w 5160434"/>
              <a:gd name="connsiteY108" fmla="*/ 351367 h 1248834"/>
              <a:gd name="connsiteX109" fmla="*/ 605367 w 5160434"/>
              <a:gd name="connsiteY109" fmla="*/ 351367 h 1248834"/>
              <a:gd name="connsiteX110" fmla="*/ 605367 w 5160434"/>
              <a:gd name="connsiteY110" fmla="*/ 330200 h 1248834"/>
              <a:gd name="connsiteX111" fmla="*/ 571500 w 5160434"/>
              <a:gd name="connsiteY111" fmla="*/ 330200 h 1248834"/>
              <a:gd name="connsiteX112" fmla="*/ 579967 w 5160434"/>
              <a:gd name="connsiteY112" fmla="*/ 321733 h 1248834"/>
              <a:gd name="connsiteX113" fmla="*/ 579967 w 5160434"/>
              <a:gd name="connsiteY113" fmla="*/ 321733 h 1248834"/>
              <a:gd name="connsiteX114" fmla="*/ 541867 w 5160434"/>
              <a:gd name="connsiteY114" fmla="*/ 321733 h 1248834"/>
              <a:gd name="connsiteX115" fmla="*/ 541867 w 5160434"/>
              <a:gd name="connsiteY115" fmla="*/ 266700 h 1248834"/>
              <a:gd name="connsiteX116" fmla="*/ 524934 w 5160434"/>
              <a:gd name="connsiteY116" fmla="*/ 266700 h 1248834"/>
              <a:gd name="connsiteX117" fmla="*/ 524934 w 5160434"/>
              <a:gd name="connsiteY117" fmla="*/ 254000 h 1248834"/>
              <a:gd name="connsiteX118" fmla="*/ 512234 w 5160434"/>
              <a:gd name="connsiteY118" fmla="*/ 254000 h 1248834"/>
              <a:gd name="connsiteX119" fmla="*/ 512234 w 5160434"/>
              <a:gd name="connsiteY119" fmla="*/ 232834 h 1248834"/>
              <a:gd name="connsiteX120" fmla="*/ 512234 w 5160434"/>
              <a:gd name="connsiteY120" fmla="*/ 232834 h 1248834"/>
              <a:gd name="connsiteX121" fmla="*/ 499534 w 5160434"/>
              <a:gd name="connsiteY121" fmla="*/ 220134 h 1248834"/>
              <a:gd name="connsiteX122" fmla="*/ 381000 w 5160434"/>
              <a:gd name="connsiteY122" fmla="*/ 220134 h 1248834"/>
              <a:gd name="connsiteX123" fmla="*/ 381000 w 5160434"/>
              <a:gd name="connsiteY123" fmla="*/ 203200 h 1248834"/>
              <a:gd name="connsiteX124" fmla="*/ 292100 w 5160434"/>
              <a:gd name="connsiteY124" fmla="*/ 203200 h 1248834"/>
              <a:gd name="connsiteX125" fmla="*/ 292100 w 5160434"/>
              <a:gd name="connsiteY125" fmla="*/ 182034 h 1248834"/>
              <a:gd name="connsiteX126" fmla="*/ 258234 w 5160434"/>
              <a:gd name="connsiteY126" fmla="*/ 182034 h 1248834"/>
              <a:gd name="connsiteX127" fmla="*/ 258234 w 5160434"/>
              <a:gd name="connsiteY127" fmla="*/ 135467 h 1248834"/>
              <a:gd name="connsiteX128" fmla="*/ 228600 w 5160434"/>
              <a:gd name="connsiteY128" fmla="*/ 135467 h 1248834"/>
              <a:gd name="connsiteX129" fmla="*/ 228600 w 5160434"/>
              <a:gd name="connsiteY129" fmla="*/ 118534 h 1248834"/>
              <a:gd name="connsiteX130" fmla="*/ 211667 w 5160434"/>
              <a:gd name="connsiteY130" fmla="*/ 118534 h 1248834"/>
              <a:gd name="connsiteX131" fmla="*/ 211667 w 5160434"/>
              <a:gd name="connsiteY131" fmla="*/ 101600 h 1248834"/>
              <a:gd name="connsiteX132" fmla="*/ 173567 w 5160434"/>
              <a:gd name="connsiteY132" fmla="*/ 101600 h 1248834"/>
              <a:gd name="connsiteX133" fmla="*/ 173567 w 5160434"/>
              <a:gd name="connsiteY133" fmla="*/ 76200 h 1248834"/>
              <a:gd name="connsiteX134" fmla="*/ 152400 w 5160434"/>
              <a:gd name="connsiteY134" fmla="*/ 76200 h 1248834"/>
              <a:gd name="connsiteX135" fmla="*/ 135467 w 5160434"/>
              <a:gd name="connsiteY135" fmla="*/ 59267 h 1248834"/>
              <a:gd name="connsiteX136" fmla="*/ 127000 w 5160434"/>
              <a:gd name="connsiteY136" fmla="*/ 59796 h 1248834"/>
              <a:gd name="connsiteX137" fmla="*/ 127000 w 5160434"/>
              <a:gd name="connsiteY137" fmla="*/ 42334 h 1248834"/>
              <a:gd name="connsiteX138" fmla="*/ 115887 w 5160434"/>
              <a:gd name="connsiteY138" fmla="*/ 47096 h 1248834"/>
              <a:gd name="connsiteX139" fmla="*/ 114300 w 5160434"/>
              <a:gd name="connsiteY139" fmla="*/ 38100 h 1248834"/>
              <a:gd name="connsiteX140" fmla="*/ 55034 w 5160434"/>
              <a:gd name="connsiteY140" fmla="*/ 38100 h 1248834"/>
              <a:gd name="connsiteX141" fmla="*/ 55034 w 5160434"/>
              <a:gd name="connsiteY141" fmla="*/ 25400 h 1248834"/>
              <a:gd name="connsiteX142" fmla="*/ 16934 w 5160434"/>
              <a:gd name="connsiteY142" fmla="*/ 25400 h 1248834"/>
              <a:gd name="connsiteX143" fmla="*/ 16934 w 5160434"/>
              <a:gd name="connsiteY143" fmla="*/ 12700 h 1248834"/>
              <a:gd name="connsiteX144" fmla="*/ 0 w 5160434"/>
              <a:gd name="connsiteY144" fmla="*/ 12700 h 1248834"/>
              <a:gd name="connsiteX145" fmla="*/ 0 w 5160434"/>
              <a:gd name="connsiteY145"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73967 w 5160434"/>
              <a:gd name="connsiteY20" fmla="*/ 1075267 h 1248834"/>
              <a:gd name="connsiteX21" fmla="*/ 3369734 w 5160434"/>
              <a:gd name="connsiteY21" fmla="*/ 1049867 h 1248834"/>
              <a:gd name="connsiteX22" fmla="*/ 3238500 w 5160434"/>
              <a:gd name="connsiteY22" fmla="*/ 1049867 h 1248834"/>
              <a:gd name="connsiteX23" fmla="*/ 3238500 w 5160434"/>
              <a:gd name="connsiteY23" fmla="*/ 1045634 h 1248834"/>
              <a:gd name="connsiteX24" fmla="*/ 3048000 w 5160434"/>
              <a:gd name="connsiteY24" fmla="*/ 1045634 h 1248834"/>
              <a:gd name="connsiteX25" fmla="*/ 3048000 w 5160434"/>
              <a:gd name="connsiteY25" fmla="*/ 1028700 h 1248834"/>
              <a:gd name="connsiteX26" fmla="*/ 3022600 w 5160434"/>
              <a:gd name="connsiteY26" fmla="*/ 1028700 h 1248834"/>
              <a:gd name="connsiteX27" fmla="*/ 3022600 w 5160434"/>
              <a:gd name="connsiteY27" fmla="*/ 1024467 h 1248834"/>
              <a:gd name="connsiteX28" fmla="*/ 2870200 w 5160434"/>
              <a:gd name="connsiteY28" fmla="*/ 1024467 h 1248834"/>
              <a:gd name="connsiteX29" fmla="*/ 2870200 w 5160434"/>
              <a:gd name="connsiteY29" fmla="*/ 1011767 h 1248834"/>
              <a:gd name="connsiteX30" fmla="*/ 2777067 w 5160434"/>
              <a:gd name="connsiteY30" fmla="*/ 1011767 h 1248834"/>
              <a:gd name="connsiteX31" fmla="*/ 2777067 w 5160434"/>
              <a:gd name="connsiteY31" fmla="*/ 1011767 h 1248834"/>
              <a:gd name="connsiteX32" fmla="*/ 2764367 w 5160434"/>
              <a:gd name="connsiteY32" fmla="*/ 999067 h 1248834"/>
              <a:gd name="connsiteX33" fmla="*/ 2764367 w 5160434"/>
              <a:gd name="connsiteY33" fmla="*/ 990600 h 1248834"/>
              <a:gd name="connsiteX34" fmla="*/ 2751667 w 5160434"/>
              <a:gd name="connsiteY34" fmla="*/ 990600 h 1248834"/>
              <a:gd name="connsiteX35" fmla="*/ 2751667 w 5160434"/>
              <a:gd name="connsiteY35" fmla="*/ 977900 h 1248834"/>
              <a:gd name="connsiteX36" fmla="*/ 2683934 w 5160434"/>
              <a:gd name="connsiteY36" fmla="*/ 977900 h 1248834"/>
              <a:gd name="connsiteX37" fmla="*/ 2683934 w 5160434"/>
              <a:gd name="connsiteY37" fmla="*/ 977900 h 1248834"/>
              <a:gd name="connsiteX38" fmla="*/ 2590800 w 5160434"/>
              <a:gd name="connsiteY38" fmla="*/ 977900 h 1248834"/>
              <a:gd name="connsiteX39" fmla="*/ 2590800 w 5160434"/>
              <a:gd name="connsiteY39" fmla="*/ 977900 h 1248834"/>
              <a:gd name="connsiteX40" fmla="*/ 2588684 w 5160434"/>
              <a:gd name="connsiteY40" fmla="*/ 956734 h 1248834"/>
              <a:gd name="connsiteX41" fmla="*/ 2523067 w 5160434"/>
              <a:gd name="connsiteY41" fmla="*/ 956734 h 1248834"/>
              <a:gd name="connsiteX42" fmla="*/ 2523067 w 5160434"/>
              <a:gd name="connsiteY42" fmla="*/ 935567 h 1248834"/>
              <a:gd name="connsiteX43" fmla="*/ 2455334 w 5160434"/>
              <a:gd name="connsiteY43" fmla="*/ 935567 h 1248834"/>
              <a:gd name="connsiteX44" fmla="*/ 2455334 w 5160434"/>
              <a:gd name="connsiteY44" fmla="*/ 927100 h 1248834"/>
              <a:gd name="connsiteX45" fmla="*/ 2379134 w 5160434"/>
              <a:gd name="connsiteY45" fmla="*/ 927100 h 1248834"/>
              <a:gd name="connsiteX46" fmla="*/ 2379134 w 5160434"/>
              <a:gd name="connsiteY46" fmla="*/ 901700 h 1248834"/>
              <a:gd name="connsiteX47" fmla="*/ 2324100 w 5160434"/>
              <a:gd name="connsiteY47" fmla="*/ 901700 h 1248834"/>
              <a:gd name="connsiteX48" fmla="*/ 2324100 w 5160434"/>
              <a:gd name="connsiteY48" fmla="*/ 859367 h 1248834"/>
              <a:gd name="connsiteX49" fmla="*/ 2173287 w 5160434"/>
              <a:gd name="connsiteY49" fmla="*/ 860954 h 1248834"/>
              <a:gd name="connsiteX50" fmla="*/ 2172759 w 5160434"/>
              <a:gd name="connsiteY50" fmla="*/ 853546 h 1248834"/>
              <a:gd name="connsiteX51" fmla="*/ 2103967 w 5160434"/>
              <a:gd name="connsiteY51" fmla="*/ 855133 h 1248834"/>
              <a:gd name="connsiteX52" fmla="*/ 2103967 w 5160434"/>
              <a:gd name="connsiteY52" fmla="*/ 833967 h 1248834"/>
              <a:gd name="connsiteX53" fmla="*/ 1955800 w 5160434"/>
              <a:gd name="connsiteY53" fmla="*/ 833967 h 1248834"/>
              <a:gd name="connsiteX54" fmla="*/ 1951567 w 5160434"/>
              <a:gd name="connsiteY54" fmla="*/ 829734 h 1248834"/>
              <a:gd name="connsiteX55" fmla="*/ 1926167 w 5160434"/>
              <a:gd name="connsiteY55" fmla="*/ 829734 h 1248834"/>
              <a:gd name="connsiteX56" fmla="*/ 1926167 w 5160434"/>
              <a:gd name="connsiteY56" fmla="*/ 817034 h 1248834"/>
              <a:gd name="connsiteX57" fmla="*/ 1807634 w 5160434"/>
              <a:gd name="connsiteY57" fmla="*/ 817034 h 1248834"/>
              <a:gd name="connsiteX58" fmla="*/ 1807634 w 5160434"/>
              <a:gd name="connsiteY58" fmla="*/ 791634 h 1248834"/>
              <a:gd name="connsiteX59" fmla="*/ 1786467 w 5160434"/>
              <a:gd name="connsiteY59" fmla="*/ 791634 h 1248834"/>
              <a:gd name="connsiteX60" fmla="*/ 1786467 w 5160434"/>
              <a:gd name="connsiteY60" fmla="*/ 770467 h 1248834"/>
              <a:gd name="connsiteX61" fmla="*/ 1765300 w 5160434"/>
              <a:gd name="connsiteY61" fmla="*/ 770467 h 1248834"/>
              <a:gd name="connsiteX62" fmla="*/ 1765300 w 5160434"/>
              <a:gd name="connsiteY62" fmla="*/ 770467 h 1248834"/>
              <a:gd name="connsiteX63" fmla="*/ 1765300 w 5160434"/>
              <a:gd name="connsiteY63" fmla="*/ 757767 h 1248834"/>
              <a:gd name="connsiteX64" fmla="*/ 1748367 w 5160434"/>
              <a:gd name="connsiteY64" fmla="*/ 757767 h 1248834"/>
              <a:gd name="connsiteX65" fmla="*/ 1748367 w 5160434"/>
              <a:gd name="connsiteY65" fmla="*/ 740834 h 1248834"/>
              <a:gd name="connsiteX66" fmla="*/ 1680634 w 5160434"/>
              <a:gd name="connsiteY66" fmla="*/ 740834 h 1248834"/>
              <a:gd name="connsiteX67" fmla="*/ 1680634 w 5160434"/>
              <a:gd name="connsiteY67" fmla="*/ 711200 h 1248834"/>
              <a:gd name="connsiteX68" fmla="*/ 1604434 w 5160434"/>
              <a:gd name="connsiteY68" fmla="*/ 711200 h 1248834"/>
              <a:gd name="connsiteX69" fmla="*/ 1604434 w 5160434"/>
              <a:gd name="connsiteY69" fmla="*/ 702734 h 1248834"/>
              <a:gd name="connsiteX70" fmla="*/ 1540934 w 5160434"/>
              <a:gd name="connsiteY70" fmla="*/ 702734 h 1248834"/>
              <a:gd name="connsiteX71" fmla="*/ 1540934 w 5160434"/>
              <a:gd name="connsiteY71" fmla="*/ 702734 h 1248834"/>
              <a:gd name="connsiteX72" fmla="*/ 1511299 w 5160434"/>
              <a:gd name="connsiteY72" fmla="*/ 704321 h 1248834"/>
              <a:gd name="connsiteX73" fmla="*/ 1511300 w 5160434"/>
              <a:gd name="connsiteY73" fmla="*/ 677334 h 1248834"/>
              <a:gd name="connsiteX74" fmla="*/ 14605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47700 h 1248834"/>
              <a:gd name="connsiteX79" fmla="*/ 1363134 w 5160434"/>
              <a:gd name="connsiteY79" fmla="*/ 647700 h 1248834"/>
              <a:gd name="connsiteX80" fmla="*/ 1363134 w 5160434"/>
              <a:gd name="connsiteY80" fmla="*/ 635000 h 1248834"/>
              <a:gd name="connsiteX81" fmla="*/ 1320800 w 5160434"/>
              <a:gd name="connsiteY81" fmla="*/ 635000 h 1248834"/>
              <a:gd name="connsiteX82" fmla="*/ 1303867 w 5160434"/>
              <a:gd name="connsiteY82" fmla="*/ 618067 h 1248834"/>
              <a:gd name="connsiteX83" fmla="*/ 1303867 w 5160434"/>
              <a:gd name="connsiteY83" fmla="*/ 605367 h 1248834"/>
              <a:gd name="connsiteX84" fmla="*/ 1227667 w 5160434"/>
              <a:gd name="connsiteY84" fmla="*/ 605367 h 1248834"/>
              <a:gd name="connsiteX85" fmla="*/ 1227667 w 5160434"/>
              <a:gd name="connsiteY85" fmla="*/ 601134 h 1248834"/>
              <a:gd name="connsiteX86" fmla="*/ 1198034 w 5160434"/>
              <a:gd name="connsiteY86" fmla="*/ 601134 h 1248834"/>
              <a:gd name="connsiteX87" fmla="*/ 1198034 w 5160434"/>
              <a:gd name="connsiteY87" fmla="*/ 592667 h 1248834"/>
              <a:gd name="connsiteX88" fmla="*/ 1126067 w 5160434"/>
              <a:gd name="connsiteY88" fmla="*/ 592667 h 1248834"/>
              <a:gd name="connsiteX89" fmla="*/ 1126067 w 5160434"/>
              <a:gd name="connsiteY89" fmla="*/ 571500 h 1248834"/>
              <a:gd name="connsiteX90" fmla="*/ 1079500 w 5160434"/>
              <a:gd name="connsiteY90" fmla="*/ 571500 h 1248834"/>
              <a:gd name="connsiteX91" fmla="*/ 1079500 w 5160434"/>
              <a:gd name="connsiteY91" fmla="*/ 563034 h 1248834"/>
              <a:gd name="connsiteX92" fmla="*/ 1032405 w 5160434"/>
              <a:gd name="connsiteY92" fmla="*/ 563034 h 1248834"/>
              <a:gd name="connsiteX93" fmla="*/ 1032934 w 5160434"/>
              <a:gd name="connsiteY93" fmla="*/ 554567 h 1248834"/>
              <a:gd name="connsiteX94" fmla="*/ 969434 w 5160434"/>
              <a:gd name="connsiteY94" fmla="*/ 554567 h 1248834"/>
              <a:gd name="connsiteX95" fmla="*/ 969434 w 5160434"/>
              <a:gd name="connsiteY95" fmla="*/ 520700 h 1248834"/>
              <a:gd name="connsiteX96" fmla="*/ 952500 w 5160434"/>
              <a:gd name="connsiteY96" fmla="*/ 520700 h 1248834"/>
              <a:gd name="connsiteX97" fmla="*/ 952500 w 5160434"/>
              <a:gd name="connsiteY97" fmla="*/ 491067 h 1248834"/>
              <a:gd name="connsiteX98" fmla="*/ 812800 w 5160434"/>
              <a:gd name="connsiteY98" fmla="*/ 491067 h 1248834"/>
              <a:gd name="connsiteX99" fmla="*/ 812800 w 5160434"/>
              <a:gd name="connsiteY99" fmla="*/ 440267 h 1248834"/>
              <a:gd name="connsiteX100" fmla="*/ 740834 w 5160434"/>
              <a:gd name="connsiteY100" fmla="*/ 440267 h 1248834"/>
              <a:gd name="connsiteX101" fmla="*/ 740834 w 5160434"/>
              <a:gd name="connsiteY101" fmla="*/ 419100 h 1248834"/>
              <a:gd name="connsiteX102" fmla="*/ 720725 w 5160434"/>
              <a:gd name="connsiteY102" fmla="*/ 415925 h 1248834"/>
              <a:gd name="connsiteX103" fmla="*/ 719666 w 5160434"/>
              <a:gd name="connsiteY103" fmla="*/ 410634 h 1248834"/>
              <a:gd name="connsiteX104" fmla="*/ 677334 w 5160434"/>
              <a:gd name="connsiteY104" fmla="*/ 410634 h 1248834"/>
              <a:gd name="connsiteX105" fmla="*/ 677334 w 5160434"/>
              <a:gd name="connsiteY105" fmla="*/ 385234 h 1248834"/>
              <a:gd name="connsiteX106" fmla="*/ 668867 w 5160434"/>
              <a:gd name="connsiteY106" fmla="*/ 385234 h 1248834"/>
              <a:gd name="connsiteX107" fmla="*/ 668867 w 5160434"/>
              <a:gd name="connsiteY107" fmla="*/ 351367 h 1248834"/>
              <a:gd name="connsiteX108" fmla="*/ 605367 w 5160434"/>
              <a:gd name="connsiteY108" fmla="*/ 351367 h 1248834"/>
              <a:gd name="connsiteX109" fmla="*/ 605367 w 5160434"/>
              <a:gd name="connsiteY109" fmla="*/ 330200 h 1248834"/>
              <a:gd name="connsiteX110" fmla="*/ 571500 w 5160434"/>
              <a:gd name="connsiteY110" fmla="*/ 330200 h 1248834"/>
              <a:gd name="connsiteX111" fmla="*/ 579967 w 5160434"/>
              <a:gd name="connsiteY111" fmla="*/ 321733 h 1248834"/>
              <a:gd name="connsiteX112" fmla="*/ 579967 w 5160434"/>
              <a:gd name="connsiteY112" fmla="*/ 321733 h 1248834"/>
              <a:gd name="connsiteX113" fmla="*/ 541867 w 5160434"/>
              <a:gd name="connsiteY113" fmla="*/ 321733 h 1248834"/>
              <a:gd name="connsiteX114" fmla="*/ 541867 w 5160434"/>
              <a:gd name="connsiteY114" fmla="*/ 266700 h 1248834"/>
              <a:gd name="connsiteX115" fmla="*/ 524934 w 5160434"/>
              <a:gd name="connsiteY115" fmla="*/ 266700 h 1248834"/>
              <a:gd name="connsiteX116" fmla="*/ 524934 w 5160434"/>
              <a:gd name="connsiteY116" fmla="*/ 254000 h 1248834"/>
              <a:gd name="connsiteX117" fmla="*/ 512234 w 5160434"/>
              <a:gd name="connsiteY117" fmla="*/ 254000 h 1248834"/>
              <a:gd name="connsiteX118" fmla="*/ 512234 w 5160434"/>
              <a:gd name="connsiteY118" fmla="*/ 232834 h 1248834"/>
              <a:gd name="connsiteX119" fmla="*/ 512234 w 5160434"/>
              <a:gd name="connsiteY119" fmla="*/ 232834 h 1248834"/>
              <a:gd name="connsiteX120" fmla="*/ 499534 w 5160434"/>
              <a:gd name="connsiteY120" fmla="*/ 220134 h 1248834"/>
              <a:gd name="connsiteX121" fmla="*/ 381000 w 5160434"/>
              <a:gd name="connsiteY121" fmla="*/ 220134 h 1248834"/>
              <a:gd name="connsiteX122" fmla="*/ 381000 w 5160434"/>
              <a:gd name="connsiteY122" fmla="*/ 203200 h 1248834"/>
              <a:gd name="connsiteX123" fmla="*/ 292100 w 5160434"/>
              <a:gd name="connsiteY123" fmla="*/ 203200 h 1248834"/>
              <a:gd name="connsiteX124" fmla="*/ 292100 w 5160434"/>
              <a:gd name="connsiteY124" fmla="*/ 182034 h 1248834"/>
              <a:gd name="connsiteX125" fmla="*/ 258234 w 5160434"/>
              <a:gd name="connsiteY125" fmla="*/ 182034 h 1248834"/>
              <a:gd name="connsiteX126" fmla="*/ 258234 w 5160434"/>
              <a:gd name="connsiteY126" fmla="*/ 135467 h 1248834"/>
              <a:gd name="connsiteX127" fmla="*/ 228600 w 5160434"/>
              <a:gd name="connsiteY127" fmla="*/ 135467 h 1248834"/>
              <a:gd name="connsiteX128" fmla="*/ 228600 w 5160434"/>
              <a:gd name="connsiteY128" fmla="*/ 118534 h 1248834"/>
              <a:gd name="connsiteX129" fmla="*/ 211667 w 5160434"/>
              <a:gd name="connsiteY129" fmla="*/ 118534 h 1248834"/>
              <a:gd name="connsiteX130" fmla="*/ 211667 w 5160434"/>
              <a:gd name="connsiteY130" fmla="*/ 101600 h 1248834"/>
              <a:gd name="connsiteX131" fmla="*/ 173567 w 5160434"/>
              <a:gd name="connsiteY131" fmla="*/ 101600 h 1248834"/>
              <a:gd name="connsiteX132" fmla="*/ 173567 w 5160434"/>
              <a:gd name="connsiteY132" fmla="*/ 76200 h 1248834"/>
              <a:gd name="connsiteX133" fmla="*/ 152400 w 5160434"/>
              <a:gd name="connsiteY133" fmla="*/ 76200 h 1248834"/>
              <a:gd name="connsiteX134" fmla="*/ 135467 w 5160434"/>
              <a:gd name="connsiteY134" fmla="*/ 59267 h 1248834"/>
              <a:gd name="connsiteX135" fmla="*/ 127000 w 5160434"/>
              <a:gd name="connsiteY135" fmla="*/ 59796 h 1248834"/>
              <a:gd name="connsiteX136" fmla="*/ 127000 w 5160434"/>
              <a:gd name="connsiteY136" fmla="*/ 42334 h 1248834"/>
              <a:gd name="connsiteX137" fmla="*/ 115887 w 5160434"/>
              <a:gd name="connsiteY137" fmla="*/ 47096 h 1248834"/>
              <a:gd name="connsiteX138" fmla="*/ 114300 w 5160434"/>
              <a:gd name="connsiteY138" fmla="*/ 38100 h 1248834"/>
              <a:gd name="connsiteX139" fmla="*/ 55034 w 5160434"/>
              <a:gd name="connsiteY139" fmla="*/ 38100 h 1248834"/>
              <a:gd name="connsiteX140" fmla="*/ 55034 w 5160434"/>
              <a:gd name="connsiteY140" fmla="*/ 25400 h 1248834"/>
              <a:gd name="connsiteX141" fmla="*/ 16934 w 5160434"/>
              <a:gd name="connsiteY141" fmla="*/ 25400 h 1248834"/>
              <a:gd name="connsiteX142" fmla="*/ 16934 w 5160434"/>
              <a:gd name="connsiteY142" fmla="*/ 12700 h 1248834"/>
              <a:gd name="connsiteX143" fmla="*/ 0 w 5160434"/>
              <a:gd name="connsiteY143" fmla="*/ 12700 h 1248834"/>
              <a:gd name="connsiteX144" fmla="*/ 0 w 5160434"/>
              <a:gd name="connsiteY144"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69204 w 5160434"/>
              <a:gd name="connsiteY20" fmla="*/ 1075267 h 1248834"/>
              <a:gd name="connsiteX21" fmla="*/ 3369734 w 5160434"/>
              <a:gd name="connsiteY21" fmla="*/ 1049867 h 1248834"/>
              <a:gd name="connsiteX22" fmla="*/ 3238500 w 5160434"/>
              <a:gd name="connsiteY22" fmla="*/ 1049867 h 1248834"/>
              <a:gd name="connsiteX23" fmla="*/ 3238500 w 5160434"/>
              <a:gd name="connsiteY23" fmla="*/ 1045634 h 1248834"/>
              <a:gd name="connsiteX24" fmla="*/ 3048000 w 5160434"/>
              <a:gd name="connsiteY24" fmla="*/ 1045634 h 1248834"/>
              <a:gd name="connsiteX25" fmla="*/ 3048000 w 5160434"/>
              <a:gd name="connsiteY25" fmla="*/ 1028700 h 1248834"/>
              <a:gd name="connsiteX26" fmla="*/ 3022600 w 5160434"/>
              <a:gd name="connsiteY26" fmla="*/ 1028700 h 1248834"/>
              <a:gd name="connsiteX27" fmla="*/ 3022600 w 5160434"/>
              <a:gd name="connsiteY27" fmla="*/ 1024467 h 1248834"/>
              <a:gd name="connsiteX28" fmla="*/ 2870200 w 5160434"/>
              <a:gd name="connsiteY28" fmla="*/ 1024467 h 1248834"/>
              <a:gd name="connsiteX29" fmla="*/ 2870200 w 5160434"/>
              <a:gd name="connsiteY29" fmla="*/ 1011767 h 1248834"/>
              <a:gd name="connsiteX30" fmla="*/ 2777067 w 5160434"/>
              <a:gd name="connsiteY30" fmla="*/ 1011767 h 1248834"/>
              <a:gd name="connsiteX31" fmla="*/ 2777067 w 5160434"/>
              <a:gd name="connsiteY31" fmla="*/ 1011767 h 1248834"/>
              <a:gd name="connsiteX32" fmla="*/ 2764367 w 5160434"/>
              <a:gd name="connsiteY32" fmla="*/ 999067 h 1248834"/>
              <a:gd name="connsiteX33" fmla="*/ 2764367 w 5160434"/>
              <a:gd name="connsiteY33" fmla="*/ 990600 h 1248834"/>
              <a:gd name="connsiteX34" fmla="*/ 2751667 w 5160434"/>
              <a:gd name="connsiteY34" fmla="*/ 990600 h 1248834"/>
              <a:gd name="connsiteX35" fmla="*/ 2751667 w 5160434"/>
              <a:gd name="connsiteY35" fmla="*/ 977900 h 1248834"/>
              <a:gd name="connsiteX36" fmla="*/ 2683934 w 5160434"/>
              <a:gd name="connsiteY36" fmla="*/ 977900 h 1248834"/>
              <a:gd name="connsiteX37" fmla="*/ 2683934 w 5160434"/>
              <a:gd name="connsiteY37" fmla="*/ 977900 h 1248834"/>
              <a:gd name="connsiteX38" fmla="*/ 2590800 w 5160434"/>
              <a:gd name="connsiteY38" fmla="*/ 977900 h 1248834"/>
              <a:gd name="connsiteX39" fmla="*/ 2590800 w 5160434"/>
              <a:gd name="connsiteY39" fmla="*/ 977900 h 1248834"/>
              <a:gd name="connsiteX40" fmla="*/ 2588684 w 5160434"/>
              <a:gd name="connsiteY40" fmla="*/ 956734 h 1248834"/>
              <a:gd name="connsiteX41" fmla="*/ 2523067 w 5160434"/>
              <a:gd name="connsiteY41" fmla="*/ 956734 h 1248834"/>
              <a:gd name="connsiteX42" fmla="*/ 2523067 w 5160434"/>
              <a:gd name="connsiteY42" fmla="*/ 935567 h 1248834"/>
              <a:gd name="connsiteX43" fmla="*/ 2455334 w 5160434"/>
              <a:gd name="connsiteY43" fmla="*/ 935567 h 1248834"/>
              <a:gd name="connsiteX44" fmla="*/ 2455334 w 5160434"/>
              <a:gd name="connsiteY44" fmla="*/ 927100 h 1248834"/>
              <a:gd name="connsiteX45" fmla="*/ 2379134 w 5160434"/>
              <a:gd name="connsiteY45" fmla="*/ 927100 h 1248834"/>
              <a:gd name="connsiteX46" fmla="*/ 2379134 w 5160434"/>
              <a:gd name="connsiteY46" fmla="*/ 901700 h 1248834"/>
              <a:gd name="connsiteX47" fmla="*/ 2324100 w 5160434"/>
              <a:gd name="connsiteY47" fmla="*/ 901700 h 1248834"/>
              <a:gd name="connsiteX48" fmla="*/ 2324100 w 5160434"/>
              <a:gd name="connsiteY48" fmla="*/ 859367 h 1248834"/>
              <a:gd name="connsiteX49" fmla="*/ 2173287 w 5160434"/>
              <a:gd name="connsiteY49" fmla="*/ 860954 h 1248834"/>
              <a:gd name="connsiteX50" fmla="*/ 2172759 w 5160434"/>
              <a:gd name="connsiteY50" fmla="*/ 853546 h 1248834"/>
              <a:gd name="connsiteX51" fmla="*/ 2103967 w 5160434"/>
              <a:gd name="connsiteY51" fmla="*/ 855133 h 1248834"/>
              <a:gd name="connsiteX52" fmla="*/ 2103967 w 5160434"/>
              <a:gd name="connsiteY52" fmla="*/ 833967 h 1248834"/>
              <a:gd name="connsiteX53" fmla="*/ 1955800 w 5160434"/>
              <a:gd name="connsiteY53" fmla="*/ 833967 h 1248834"/>
              <a:gd name="connsiteX54" fmla="*/ 1951567 w 5160434"/>
              <a:gd name="connsiteY54" fmla="*/ 829734 h 1248834"/>
              <a:gd name="connsiteX55" fmla="*/ 1926167 w 5160434"/>
              <a:gd name="connsiteY55" fmla="*/ 829734 h 1248834"/>
              <a:gd name="connsiteX56" fmla="*/ 1926167 w 5160434"/>
              <a:gd name="connsiteY56" fmla="*/ 817034 h 1248834"/>
              <a:gd name="connsiteX57" fmla="*/ 1807634 w 5160434"/>
              <a:gd name="connsiteY57" fmla="*/ 817034 h 1248834"/>
              <a:gd name="connsiteX58" fmla="*/ 1807634 w 5160434"/>
              <a:gd name="connsiteY58" fmla="*/ 791634 h 1248834"/>
              <a:gd name="connsiteX59" fmla="*/ 1786467 w 5160434"/>
              <a:gd name="connsiteY59" fmla="*/ 791634 h 1248834"/>
              <a:gd name="connsiteX60" fmla="*/ 1786467 w 5160434"/>
              <a:gd name="connsiteY60" fmla="*/ 770467 h 1248834"/>
              <a:gd name="connsiteX61" fmla="*/ 1765300 w 5160434"/>
              <a:gd name="connsiteY61" fmla="*/ 770467 h 1248834"/>
              <a:gd name="connsiteX62" fmla="*/ 1765300 w 5160434"/>
              <a:gd name="connsiteY62" fmla="*/ 770467 h 1248834"/>
              <a:gd name="connsiteX63" fmla="*/ 1765300 w 5160434"/>
              <a:gd name="connsiteY63" fmla="*/ 757767 h 1248834"/>
              <a:gd name="connsiteX64" fmla="*/ 1748367 w 5160434"/>
              <a:gd name="connsiteY64" fmla="*/ 757767 h 1248834"/>
              <a:gd name="connsiteX65" fmla="*/ 1748367 w 5160434"/>
              <a:gd name="connsiteY65" fmla="*/ 740834 h 1248834"/>
              <a:gd name="connsiteX66" fmla="*/ 1680634 w 5160434"/>
              <a:gd name="connsiteY66" fmla="*/ 740834 h 1248834"/>
              <a:gd name="connsiteX67" fmla="*/ 1680634 w 5160434"/>
              <a:gd name="connsiteY67" fmla="*/ 711200 h 1248834"/>
              <a:gd name="connsiteX68" fmla="*/ 1604434 w 5160434"/>
              <a:gd name="connsiteY68" fmla="*/ 711200 h 1248834"/>
              <a:gd name="connsiteX69" fmla="*/ 1604434 w 5160434"/>
              <a:gd name="connsiteY69" fmla="*/ 702734 h 1248834"/>
              <a:gd name="connsiteX70" fmla="*/ 1540934 w 5160434"/>
              <a:gd name="connsiteY70" fmla="*/ 702734 h 1248834"/>
              <a:gd name="connsiteX71" fmla="*/ 1540934 w 5160434"/>
              <a:gd name="connsiteY71" fmla="*/ 702734 h 1248834"/>
              <a:gd name="connsiteX72" fmla="*/ 1511299 w 5160434"/>
              <a:gd name="connsiteY72" fmla="*/ 704321 h 1248834"/>
              <a:gd name="connsiteX73" fmla="*/ 1511300 w 5160434"/>
              <a:gd name="connsiteY73" fmla="*/ 677334 h 1248834"/>
              <a:gd name="connsiteX74" fmla="*/ 14605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77334 h 1248834"/>
              <a:gd name="connsiteX78" fmla="*/ 1460500 w 5160434"/>
              <a:gd name="connsiteY78" fmla="*/ 647700 h 1248834"/>
              <a:gd name="connsiteX79" fmla="*/ 1363134 w 5160434"/>
              <a:gd name="connsiteY79" fmla="*/ 647700 h 1248834"/>
              <a:gd name="connsiteX80" fmla="*/ 1363134 w 5160434"/>
              <a:gd name="connsiteY80" fmla="*/ 635000 h 1248834"/>
              <a:gd name="connsiteX81" fmla="*/ 1320800 w 5160434"/>
              <a:gd name="connsiteY81" fmla="*/ 635000 h 1248834"/>
              <a:gd name="connsiteX82" fmla="*/ 1303867 w 5160434"/>
              <a:gd name="connsiteY82" fmla="*/ 618067 h 1248834"/>
              <a:gd name="connsiteX83" fmla="*/ 1303867 w 5160434"/>
              <a:gd name="connsiteY83" fmla="*/ 605367 h 1248834"/>
              <a:gd name="connsiteX84" fmla="*/ 1227667 w 5160434"/>
              <a:gd name="connsiteY84" fmla="*/ 605367 h 1248834"/>
              <a:gd name="connsiteX85" fmla="*/ 1227667 w 5160434"/>
              <a:gd name="connsiteY85" fmla="*/ 601134 h 1248834"/>
              <a:gd name="connsiteX86" fmla="*/ 1198034 w 5160434"/>
              <a:gd name="connsiteY86" fmla="*/ 601134 h 1248834"/>
              <a:gd name="connsiteX87" fmla="*/ 1198034 w 5160434"/>
              <a:gd name="connsiteY87" fmla="*/ 592667 h 1248834"/>
              <a:gd name="connsiteX88" fmla="*/ 1126067 w 5160434"/>
              <a:gd name="connsiteY88" fmla="*/ 592667 h 1248834"/>
              <a:gd name="connsiteX89" fmla="*/ 1126067 w 5160434"/>
              <a:gd name="connsiteY89" fmla="*/ 571500 h 1248834"/>
              <a:gd name="connsiteX90" fmla="*/ 1079500 w 5160434"/>
              <a:gd name="connsiteY90" fmla="*/ 571500 h 1248834"/>
              <a:gd name="connsiteX91" fmla="*/ 1079500 w 5160434"/>
              <a:gd name="connsiteY91" fmla="*/ 563034 h 1248834"/>
              <a:gd name="connsiteX92" fmla="*/ 1032405 w 5160434"/>
              <a:gd name="connsiteY92" fmla="*/ 563034 h 1248834"/>
              <a:gd name="connsiteX93" fmla="*/ 1032934 w 5160434"/>
              <a:gd name="connsiteY93" fmla="*/ 554567 h 1248834"/>
              <a:gd name="connsiteX94" fmla="*/ 969434 w 5160434"/>
              <a:gd name="connsiteY94" fmla="*/ 554567 h 1248834"/>
              <a:gd name="connsiteX95" fmla="*/ 969434 w 5160434"/>
              <a:gd name="connsiteY95" fmla="*/ 520700 h 1248834"/>
              <a:gd name="connsiteX96" fmla="*/ 952500 w 5160434"/>
              <a:gd name="connsiteY96" fmla="*/ 520700 h 1248834"/>
              <a:gd name="connsiteX97" fmla="*/ 952500 w 5160434"/>
              <a:gd name="connsiteY97" fmla="*/ 491067 h 1248834"/>
              <a:gd name="connsiteX98" fmla="*/ 812800 w 5160434"/>
              <a:gd name="connsiteY98" fmla="*/ 491067 h 1248834"/>
              <a:gd name="connsiteX99" fmla="*/ 812800 w 5160434"/>
              <a:gd name="connsiteY99" fmla="*/ 440267 h 1248834"/>
              <a:gd name="connsiteX100" fmla="*/ 740834 w 5160434"/>
              <a:gd name="connsiteY100" fmla="*/ 440267 h 1248834"/>
              <a:gd name="connsiteX101" fmla="*/ 740834 w 5160434"/>
              <a:gd name="connsiteY101" fmla="*/ 419100 h 1248834"/>
              <a:gd name="connsiteX102" fmla="*/ 720725 w 5160434"/>
              <a:gd name="connsiteY102" fmla="*/ 415925 h 1248834"/>
              <a:gd name="connsiteX103" fmla="*/ 719666 w 5160434"/>
              <a:gd name="connsiteY103" fmla="*/ 410634 h 1248834"/>
              <a:gd name="connsiteX104" fmla="*/ 677334 w 5160434"/>
              <a:gd name="connsiteY104" fmla="*/ 410634 h 1248834"/>
              <a:gd name="connsiteX105" fmla="*/ 677334 w 5160434"/>
              <a:gd name="connsiteY105" fmla="*/ 385234 h 1248834"/>
              <a:gd name="connsiteX106" fmla="*/ 668867 w 5160434"/>
              <a:gd name="connsiteY106" fmla="*/ 385234 h 1248834"/>
              <a:gd name="connsiteX107" fmla="*/ 668867 w 5160434"/>
              <a:gd name="connsiteY107" fmla="*/ 351367 h 1248834"/>
              <a:gd name="connsiteX108" fmla="*/ 605367 w 5160434"/>
              <a:gd name="connsiteY108" fmla="*/ 351367 h 1248834"/>
              <a:gd name="connsiteX109" fmla="*/ 605367 w 5160434"/>
              <a:gd name="connsiteY109" fmla="*/ 330200 h 1248834"/>
              <a:gd name="connsiteX110" fmla="*/ 571500 w 5160434"/>
              <a:gd name="connsiteY110" fmla="*/ 330200 h 1248834"/>
              <a:gd name="connsiteX111" fmla="*/ 579967 w 5160434"/>
              <a:gd name="connsiteY111" fmla="*/ 321733 h 1248834"/>
              <a:gd name="connsiteX112" fmla="*/ 579967 w 5160434"/>
              <a:gd name="connsiteY112" fmla="*/ 321733 h 1248834"/>
              <a:gd name="connsiteX113" fmla="*/ 541867 w 5160434"/>
              <a:gd name="connsiteY113" fmla="*/ 321733 h 1248834"/>
              <a:gd name="connsiteX114" fmla="*/ 541867 w 5160434"/>
              <a:gd name="connsiteY114" fmla="*/ 266700 h 1248834"/>
              <a:gd name="connsiteX115" fmla="*/ 524934 w 5160434"/>
              <a:gd name="connsiteY115" fmla="*/ 266700 h 1248834"/>
              <a:gd name="connsiteX116" fmla="*/ 524934 w 5160434"/>
              <a:gd name="connsiteY116" fmla="*/ 254000 h 1248834"/>
              <a:gd name="connsiteX117" fmla="*/ 512234 w 5160434"/>
              <a:gd name="connsiteY117" fmla="*/ 254000 h 1248834"/>
              <a:gd name="connsiteX118" fmla="*/ 512234 w 5160434"/>
              <a:gd name="connsiteY118" fmla="*/ 232834 h 1248834"/>
              <a:gd name="connsiteX119" fmla="*/ 512234 w 5160434"/>
              <a:gd name="connsiteY119" fmla="*/ 232834 h 1248834"/>
              <a:gd name="connsiteX120" fmla="*/ 499534 w 5160434"/>
              <a:gd name="connsiteY120" fmla="*/ 220134 h 1248834"/>
              <a:gd name="connsiteX121" fmla="*/ 381000 w 5160434"/>
              <a:gd name="connsiteY121" fmla="*/ 220134 h 1248834"/>
              <a:gd name="connsiteX122" fmla="*/ 381000 w 5160434"/>
              <a:gd name="connsiteY122" fmla="*/ 203200 h 1248834"/>
              <a:gd name="connsiteX123" fmla="*/ 292100 w 5160434"/>
              <a:gd name="connsiteY123" fmla="*/ 203200 h 1248834"/>
              <a:gd name="connsiteX124" fmla="*/ 292100 w 5160434"/>
              <a:gd name="connsiteY124" fmla="*/ 182034 h 1248834"/>
              <a:gd name="connsiteX125" fmla="*/ 258234 w 5160434"/>
              <a:gd name="connsiteY125" fmla="*/ 182034 h 1248834"/>
              <a:gd name="connsiteX126" fmla="*/ 258234 w 5160434"/>
              <a:gd name="connsiteY126" fmla="*/ 135467 h 1248834"/>
              <a:gd name="connsiteX127" fmla="*/ 228600 w 5160434"/>
              <a:gd name="connsiteY127" fmla="*/ 135467 h 1248834"/>
              <a:gd name="connsiteX128" fmla="*/ 228600 w 5160434"/>
              <a:gd name="connsiteY128" fmla="*/ 118534 h 1248834"/>
              <a:gd name="connsiteX129" fmla="*/ 211667 w 5160434"/>
              <a:gd name="connsiteY129" fmla="*/ 118534 h 1248834"/>
              <a:gd name="connsiteX130" fmla="*/ 211667 w 5160434"/>
              <a:gd name="connsiteY130" fmla="*/ 101600 h 1248834"/>
              <a:gd name="connsiteX131" fmla="*/ 173567 w 5160434"/>
              <a:gd name="connsiteY131" fmla="*/ 101600 h 1248834"/>
              <a:gd name="connsiteX132" fmla="*/ 173567 w 5160434"/>
              <a:gd name="connsiteY132" fmla="*/ 76200 h 1248834"/>
              <a:gd name="connsiteX133" fmla="*/ 152400 w 5160434"/>
              <a:gd name="connsiteY133" fmla="*/ 76200 h 1248834"/>
              <a:gd name="connsiteX134" fmla="*/ 135467 w 5160434"/>
              <a:gd name="connsiteY134" fmla="*/ 59267 h 1248834"/>
              <a:gd name="connsiteX135" fmla="*/ 127000 w 5160434"/>
              <a:gd name="connsiteY135" fmla="*/ 59796 h 1248834"/>
              <a:gd name="connsiteX136" fmla="*/ 127000 w 5160434"/>
              <a:gd name="connsiteY136" fmla="*/ 42334 h 1248834"/>
              <a:gd name="connsiteX137" fmla="*/ 115887 w 5160434"/>
              <a:gd name="connsiteY137" fmla="*/ 47096 h 1248834"/>
              <a:gd name="connsiteX138" fmla="*/ 114300 w 5160434"/>
              <a:gd name="connsiteY138" fmla="*/ 38100 h 1248834"/>
              <a:gd name="connsiteX139" fmla="*/ 55034 w 5160434"/>
              <a:gd name="connsiteY139" fmla="*/ 38100 h 1248834"/>
              <a:gd name="connsiteX140" fmla="*/ 55034 w 5160434"/>
              <a:gd name="connsiteY140" fmla="*/ 25400 h 1248834"/>
              <a:gd name="connsiteX141" fmla="*/ 16934 w 5160434"/>
              <a:gd name="connsiteY141" fmla="*/ 25400 h 1248834"/>
              <a:gd name="connsiteX142" fmla="*/ 16934 w 5160434"/>
              <a:gd name="connsiteY142" fmla="*/ 12700 h 1248834"/>
              <a:gd name="connsiteX143" fmla="*/ 0 w 5160434"/>
              <a:gd name="connsiteY143" fmla="*/ 12700 h 1248834"/>
              <a:gd name="connsiteX144" fmla="*/ 0 w 5160434"/>
              <a:gd name="connsiteY144"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69734 w 5160434"/>
              <a:gd name="connsiteY20" fmla="*/ 1049867 h 1248834"/>
              <a:gd name="connsiteX21" fmla="*/ 3238500 w 5160434"/>
              <a:gd name="connsiteY21" fmla="*/ 1049867 h 1248834"/>
              <a:gd name="connsiteX22" fmla="*/ 3238500 w 5160434"/>
              <a:gd name="connsiteY22" fmla="*/ 1045634 h 1248834"/>
              <a:gd name="connsiteX23" fmla="*/ 3048000 w 5160434"/>
              <a:gd name="connsiteY23" fmla="*/ 1045634 h 1248834"/>
              <a:gd name="connsiteX24" fmla="*/ 3048000 w 5160434"/>
              <a:gd name="connsiteY24" fmla="*/ 1028700 h 1248834"/>
              <a:gd name="connsiteX25" fmla="*/ 3022600 w 5160434"/>
              <a:gd name="connsiteY25" fmla="*/ 1028700 h 1248834"/>
              <a:gd name="connsiteX26" fmla="*/ 3022600 w 5160434"/>
              <a:gd name="connsiteY26" fmla="*/ 1024467 h 1248834"/>
              <a:gd name="connsiteX27" fmla="*/ 2870200 w 5160434"/>
              <a:gd name="connsiteY27" fmla="*/ 1024467 h 1248834"/>
              <a:gd name="connsiteX28" fmla="*/ 2870200 w 5160434"/>
              <a:gd name="connsiteY28" fmla="*/ 1011767 h 1248834"/>
              <a:gd name="connsiteX29" fmla="*/ 2777067 w 5160434"/>
              <a:gd name="connsiteY29" fmla="*/ 1011767 h 1248834"/>
              <a:gd name="connsiteX30" fmla="*/ 2777067 w 5160434"/>
              <a:gd name="connsiteY30" fmla="*/ 1011767 h 1248834"/>
              <a:gd name="connsiteX31" fmla="*/ 2764367 w 5160434"/>
              <a:gd name="connsiteY31" fmla="*/ 999067 h 1248834"/>
              <a:gd name="connsiteX32" fmla="*/ 2764367 w 5160434"/>
              <a:gd name="connsiteY32" fmla="*/ 990600 h 1248834"/>
              <a:gd name="connsiteX33" fmla="*/ 2751667 w 5160434"/>
              <a:gd name="connsiteY33" fmla="*/ 990600 h 1248834"/>
              <a:gd name="connsiteX34" fmla="*/ 2751667 w 5160434"/>
              <a:gd name="connsiteY34" fmla="*/ 977900 h 1248834"/>
              <a:gd name="connsiteX35" fmla="*/ 2683934 w 5160434"/>
              <a:gd name="connsiteY35" fmla="*/ 977900 h 1248834"/>
              <a:gd name="connsiteX36" fmla="*/ 2683934 w 5160434"/>
              <a:gd name="connsiteY36" fmla="*/ 977900 h 1248834"/>
              <a:gd name="connsiteX37" fmla="*/ 2590800 w 5160434"/>
              <a:gd name="connsiteY37" fmla="*/ 977900 h 1248834"/>
              <a:gd name="connsiteX38" fmla="*/ 2590800 w 5160434"/>
              <a:gd name="connsiteY38" fmla="*/ 977900 h 1248834"/>
              <a:gd name="connsiteX39" fmla="*/ 2588684 w 5160434"/>
              <a:gd name="connsiteY39" fmla="*/ 956734 h 1248834"/>
              <a:gd name="connsiteX40" fmla="*/ 2523067 w 5160434"/>
              <a:gd name="connsiteY40" fmla="*/ 956734 h 1248834"/>
              <a:gd name="connsiteX41" fmla="*/ 2523067 w 5160434"/>
              <a:gd name="connsiteY41" fmla="*/ 935567 h 1248834"/>
              <a:gd name="connsiteX42" fmla="*/ 2455334 w 5160434"/>
              <a:gd name="connsiteY42" fmla="*/ 935567 h 1248834"/>
              <a:gd name="connsiteX43" fmla="*/ 2455334 w 5160434"/>
              <a:gd name="connsiteY43" fmla="*/ 927100 h 1248834"/>
              <a:gd name="connsiteX44" fmla="*/ 2379134 w 5160434"/>
              <a:gd name="connsiteY44" fmla="*/ 927100 h 1248834"/>
              <a:gd name="connsiteX45" fmla="*/ 2379134 w 5160434"/>
              <a:gd name="connsiteY45" fmla="*/ 901700 h 1248834"/>
              <a:gd name="connsiteX46" fmla="*/ 2324100 w 5160434"/>
              <a:gd name="connsiteY46" fmla="*/ 901700 h 1248834"/>
              <a:gd name="connsiteX47" fmla="*/ 2324100 w 5160434"/>
              <a:gd name="connsiteY47" fmla="*/ 859367 h 1248834"/>
              <a:gd name="connsiteX48" fmla="*/ 2173287 w 5160434"/>
              <a:gd name="connsiteY48" fmla="*/ 860954 h 1248834"/>
              <a:gd name="connsiteX49" fmla="*/ 2172759 w 5160434"/>
              <a:gd name="connsiteY49" fmla="*/ 853546 h 1248834"/>
              <a:gd name="connsiteX50" fmla="*/ 2103967 w 5160434"/>
              <a:gd name="connsiteY50" fmla="*/ 855133 h 1248834"/>
              <a:gd name="connsiteX51" fmla="*/ 2103967 w 5160434"/>
              <a:gd name="connsiteY51" fmla="*/ 833967 h 1248834"/>
              <a:gd name="connsiteX52" fmla="*/ 1955800 w 5160434"/>
              <a:gd name="connsiteY52" fmla="*/ 833967 h 1248834"/>
              <a:gd name="connsiteX53" fmla="*/ 1951567 w 5160434"/>
              <a:gd name="connsiteY53" fmla="*/ 829734 h 1248834"/>
              <a:gd name="connsiteX54" fmla="*/ 1926167 w 5160434"/>
              <a:gd name="connsiteY54" fmla="*/ 829734 h 1248834"/>
              <a:gd name="connsiteX55" fmla="*/ 1926167 w 5160434"/>
              <a:gd name="connsiteY55" fmla="*/ 817034 h 1248834"/>
              <a:gd name="connsiteX56" fmla="*/ 1807634 w 5160434"/>
              <a:gd name="connsiteY56" fmla="*/ 817034 h 1248834"/>
              <a:gd name="connsiteX57" fmla="*/ 1807634 w 5160434"/>
              <a:gd name="connsiteY57" fmla="*/ 791634 h 1248834"/>
              <a:gd name="connsiteX58" fmla="*/ 1786467 w 5160434"/>
              <a:gd name="connsiteY58" fmla="*/ 791634 h 1248834"/>
              <a:gd name="connsiteX59" fmla="*/ 1786467 w 5160434"/>
              <a:gd name="connsiteY59" fmla="*/ 770467 h 1248834"/>
              <a:gd name="connsiteX60" fmla="*/ 1765300 w 5160434"/>
              <a:gd name="connsiteY60" fmla="*/ 770467 h 1248834"/>
              <a:gd name="connsiteX61" fmla="*/ 1765300 w 5160434"/>
              <a:gd name="connsiteY61" fmla="*/ 770467 h 1248834"/>
              <a:gd name="connsiteX62" fmla="*/ 1765300 w 5160434"/>
              <a:gd name="connsiteY62" fmla="*/ 757767 h 1248834"/>
              <a:gd name="connsiteX63" fmla="*/ 1748367 w 5160434"/>
              <a:gd name="connsiteY63" fmla="*/ 757767 h 1248834"/>
              <a:gd name="connsiteX64" fmla="*/ 1748367 w 5160434"/>
              <a:gd name="connsiteY64" fmla="*/ 740834 h 1248834"/>
              <a:gd name="connsiteX65" fmla="*/ 1680634 w 5160434"/>
              <a:gd name="connsiteY65" fmla="*/ 740834 h 1248834"/>
              <a:gd name="connsiteX66" fmla="*/ 1680634 w 5160434"/>
              <a:gd name="connsiteY66" fmla="*/ 711200 h 1248834"/>
              <a:gd name="connsiteX67" fmla="*/ 1604434 w 5160434"/>
              <a:gd name="connsiteY67" fmla="*/ 711200 h 1248834"/>
              <a:gd name="connsiteX68" fmla="*/ 1604434 w 5160434"/>
              <a:gd name="connsiteY68" fmla="*/ 702734 h 1248834"/>
              <a:gd name="connsiteX69" fmla="*/ 1540934 w 5160434"/>
              <a:gd name="connsiteY69" fmla="*/ 702734 h 1248834"/>
              <a:gd name="connsiteX70" fmla="*/ 1540934 w 5160434"/>
              <a:gd name="connsiteY70" fmla="*/ 702734 h 1248834"/>
              <a:gd name="connsiteX71" fmla="*/ 1511299 w 5160434"/>
              <a:gd name="connsiteY71" fmla="*/ 704321 h 1248834"/>
              <a:gd name="connsiteX72" fmla="*/ 1511300 w 5160434"/>
              <a:gd name="connsiteY72" fmla="*/ 677334 h 1248834"/>
              <a:gd name="connsiteX73" fmla="*/ 1460500 w 5160434"/>
              <a:gd name="connsiteY73" fmla="*/ 677334 h 1248834"/>
              <a:gd name="connsiteX74" fmla="*/ 14605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47700 h 1248834"/>
              <a:gd name="connsiteX78" fmla="*/ 1363134 w 5160434"/>
              <a:gd name="connsiteY78" fmla="*/ 647700 h 1248834"/>
              <a:gd name="connsiteX79" fmla="*/ 1363134 w 5160434"/>
              <a:gd name="connsiteY79" fmla="*/ 635000 h 1248834"/>
              <a:gd name="connsiteX80" fmla="*/ 1320800 w 5160434"/>
              <a:gd name="connsiteY80" fmla="*/ 635000 h 1248834"/>
              <a:gd name="connsiteX81" fmla="*/ 1303867 w 5160434"/>
              <a:gd name="connsiteY81" fmla="*/ 618067 h 1248834"/>
              <a:gd name="connsiteX82" fmla="*/ 1303867 w 5160434"/>
              <a:gd name="connsiteY82" fmla="*/ 605367 h 1248834"/>
              <a:gd name="connsiteX83" fmla="*/ 1227667 w 5160434"/>
              <a:gd name="connsiteY83" fmla="*/ 605367 h 1248834"/>
              <a:gd name="connsiteX84" fmla="*/ 1227667 w 5160434"/>
              <a:gd name="connsiteY84" fmla="*/ 601134 h 1248834"/>
              <a:gd name="connsiteX85" fmla="*/ 1198034 w 5160434"/>
              <a:gd name="connsiteY85" fmla="*/ 601134 h 1248834"/>
              <a:gd name="connsiteX86" fmla="*/ 1198034 w 5160434"/>
              <a:gd name="connsiteY86" fmla="*/ 592667 h 1248834"/>
              <a:gd name="connsiteX87" fmla="*/ 1126067 w 5160434"/>
              <a:gd name="connsiteY87" fmla="*/ 592667 h 1248834"/>
              <a:gd name="connsiteX88" fmla="*/ 1126067 w 5160434"/>
              <a:gd name="connsiteY88" fmla="*/ 571500 h 1248834"/>
              <a:gd name="connsiteX89" fmla="*/ 1079500 w 5160434"/>
              <a:gd name="connsiteY89" fmla="*/ 571500 h 1248834"/>
              <a:gd name="connsiteX90" fmla="*/ 1079500 w 5160434"/>
              <a:gd name="connsiteY90" fmla="*/ 563034 h 1248834"/>
              <a:gd name="connsiteX91" fmla="*/ 1032405 w 5160434"/>
              <a:gd name="connsiteY91" fmla="*/ 563034 h 1248834"/>
              <a:gd name="connsiteX92" fmla="*/ 1032934 w 5160434"/>
              <a:gd name="connsiteY92" fmla="*/ 554567 h 1248834"/>
              <a:gd name="connsiteX93" fmla="*/ 969434 w 5160434"/>
              <a:gd name="connsiteY93" fmla="*/ 554567 h 1248834"/>
              <a:gd name="connsiteX94" fmla="*/ 969434 w 5160434"/>
              <a:gd name="connsiteY94" fmla="*/ 520700 h 1248834"/>
              <a:gd name="connsiteX95" fmla="*/ 952500 w 5160434"/>
              <a:gd name="connsiteY95" fmla="*/ 520700 h 1248834"/>
              <a:gd name="connsiteX96" fmla="*/ 952500 w 5160434"/>
              <a:gd name="connsiteY96" fmla="*/ 491067 h 1248834"/>
              <a:gd name="connsiteX97" fmla="*/ 812800 w 5160434"/>
              <a:gd name="connsiteY97" fmla="*/ 491067 h 1248834"/>
              <a:gd name="connsiteX98" fmla="*/ 812800 w 5160434"/>
              <a:gd name="connsiteY98" fmla="*/ 440267 h 1248834"/>
              <a:gd name="connsiteX99" fmla="*/ 740834 w 5160434"/>
              <a:gd name="connsiteY99" fmla="*/ 440267 h 1248834"/>
              <a:gd name="connsiteX100" fmla="*/ 740834 w 5160434"/>
              <a:gd name="connsiteY100" fmla="*/ 419100 h 1248834"/>
              <a:gd name="connsiteX101" fmla="*/ 720725 w 5160434"/>
              <a:gd name="connsiteY101" fmla="*/ 415925 h 1248834"/>
              <a:gd name="connsiteX102" fmla="*/ 719666 w 5160434"/>
              <a:gd name="connsiteY102" fmla="*/ 410634 h 1248834"/>
              <a:gd name="connsiteX103" fmla="*/ 677334 w 5160434"/>
              <a:gd name="connsiteY103" fmla="*/ 410634 h 1248834"/>
              <a:gd name="connsiteX104" fmla="*/ 677334 w 5160434"/>
              <a:gd name="connsiteY104" fmla="*/ 385234 h 1248834"/>
              <a:gd name="connsiteX105" fmla="*/ 668867 w 5160434"/>
              <a:gd name="connsiteY105" fmla="*/ 385234 h 1248834"/>
              <a:gd name="connsiteX106" fmla="*/ 668867 w 5160434"/>
              <a:gd name="connsiteY106" fmla="*/ 351367 h 1248834"/>
              <a:gd name="connsiteX107" fmla="*/ 605367 w 5160434"/>
              <a:gd name="connsiteY107" fmla="*/ 351367 h 1248834"/>
              <a:gd name="connsiteX108" fmla="*/ 605367 w 5160434"/>
              <a:gd name="connsiteY108" fmla="*/ 330200 h 1248834"/>
              <a:gd name="connsiteX109" fmla="*/ 571500 w 5160434"/>
              <a:gd name="connsiteY109" fmla="*/ 330200 h 1248834"/>
              <a:gd name="connsiteX110" fmla="*/ 579967 w 5160434"/>
              <a:gd name="connsiteY110" fmla="*/ 321733 h 1248834"/>
              <a:gd name="connsiteX111" fmla="*/ 579967 w 5160434"/>
              <a:gd name="connsiteY111" fmla="*/ 321733 h 1248834"/>
              <a:gd name="connsiteX112" fmla="*/ 541867 w 5160434"/>
              <a:gd name="connsiteY112" fmla="*/ 321733 h 1248834"/>
              <a:gd name="connsiteX113" fmla="*/ 541867 w 5160434"/>
              <a:gd name="connsiteY113" fmla="*/ 266700 h 1248834"/>
              <a:gd name="connsiteX114" fmla="*/ 524934 w 5160434"/>
              <a:gd name="connsiteY114" fmla="*/ 266700 h 1248834"/>
              <a:gd name="connsiteX115" fmla="*/ 524934 w 5160434"/>
              <a:gd name="connsiteY115" fmla="*/ 254000 h 1248834"/>
              <a:gd name="connsiteX116" fmla="*/ 512234 w 5160434"/>
              <a:gd name="connsiteY116" fmla="*/ 254000 h 1248834"/>
              <a:gd name="connsiteX117" fmla="*/ 512234 w 5160434"/>
              <a:gd name="connsiteY117" fmla="*/ 232834 h 1248834"/>
              <a:gd name="connsiteX118" fmla="*/ 512234 w 5160434"/>
              <a:gd name="connsiteY118" fmla="*/ 232834 h 1248834"/>
              <a:gd name="connsiteX119" fmla="*/ 499534 w 5160434"/>
              <a:gd name="connsiteY119" fmla="*/ 220134 h 1248834"/>
              <a:gd name="connsiteX120" fmla="*/ 381000 w 5160434"/>
              <a:gd name="connsiteY120" fmla="*/ 220134 h 1248834"/>
              <a:gd name="connsiteX121" fmla="*/ 381000 w 5160434"/>
              <a:gd name="connsiteY121" fmla="*/ 203200 h 1248834"/>
              <a:gd name="connsiteX122" fmla="*/ 292100 w 5160434"/>
              <a:gd name="connsiteY122" fmla="*/ 203200 h 1248834"/>
              <a:gd name="connsiteX123" fmla="*/ 292100 w 5160434"/>
              <a:gd name="connsiteY123" fmla="*/ 182034 h 1248834"/>
              <a:gd name="connsiteX124" fmla="*/ 258234 w 5160434"/>
              <a:gd name="connsiteY124" fmla="*/ 182034 h 1248834"/>
              <a:gd name="connsiteX125" fmla="*/ 258234 w 5160434"/>
              <a:gd name="connsiteY125" fmla="*/ 135467 h 1248834"/>
              <a:gd name="connsiteX126" fmla="*/ 228600 w 5160434"/>
              <a:gd name="connsiteY126" fmla="*/ 135467 h 1248834"/>
              <a:gd name="connsiteX127" fmla="*/ 228600 w 5160434"/>
              <a:gd name="connsiteY127" fmla="*/ 118534 h 1248834"/>
              <a:gd name="connsiteX128" fmla="*/ 211667 w 5160434"/>
              <a:gd name="connsiteY128" fmla="*/ 118534 h 1248834"/>
              <a:gd name="connsiteX129" fmla="*/ 211667 w 5160434"/>
              <a:gd name="connsiteY129" fmla="*/ 101600 h 1248834"/>
              <a:gd name="connsiteX130" fmla="*/ 173567 w 5160434"/>
              <a:gd name="connsiteY130" fmla="*/ 101600 h 1248834"/>
              <a:gd name="connsiteX131" fmla="*/ 173567 w 5160434"/>
              <a:gd name="connsiteY131" fmla="*/ 76200 h 1248834"/>
              <a:gd name="connsiteX132" fmla="*/ 152400 w 5160434"/>
              <a:gd name="connsiteY132" fmla="*/ 76200 h 1248834"/>
              <a:gd name="connsiteX133" fmla="*/ 135467 w 5160434"/>
              <a:gd name="connsiteY133" fmla="*/ 59267 h 1248834"/>
              <a:gd name="connsiteX134" fmla="*/ 127000 w 5160434"/>
              <a:gd name="connsiteY134" fmla="*/ 59796 h 1248834"/>
              <a:gd name="connsiteX135" fmla="*/ 127000 w 5160434"/>
              <a:gd name="connsiteY135" fmla="*/ 42334 h 1248834"/>
              <a:gd name="connsiteX136" fmla="*/ 115887 w 5160434"/>
              <a:gd name="connsiteY136" fmla="*/ 47096 h 1248834"/>
              <a:gd name="connsiteX137" fmla="*/ 114300 w 5160434"/>
              <a:gd name="connsiteY137" fmla="*/ 38100 h 1248834"/>
              <a:gd name="connsiteX138" fmla="*/ 55034 w 5160434"/>
              <a:gd name="connsiteY138" fmla="*/ 38100 h 1248834"/>
              <a:gd name="connsiteX139" fmla="*/ 55034 w 5160434"/>
              <a:gd name="connsiteY139" fmla="*/ 25400 h 1248834"/>
              <a:gd name="connsiteX140" fmla="*/ 16934 w 5160434"/>
              <a:gd name="connsiteY140" fmla="*/ 25400 h 1248834"/>
              <a:gd name="connsiteX141" fmla="*/ 16934 w 5160434"/>
              <a:gd name="connsiteY141" fmla="*/ 12700 h 1248834"/>
              <a:gd name="connsiteX142" fmla="*/ 0 w 5160434"/>
              <a:gd name="connsiteY142" fmla="*/ 12700 h 1248834"/>
              <a:gd name="connsiteX143" fmla="*/ 0 w 5160434"/>
              <a:gd name="connsiteY143"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69734 w 5160434"/>
              <a:gd name="connsiteY20" fmla="*/ 1049867 h 1248834"/>
              <a:gd name="connsiteX21" fmla="*/ 3238500 w 5160434"/>
              <a:gd name="connsiteY21" fmla="*/ 1049867 h 1248834"/>
              <a:gd name="connsiteX22" fmla="*/ 3238500 w 5160434"/>
              <a:gd name="connsiteY22" fmla="*/ 1045634 h 1248834"/>
              <a:gd name="connsiteX23" fmla="*/ 3048000 w 5160434"/>
              <a:gd name="connsiteY23" fmla="*/ 1045634 h 1248834"/>
              <a:gd name="connsiteX24" fmla="*/ 3048000 w 5160434"/>
              <a:gd name="connsiteY24" fmla="*/ 1028700 h 1248834"/>
              <a:gd name="connsiteX25" fmla="*/ 3022600 w 5160434"/>
              <a:gd name="connsiteY25" fmla="*/ 1028700 h 1248834"/>
              <a:gd name="connsiteX26" fmla="*/ 3022600 w 5160434"/>
              <a:gd name="connsiteY26" fmla="*/ 1024467 h 1248834"/>
              <a:gd name="connsiteX27" fmla="*/ 2870200 w 5160434"/>
              <a:gd name="connsiteY27" fmla="*/ 1024467 h 1248834"/>
              <a:gd name="connsiteX28" fmla="*/ 2870200 w 5160434"/>
              <a:gd name="connsiteY28" fmla="*/ 1011767 h 1248834"/>
              <a:gd name="connsiteX29" fmla="*/ 2777067 w 5160434"/>
              <a:gd name="connsiteY29" fmla="*/ 1011767 h 1248834"/>
              <a:gd name="connsiteX30" fmla="*/ 2777067 w 5160434"/>
              <a:gd name="connsiteY30" fmla="*/ 1011767 h 1248834"/>
              <a:gd name="connsiteX31" fmla="*/ 2773892 w 5160434"/>
              <a:gd name="connsiteY31" fmla="*/ 995892 h 1248834"/>
              <a:gd name="connsiteX32" fmla="*/ 2764367 w 5160434"/>
              <a:gd name="connsiteY32" fmla="*/ 990600 h 1248834"/>
              <a:gd name="connsiteX33" fmla="*/ 2751667 w 5160434"/>
              <a:gd name="connsiteY33" fmla="*/ 990600 h 1248834"/>
              <a:gd name="connsiteX34" fmla="*/ 2751667 w 5160434"/>
              <a:gd name="connsiteY34" fmla="*/ 977900 h 1248834"/>
              <a:gd name="connsiteX35" fmla="*/ 2683934 w 5160434"/>
              <a:gd name="connsiteY35" fmla="*/ 977900 h 1248834"/>
              <a:gd name="connsiteX36" fmla="*/ 2683934 w 5160434"/>
              <a:gd name="connsiteY36" fmla="*/ 977900 h 1248834"/>
              <a:gd name="connsiteX37" fmla="*/ 2590800 w 5160434"/>
              <a:gd name="connsiteY37" fmla="*/ 977900 h 1248834"/>
              <a:gd name="connsiteX38" fmla="*/ 2590800 w 5160434"/>
              <a:gd name="connsiteY38" fmla="*/ 977900 h 1248834"/>
              <a:gd name="connsiteX39" fmla="*/ 2588684 w 5160434"/>
              <a:gd name="connsiteY39" fmla="*/ 956734 h 1248834"/>
              <a:gd name="connsiteX40" fmla="*/ 2523067 w 5160434"/>
              <a:gd name="connsiteY40" fmla="*/ 956734 h 1248834"/>
              <a:gd name="connsiteX41" fmla="*/ 2523067 w 5160434"/>
              <a:gd name="connsiteY41" fmla="*/ 935567 h 1248834"/>
              <a:gd name="connsiteX42" fmla="*/ 2455334 w 5160434"/>
              <a:gd name="connsiteY42" fmla="*/ 935567 h 1248834"/>
              <a:gd name="connsiteX43" fmla="*/ 2455334 w 5160434"/>
              <a:gd name="connsiteY43" fmla="*/ 927100 h 1248834"/>
              <a:gd name="connsiteX44" fmla="*/ 2379134 w 5160434"/>
              <a:gd name="connsiteY44" fmla="*/ 927100 h 1248834"/>
              <a:gd name="connsiteX45" fmla="*/ 2379134 w 5160434"/>
              <a:gd name="connsiteY45" fmla="*/ 901700 h 1248834"/>
              <a:gd name="connsiteX46" fmla="*/ 2324100 w 5160434"/>
              <a:gd name="connsiteY46" fmla="*/ 901700 h 1248834"/>
              <a:gd name="connsiteX47" fmla="*/ 2324100 w 5160434"/>
              <a:gd name="connsiteY47" fmla="*/ 859367 h 1248834"/>
              <a:gd name="connsiteX48" fmla="*/ 2173287 w 5160434"/>
              <a:gd name="connsiteY48" fmla="*/ 860954 h 1248834"/>
              <a:gd name="connsiteX49" fmla="*/ 2172759 w 5160434"/>
              <a:gd name="connsiteY49" fmla="*/ 853546 h 1248834"/>
              <a:gd name="connsiteX50" fmla="*/ 2103967 w 5160434"/>
              <a:gd name="connsiteY50" fmla="*/ 855133 h 1248834"/>
              <a:gd name="connsiteX51" fmla="*/ 2103967 w 5160434"/>
              <a:gd name="connsiteY51" fmla="*/ 833967 h 1248834"/>
              <a:gd name="connsiteX52" fmla="*/ 1955800 w 5160434"/>
              <a:gd name="connsiteY52" fmla="*/ 833967 h 1248834"/>
              <a:gd name="connsiteX53" fmla="*/ 1951567 w 5160434"/>
              <a:gd name="connsiteY53" fmla="*/ 829734 h 1248834"/>
              <a:gd name="connsiteX54" fmla="*/ 1926167 w 5160434"/>
              <a:gd name="connsiteY54" fmla="*/ 829734 h 1248834"/>
              <a:gd name="connsiteX55" fmla="*/ 1926167 w 5160434"/>
              <a:gd name="connsiteY55" fmla="*/ 817034 h 1248834"/>
              <a:gd name="connsiteX56" fmla="*/ 1807634 w 5160434"/>
              <a:gd name="connsiteY56" fmla="*/ 817034 h 1248834"/>
              <a:gd name="connsiteX57" fmla="*/ 1807634 w 5160434"/>
              <a:gd name="connsiteY57" fmla="*/ 791634 h 1248834"/>
              <a:gd name="connsiteX58" fmla="*/ 1786467 w 5160434"/>
              <a:gd name="connsiteY58" fmla="*/ 791634 h 1248834"/>
              <a:gd name="connsiteX59" fmla="*/ 1786467 w 5160434"/>
              <a:gd name="connsiteY59" fmla="*/ 770467 h 1248834"/>
              <a:gd name="connsiteX60" fmla="*/ 1765300 w 5160434"/>
              <a:gd name="connsiteY60" fmla="*/ 770467 h 1248834"/>
              <a:gd name="connsiteX61" fmla="*/ 1765300 w 5160434"/>
              <a:gd name="connsiteY61" fmla="*/ 770467 h 1248834"/>
              <a:gd name="connsiteX62" fmla="*/ 1765300 w 5160434"/>
              <a:gd name="connsiteY62" fmla="*/ 757767 h 1248834"/>
              <a:gd name="connsiteX63" fmla="*/ 1748367 w 5160434"/>
              <a:gd name="connsiteY63" fmla="*/ 757767 h 1248834"/>
              <a:gd name="connsiteX64" fmla="*/ 1748367 w 5160434"/>
              <a:gd name="connsiteY64" fmla="*/ 740834 h 1248834"/>
              <a:gd name="connsiteX65" fmla="*/ 1680634 w 5160434"/>
              <a:gd name="connsiteY65" fmla="*/ 740834 h 1248834"/>
              <a:gd name="connsiteX66" fmla="*/ 1680634 w 5160434"/>
              <a:gd name="connsiteY66" fmla="*/ 711200 h 1248834"/>
              <a:gd name="connsiteX67" fmla="*/ 1604434 w 5160434"/>
              <a:gd name="connsiteY67" fmla="*/ 711200 h 1248834"/>
              <a:gd name="connsiteX68" fmla="*/ 1604434 w 5160434"/>
              <a:gd name="connsiteY68" fmla="*/ 702734 h 1248834"/>
              <a:gd name="connsiteX69" fmla="*/ 1540934 w 5160434"/>
              <a:gd name="connsiteY69" fmla="*/ 702734 h 1248834"/>
              <a:gd name="connsiteX70" fmla="*/ 1540934 w 5160434"/>
              <a:gd name="connsiteY70" fmla="*/ 702734 h 1248834"/>
              <a:gd name="connsiteX71" fmla="*/ 1511299 w 5160434"/>
              <a:gd name="connsiteY71" fmla="*/ 704321 h 1248834"/>
              <a:gd name="connsiteX72" fmla="*/ 1511300 w 5160434"/>
              <a:gd name="connsiteY72" fmla="*/ 677334 h 1248834"/>
              <a:gd name="connsiteX73" fmla="*/ 1460500 w 5160434"/>
              <a:gd name="connsiteY73" fmla="*/ 677334 h 1248834"/>
              <a:gd name="connsiteX74" fmla="*/ 14605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47700 h 1248834"/>
              <a:gd name="connsiteX78" fmla="*/ 1363134 w 5160434"/>
              <a:gd name="connsiteY78" fmla="*/ 647700 h 1248834"/>
              <a:gd name="connsiteX79" fmla="*/ 1363134 w 5160434"/>
              <a:gd name="connsiteY79" fmla="*/ 635000 h 1248834"/>
              <a:gd name="connsiteX80" fmla="*/ 1320800 w 5160434"/>
              <a:gd name="connsiteY80" fmla="*/ 635000 h 1248834"/>
              <a:gd name="connsiteX81" fmla="*/ 1303867 w 5160434"/>
              <a:gd name="connsiteY81" fmla="*/ 618067 h 1248834"/>
              <a:gd name="connsiteX82" fmla="*/ 1303867 w 5160434"/>
              <a:gd name="connsiteY82" fmla="*/ 605367 h 1248834"/>
              <a:gd name="connsiteX83" fmla="*/ 1227667 w 5160434"/>
              <a:gd name="connsiteY83" fmla="*/ 605367 h 1248834"/>
              <a:gd name="connsiteX84" fmla="*/ 1227667 w 5160434"/>
              <a:gd name="connsiteY84" fmla="*/ 601134 h 1248834"/>
              <a:gd name="connsiteX85" fmla="*/ 1198034 w 5160434"/>
              <a:gd name="connsiteY85" fmla="*/ 601134 h 1248834"/>
              <a:gd name="connsiteX86" fmla="*/ 1198034 w 5160434"/>
              <a:gd name="connsiteY86" fmla="*/ 592667 h 1248834"/>
              <a:gd name="connsiteX87" fmla="*/ 1126067 w 5160434"/>
              <a:gd name="connsiteY87" fmla="*/ 592667 h 1248834"/>
              <a:gd name="connsiteX88" fmla="*/ 1126067 w 5160434"/>
              <a:gd name="connsiteY88" fmla="*/ 571500 h 1248834"/>
              <a:gd name="connsiteX89" fmla="*/ 1079500 w 5160434"/>
              <a:gd name="connsiteY89" fmla="*/ 571500 h 1248834"/>
              <a:gd name="connsiteX90" fmla="*/ 1079500 w 5160434"/>
              <a:gd name="connsiteY90" fmla="*/ 563034 h 1248834"/>
              <a:gd name="connsiteX91" fmla="*/ 1032405 w 5160434"/>
              <a:gd name="connsiteY91" fmla="*/ 563034 h 1248834"/>
              <a:gd name="connsiteX92" fmla="*/ 1032934 w 5160434"/>
              <a:gd name="connsiteY92" fmla="*/ 554567 h 1248834"/>
              <a:gd name="connsiteX93" fmla="*/ 969434 w 5160434"/>
              <a:gd name="connsiteY93" fmla="*/ 554567 h 1248834"/>
              <a:gd name="connsiteX94" fmla="*/ 969434 w 5160434"/>
              <a:gd name="connsiteY94" fmla="*/ 520700 h 1248834"/>
              <a:gd name="connsiteX95" fmla="*/ 952500 w 5160434"/>
              <a:gd name="connsiteY95" fmla="*/ 520700 h 1248834"/>
              <a:gd name="connsiteX96" fmla="*/ 952500 w 5160434"/>
              <a:gd name="connsiteY96" fmla="*/ 491067 h 1248834"/>
              <a:gd name="connsiteX97" fmla="*/ 812800 w 5160434"/>
              <a:gd name="connsiteY97" fmla="*/ 491067 h 1248834"/>
              <a:gd name="connsiteX98" fmla="*/ 812800 w 5160434"/>
              <a:gd name="connsiteY98" fmla="*/ 440267 h 1248834"/>
              <a:gd name="connsiteX99" fmla="*/ 740834 w 5160434"/>
              <a:gd name="connsiteY99" fmla="*/ 440267 h 1248834"/>
              <a:gd name="connsiteX100" fmla="*/ 740834 w 5160434"/>
              <a:gd name="connsiteY100" fmla="*/ 419100 h 1248834"/>
              <a:gd name="connsiteX101" fmla="*/ 720725 w 5160434"/>
              <a:gd name="connsiteY101" fmla="*/ 415925 h 1248834"/>
              <a:gd name="connsiteX102" fmla="*/ 719666 w 5160434"/>
              <a:gd name="connsiteY102" fmla="*/ 410634 h 1248834"/>
              <a:gd name="connsiteX103" fmla="*/ 677334 w 5160434"/>
              <a:gd name="connsiteY103" fmla="*/ 410634 h 1248834"/>
              <a:gd name="connsiteX104" fmla="*/ 677334 w 5160434"/>
              <a:gd name="connsiteY104" fmla="*/ 385234 h 1248834"/>
              <a:gd name="connsiteX105" fmla="*/ 668867 w 5160434"/>
              <a:gd name="connsiteY105" fmla="*/ 385234 h 1248834"/>
              <a:gd name="connsiteX106" fmla="*/ 668867 w 5160434"/>
              <a:gd name="connsiteY106" fmla="*/ 351367 h 1248834"/>
              <a:gd name="connsiteX107" fmla="*/ 605367 w 5160434"/>
              <a:gd name="connsiteY107" fmla="*/ 351367 h 1248834"/>
              <a:gd name="connsiteX108" fmla="*/ 605367 w 5160434"/>
              <a:gd name="connsiteY108" fmla="*/ 330200 h 1248834"/>
              <a:gd name="connsiteX109" fmla="*/ 571500 w 5160434"/>
              <a:gd name="connsiteY109" fmla="*/ 330200 h 1248834"/>
              <a:gd name="connsiteX110" fmla="*/ 579967 w 5160434"/>
              <a:gd name="connsiteY110" fmla="*/ 321733 h 1248834"/>
              <a:gd name="connsiteX111" fmla="*/ 579967 w 5160434"/>
              <a:gd name="connsiteY111" fmla="*/ 321733 h 1248834"/>
              <a:gd name="connsiteX112" fmla="*/ 541867 w 5160434"/>
              <a:gd name="connsiteY112" fmla="*/ 321733 h 1248834"/>
              <a:gd name="connsiteX113" fmla="*/ 541867 w 5160434"/>
              <a:gd name="connsiteY113" fmla="*/ 266700 h 1248834"/>
              <a:gd name="connsiteX114" fmla="*/ 524934 w 5160434"/>
              <a:gd name="connsiteY114" fmla="*/ 266700 h 1248834"/>
              <a:gd name="connsiteX115" fmla="*/ 524934 w 5160434"/>
              <a:gd name="connsiteY115" fmla="*/ 254000 h 1248834"/>
              <a:gd name="connsiteX116" fmla="*/ 512234 w 5160434"/>
              <a:gd name="connsiteY116" fmla="*/ 254000 h 1248834"/>
              <a:gd name="connsiteX117" fmla="*/ 512234 w 5160434"/>
              <a:gd name="connsiteY117" fmla="*/ 232834 h 1248834"/>
              <a:gd name="connsiteX118" fmla="*/ 512234 w 5160434"/>
              <a:gd name="connsiteY118" fmla="*/ 232834 h 1248834"/>
              <a:gd name="connsiteX119" fmla="*/ 499534 w 5160434"/>
              <a:gd name="connsiteY119" fmla="*/ 220134 h 1248834"/>
              <a:gd name="connsiteX120" fmla="*/ 381000 w 5160434"/>
              <a:gd name="connsiteY120" fmla="*/ 220134 h 1248834"/>
              <a:gd name="connsiteX121" fmla="*/ 381000 w 5160434"/>
              <a:gd name="connsiteY121" fmla="*/ 203200 h 1248834"/>
              <a:gd name="connsiteX122" fmla="*/ 292100 w 5160434"/>
              <a:gd name="connsiteY122" fmla="*/ 203200 h 1248834"/>
              <a:gd name="connsiteX123" fmla="*/ 292100 w 5160434"/>
              <a:gd name="connsiteY123" fmla="*/ 182034 h 1248834"/>
              <a:gd name="connsiteX124" fmla="*/ 258234 w 5160434"/>
              <a:gd name="connsiteY124" fmla="*/ 182034 h 1248834"/>
              <a:gd name="connsiteX125" fmla="*/ 258234 w 5160434"/>
              <a:gd name="connsiteY125" fmla="*/ 135467 h 1248834"/>
              <a:gd name="connsiteX126" fmla="*/ 228600 w 5160434"/>
              <a:gd name="connsiteY126" fmla="*/ 135467 h 1248834"/>
              <a:gd name="connsiteX127" fmla="*/ 228600 w 5160434"/>
              <a:gd name="connsiteY127" fmla="*/ 118534 h 1248834"/>
              <a:gd name="connsiteX128" fmla="*/ 211667 w 5160434"/>
              <a:gd name="connsiteY128" fmla="*/ 118534 h 1248834"/>
              <a:gd name="connsiteX129" fmla="*/ 211667 w 5160434"/>
              <a:gd name="connsiteY129" fmla="*/ 101600 h 1248834"/>
              <a:gd name="connsiteX130" fmla="*/ 173567 w 5160434"/>
              <a:gd name="connsiteY130" fmla="*/ 101600 h 1248834"/>
              <a:gd name="connsiteX131" fmla="*/ 173567 w 5160434"/>
              <a:gd name="connsiteY131" fmla="*/ 76200 h 1248834"/>
              <a:gd name="connsiteX132" fmla="*/ 152400 w 5160434"/>
              <a:gd name="connsiteY132" fmla="*/ 76200 h 1248834"/>
              <a:gd name="connsiteX133" fmla="*/ 135467 w 5160434"/>
              <a:gd name="connsiteY133" fmla="*/ 59267 h 1248834"/>
              <a:gd name="connsiteX134" fmla="*/ 127000 w 5160434"/>
              <a:gd name="connsiteY134" fmla="*/ 59796 h 1248834"/>
              <a:gd name="connsiteX135" fmla="*/ 127000 w 5160434"/>
              <a:gd name="connsiteY135" fmla="*/ 42334 h 1248834"/>
              <a:gd name="connsiteX136" fmla="*/ 115887 w 5160434"/>
              <a:gd name="connsiteY136" fmla="*/ 47096 h 1248834"/>
              <a:gd name="connsiteX137" fmla="*/ 114300 w 5160434"/>
              <a:gd name="connsiteY137" fmla="*/ 38100 h 1248834"/>
              <a:gd name="connsiteX138" fmla="*/ 55034 w 5160434"/>
              <a:gd name="connsiteY138" fmla="*/ 38100 h 1248834"/>
              <a:gd name="connsiteX139" fmla="*/ 55034 w 5160434"/>
              <a:gd name="connsiteY139" fmla="*/ 25400 h 1248834"/>
              <a:gd name="connsiteX140" fmla="*/ 16934 w 5160434"/>
              <a:gd name="connsiteY140" fmla="*/ 25400 h 1248834"/>
              <a:gd name="connsiteX141" fmla="*/ 16934 w 5160434"/>
              <a:gd name="connsiteY141" fmla="*/ 12700 h 1248834"/>
              <a:gd name="connsiteX142" fmla="*/ 0 w 5160434"/>
              <a:gd name="connsiteY142" fmla="*/ 12700 h 1248834"/>
              <a:gd name="connsiteX143" fmla="*/ 0 w 5160434"/>
              <a:gd name="connsiteY143" fmla="*/ 0 h 1248834"/>
              <a:gd name="connsiteX0" fmla="*/ 5160434 w 5160434"/>
              <a:gd name="connsiteY0" fmla="*/ 1248834 h 1248834"/>
              <a:gd name="connsiteX1" fmla="*/ 4258734 w 5160434"/>
              <a:gd name="connsiteY1" fmla="*/ 1248834 h 1248834"/>
              <a:gd name="connsiteX2" fmla="*/ 4258734 w 5160434"/>
              <a:gd name="connsiteY2" fmla="*/ 1223434 h 1248834"/>
              <a:gd name="connsiteX3" fmla="*/ 4114800 w 5160434"/>
              <a:gd name="connsiteY3" fmla="*/ 1223434 h 1248834"/>
              <a:gd name="connsiteX4" fmla="*/ 4114800 w 5160434"/>
              <a:gd name="connsiteY4" fmla="*/ 1202267 h 1248834"/>
              <a:gd name="connsiteX5" fmla="*/ 3937000 w 5160434"/>
              <a:gd name="connsiteY5" fmla="*/ 1202267 h 1248834"/>
              <a:gd name="connsiteX6" fmla="*/ 3937000 w 5160434"/>
              <a:gd name="connsiteY6" fmla="*/ 1185334 h 1248834"/>
              <a:gd name="connsiteX7" fmla="*/ 3894667 w 5160434"/>
              <a:gd name="connsiteY7" fmla="*/ 1185334 h 1248834"/>
              <a:gd name="connsiteX8" fmla="*/ 3894667 w 5160434"/>
              <a:gd name="connsiteY8" fmla="*/ 1164167 h 1248834"/>
              <a:gd name="connsiteX9" fmla="*/ 3856567 w 5160434"/>
              <a:gd name="connsiteY9" fmla="*/ 1164167 h 1248834"/>
              <a:gd name="connsiteX10" fmla="*/ 3856567 w 5160434"/>
              <a:gd name="connsiteY10" fmla="*/ 1155700 h 1248834"/>
              <a:gd name="connsiteX11" fmla="*/ 3733800 w 5160434"/>
              <a:gd name="connsiteY11" fmla="*/ 1155700 h 1248834"/>
              <a:gd name="connsiteX12" fmla="*/ 3733800 w 5160434"/>
              <a:gd name="connsiteY12" fmla="*/ 1143000 h 1248834"/>
              <a:gd name="connsiteX13" fmla="*/ 3649134 w 5160434"/>
              <a:gd name="connsiteY13" fmla="*/ 1143000 h 1248834"/>
              <a:gd name="connsiteX14" fmla="*/ 3649134 w 5160434"/>
              <a:gd name="connsiteY14" fmla="*/ 1130300 h 1248834"/>
              <a:gd name="connsiteX15" fmla="*/ 3627967 w 5160434"/>
              <a:gd name="connsiteY15" fmla="*/ 1130300 h 1248834"/>
              <a:gd name="connsiteX16" fmla="*/ 3627967 w 5160434"/>
              <a:gd name="connsiteY16" fmla="*/ 1096434 h 1248834"/>
              <a:gd name="connsiteX17" fmla="*/ 3509434 w 5160434"/>
              <a:gd name="connsiteY17" fmla="*/ 1096434 h 1248834"/>
              <a:gd name="connsiteX18" fmla="*/ 3509434 w 5160434"/>
              <a:gd name="connsiteY18" fmla="*/ 1092200 h 1248834"/>
              <a:gd name="connsiteX19" fmla="*/ 3373967 w 5160434"/>
              <a:gd name="connsiteY19" fmla="*/ 1092200 h 1248834"/>
              <a:gd name="connsiteX20" fmla="*/ 3369734 w 5160434"/>
              <a:gd name="connsiteY20" fmla="*/ 1049867 h 1248834"/>
              <a:gd name="connsiteX21" fmla="*/ 3238500 w 5160434"/>
              <a:gd name="connsiteY21" fmla="*/ 1049867 h 1248834"/>
              <a:gd name="connsiteX22" fmla="*/ 3238500 w 5160434"/>
              <a:gd name="connsiteY22" fmla="*/ 1045634 h 1248834"/>
              <a:gd name="connsiteX23" fmla="*/ 3048000 w 5160434"/>
              <a:gd name="connsiteY23" fmla="*/ 1045634 h 1248834"/>
              <a:gd name="connsiteX24" fmla="*/ 3048000 w 5160434"/>
              <a:gd name="connsiteY24" fmla="*/ 1028700 h 1248834"/>
              <a:gd name="connsiteX25" fmla="*/ 3022600 w 5160434"/>
              <a:gd name="connsiteY25" fmla="*/ 1028700 h 1248834"/>
              <a:gd name="connsiteX26" fmla="*/ 3022600 w 5160434"/>
              <a:gd name="connsiteY26" fmla="*/ 1024467 h 1248834"/>
              <a:gd name="connsiteX27" fmla="*/ 2870200 w 5160434"/>
              <a:gd name="connsiteY27" fmla="*/ 1024467 h 1248834"/>
              <a:gd name="connsiteX28" fmla="*/ 2870200 w 5160434"/>
              <a:gd name="connsiteY28" fmla="*/ 1011767 h 1248834"/>
              <a:gd name="connsiteX29" fmla="*/ 2777067 w 5160434"/>
              <a:gd name="connsiteY29" fmla="*/ 1011767 h 1248834"/>
              <a:gd name="connsiteX30" fmla="*/ 2777067 w 5160434"/>
              <a:gd name="connsiteY30" fmla="*/ 1011767 h 1248834"/>
              <a:gd name="connsiteX31" fmla="*/ 2773892 w 5160434"/>
              <a:gd name="connsiteY31" fmla="*/ 995892 h 1248834"/>
              <a:gd name="connsiteX32" fmla="*/ 2764367 w 5160434"/>
              <a:gd name="connsiteY32" fmla="*/ 990600 h 1248834"/>
              <a:gd name="connsiteX33" fmla="*/ 2751667 w 5160434"/>
              <a:gd name="connsiteY33" fmla="*/ 990600 h 1248834"/>
              <a:gd name="connsiteX34" fmla="*/ 2751667 w 5160434"/>
              <a:gd name="connsiteY34" fmla="*/ 977900 h 1248834"/>
              <a:gd name="connsiteX35" fmla="*/ 2683934 w 5160434"/>
              <a:gd name="connsiteY35" fmla="*/ 977900 h 1248834"/>
              <a:gd name="connsiteX36" fmla="*/ 2683934 w 5160434"/>
              <a:gd name="connsiteY36" fmla="*/ 977900 h 1248834"/>
              <a:gd name="connsiteX37" fmla="*/ 2590800 w 5160434"/>
              <a:gd name="connsiteY37" fmla="*/ 977900 h 1248834"/>
              <a:gd name="connsiteX38" fmla="*/ 2590800 w 5160434"/>
              <a:gd name="connsiteY38" fmla="*/ 977900 h 1248834"/>
              <a:gd name="connsiteX39" fmla="*/ 2588684 w 5160434"/>
              <a:gd name="connsiteY39" fmla="*/ 956734 h 1248834"/>
              <a:gd name="connsiteX40" fmla="*/ 2523067 w 5160434"/>
              <a:gd name="connsiteY40" fmla="*/ 956734 h 1248834"/>
              <a:gd name="connsiteX41" fmla="*/ 2523067 w 5160434"/>
              <a:gd name="connsiteY41" fmla="*/ 935567 h 1248834"/>
              <a:gd name="connsiteX42" fmla="*/ 2455334 w 5160434"/>
              <a:gd name="connsiteY42" fmla="*/ 935567 h 1248834"/>
              <a:gd name="connsiteX43" fmla="*/ 2455334 w 5160434"/>
              <a:gd name="connsiteY43" fmla="*/ 927100 h 1248834"/>
              <a:gd name="connsiteX44" fmla="*/ 2379134 w 5160434"/>
              <a:gd name="connsiteY44" fmla="*/ 927100 h 1248834"/>
              <a:gd name="connsiteX45" fmla="*/ 2379134 w 5160434"/>
              <a:gd name="connsiteY45" fmla="*/ 901700 h 1248834"/>
              <a:gd name="connsiteX46" fmla="*/ 2324100 w 5160434"/>
              <a:gd name="connsiteY46" fmla="*/ 901700 h 1248834"/>
              <a:gd name="connsiteX47" fmla="*/ 2324100 w 5160434"/>
              <a:gd name="connsiteY47" fmla="*/ 859367 h 1248834"/>
              <a:gd name="connsiteX48" fmla="*/ 2173287 w 5160434"/>
              <a:gd name="connsiteY48" fmla="*/ 860954 h 1248834"/>
              <a:gd name="connsiteX49" fmla="*/ 2172759 w 5160434"/>
              <a:gd name="connsiteY49" fmla="*/ 853546 h 1248834"/>
              <a:gd name="connsiteX50" fmla="*/ 2103967 w 5160434"/>
              <a:gd name="connsiteY50" fmla="*/ 855133 h 1248834"/>
              <a:gd name="connsiteX51" fmla="*/ 2103967 w 5160434"/>
              <a:gd name="connsiteY51" fmla="*/ 833967 h 1248834"/>
              <a:gd name="connsiteX52" fmla="*/ 1955800 w 5160434"/>
              <a:gd name="connsiteY52" fmla="*/ 833967 h 1248834"/>
              <a:gd name="connsiteX53" fmla="*/ 1951567 w 5160434"/>
              <a:gd name="connsiteY53" fmla="*/ 829734 h 1248834"/>
              <a:gd name="connsiteX54" fmla="*/ 1926167 w 5160434"/>
              <a:gd name="connsiteY54" fmla="*/ 829734 h 1248834"/>
              <a:gd name="connsiteX55" fmla="*/ 1926167 w 5160434"/>
              <a:gd name="connsiteY55" fmla="*/ 817034 h 1248834"/>
              <a:gd name="connsiteX56" fmla="*/ 1807634 w 5160434"/>
              <a:gd name="connsiteY56" fmla="*/ 817034 h 1248834"/>
              <a:gd name="connsiteX57" fmla="*/ 1807634 w 5160434"/>
              <a:gd name="connsiteY57" fmla="*/ 791634 h 1248834"/>
              <a:gd name="connsiteX58" fmla="*/ 1786467 w 5160434"/>
              <a:gd name="connsiteY58" fmla="*/ 791634 h 1248834"/>
              <a:gd name="connsiteX59" fmla="*/ 1786467 w 5160434"/>
              <a:gd name="connsiteY59" fmla="*/ 770467 h 1248834"/>
              <a:gd name="connsiteX60" fmla="*/ 1765300 w 5160434"/>
              <a:gd name="connsiteY60" fmla="*/ 770467 h 1248834"/>
              <a:gd name="connsiteX61" fmla="*/ 1765300 w 5160434"/>
              <a:gd name="connsiteY61" fmla="*/ 770467 h 1248834"/>
              <a:gd name="connsiteX62" fmla="*/ 1765300 w 5160434"/>
              <a:gd name="connsiteY62" fmla="*/ 757767 h 1248834"/>
              <a:gd name="connsiteX63" fmla="*/ 1748367 w 5160434"/>
              <a:gd name="connsiteY63" fmla="*/ 757767 h 1248834"/>
              <a:gd name="connsiteX64" fmla="*/ 1748367 w 5160434"/>
              <a:gd name="connsiteY64" fmla="*/ 740834 h 1248834"/>
              <a:gd name="connsiteX65" fmla="*/ 1680634 w 5160434"/>
              <a:gd name="connsiteY65" fmla="*/ 740834 h 1248834"/>
              <a:gd name="connsiteX66" fmla="*/ 1680634 w 5160434"/>
              <a:gd name="connsiteY66" fmla="*/ 711200 h 1248834"/>
              <a:gd name="connsiteX67" fmla="*/ 1604434 w 5160434"/>
              <a:gd name="connsiteY67" fmla="*/ 711200 h 1248834"/>
              <a:gd name="connsiteX68" fmla="*/ 1604434 w 5160434"/>
              <a:gd name="connsiteY68" fmla="*/ 702734 h 1248834"/>
              <a:gd name="connsiteX69" fmla="*/ 1540934 w 5160434"/>
              <a:gd name="connsiteY69" fmla="*/ 702734 h 1248834"/>
              <a:gd name="connsiteX70" fmla="*/ 1540934 w 5160434"/>
              <a:gd name="connsiteY70" fmla="*/ 702734 h 1248834"/>
              <a:gd name="connsiteX71" fmla="*/ 1511299 w 5160434"/>
              <a:gd name="connsiteY71" fmla="*/ 704321 h 1248834"/>
              <a:gd name="connsiteX72" fmla="*/ 1511300 w 5160434"/>
              <a:gd name="connsiteY72" fmla="*/ 677334 h 1248834"/>
              <a:gd name="connsiteX73" fmla="*/ 1460500 w 5160434"/>
              <a:gd name="connsiteY73" fmla="*/ 677334 h 1248834"/>
              <a:gd name="connsiteX74" fmla="*/ 1460500 w 5160434"/>
              <a:gd name="connsiteY74" fmla="*/ 677334 h 1248834"/>
              <a:gd name="connsiteX75" fmla="*/ 1460500 w 5160434"/>
              <a:gd name="connsiteY75" fmla="*/ 677334 h 1248834"/>
              <a:gd name="connsiteX76" fmla="*/ 1460500 w 5160434"/>
              <a:gd name="connsiteY76" fmla="*/ 677334 h 1248834"/>
              <a:gd name="connsiteX77" fmla="*/ 1460500 w 5160434"/>
              <a:gd name="connsiteY77" fmla="*/ 647700 h 1248834"/>
              <a:gd name="connsiteX78" fmla="*/ 1363134 w 5160434"/>
              <a:gd name="connsiteY78" fmla="*/ 647700 h 1248834"/>
              <a:gd name="connsiteX79" fmla="*/ 1363134 w 5160434"/>
              <a:gd name="connsiteY79" fmla="*/ 635000 h 1248834"/>
              <a:gd name="connsiteX80" fmla="*/ 1320800 w 5160434"/>
              <a:gd name="connsiteY80" fmla="*/ 635000 h 1248834"/>
              <a:gd name="connsiteX81" fmla="*/ 1303867 w 5160434"/>
              <a:gd name="connsiteY81" fmla="*/ 618067 h 1248834"/>
              <a:gd name="connsiteX82" fmla="*/ 1303867 w 5160434"/>
              <a:gd name="connsiteY82" fmla="*/ 605367 h 1248834"/>
              <a:gd name="connsiteX83" fmla="*/ 1227667 w 5160434"/>
              <a:gd name="connsiteY83" fmla="*/ 605367 h 1248834"/>
              <a:gd name="connsiteX84" fmla="*/ 1227667 w 5160434"/>
              <a:gd name="connsiteY84" fmla="*/ 601134 h 1248834"/>
              <a:gd name="connsiteX85" fmla="*/ 1198034 w 5160434"/>
              <a:gd name="connsiteY85" fmla="*/ 601134 h 1248834"/>
              <a:gd name="connsiteX86" fmla="*/ 1198034 w 5160434"/>
              <a:gd name="connsiteY86" fmla="*/ 592667 h 1248834"/>
              <a:gd name="connsiteX87" fmla="*/ 1126067 w 5160434"/>
              <a:gd name="connsiteY87" fmla="*/ 592667 h 1248834"/>
              <a:gd name="connsiteX88" fmla="*/ 1126067 w 5160434"/>
              <a:gd name="connsiteY88" fmla="*/ 571500 h 1248834"/>
              <a:gd name="connsiteX89" fmla="*/ 1079500 w 5160434"/>
              <a:gd name="connsiteY89" fmla="*/ 571500 h 1248834"/>
              <a:gd name="connsiteX90" fmla="*/ 1079500 w 5160434"/>
              <a:gd name="connsiteY90" fmla="*/ 563034 h 1248834"/>
              <a:gd name="connsiteX91" fmla="*/ 1032405 w 5160434"/>
              <a:gd name="connsiteY91" fmla="*/ 563034 h 1248834"/>
              <a:gd name="connsiteX92" fmla="*/ 1032934 w 5160434"/>
              <a:gd name="connsiteY92" fmla="*/ 554567 h 1248834"/>
              <a:gd name="connsiteX93" fmla="*/ 969434 w 5160434"/>
              <a:gd name="connsiteY93" fmla="*/ 554567 h 1248834"/>
              <a:gd name="connsiteX94" fmla="*/ 969434 w 5160434"/>
              <a:gd name="connsiteY94" fmla="*/ 520700 h 1248834"/>
              <a:gd name="connsiteX95" fmla="*/ 952500 w 5160434"/>
              <a:gd name="connsiteY95" fmla="*/ 520700 h 1248834"/>
              <a:gd name="connsiteX96" fmla="*/ 952500 w 5160434"/>
              <a:gd name="connsiteY96" fmla="*/ 491067 h 1248834"/>
              <a:gd name="connsiteX97" fmla="*/ 812800 w 5160434"/>
              <a:gd name="connsiteY97" fmla="*/ 491067 h 1248834"/>
              <a:gd name="connsiteX98" fmla="*/ 812800 w 5160434"/>
              <a:gd name="connsiteY98" fmla="*/ 440267 h 1248834"/>
              <a:gd name="connsiteX99" fmla="*/ 740834 w 5160434"/>
              <a:gd name="connsiteY99" fmla="*/ 440267 h 1248834"/>
              <a:gd name="connsiteX100" fmla="*/ 740834 w 5160434"/>
              <a:gd name="connsiteY100" fmla="*/ 419100 h 1248834"/>
              <a:gd name="connsiteX101" fmla="*/ 720725 w 5160434"/>
              <a:gd name="connsiteY101" fmla="*/ 415925 h 1248834"/>
              <a:gd name="connsiteX102" fmla="*/ 719666 w 5160434"/>
              <a:gd name="connsiteY102" fmla="*/ 410634 h 1248834"/>
              <a:gd name="connsiteX103" fmla="*/ 677334 w 5160434"/>
              <a:gd name="connsiteY103" fmla="*/ 410634 h 1248834"/>
              <a:gd name="connsiteX104" fmla="*/ 677334 w 5160434"/>
              <a:gd name="connsiteY104" fmla="*/ 385234 h 1248834"/>
              <a:gd name="connsiteX105" fmla="*/ 668867 w 5160434"/>
              <a:gd name="connsiteY105" fmla="*/ 385234 h 1248834"/>
              <a:gd name="connsiteX106" fmla="*/ 668867 w 5160434"/>
              <a:gd name="connsiteY106" fmla="*/ 351367 h 1248834"/>
              <a:gd name="connsiteX107" fmla="*/ 605367 w 5160434"/>
              <a:gd name="connsiteY107" fmla="*/ 351367 h 1248834"/>
              <a:gd name="connsiteX108" fmla="*/ 605367 w 5160434"/>
              <a:gd name="connsiteY108" fmla="*/ 330200 h 1248834"/>
              <a:gd name="connsiteX109" fmla="*/ 571500 w 5160434"/>
              <a:gd name="connsiteY109" fmla="*/ 330200 h 1248834"/>
              <a:gd name="connsiteX110" fmla="*/ 579967 w 5160434"/>
              <a:gd name="connsiteY110" fmla="*/ 321733 h 1248834"/>
              <a:gd name="connsiteX111" fmla="*/ 579967 w 5160434"/>
              <a:gd name="connsiteY111" fmla="*/ 321733 h 1248834"/>
              <a:gd name="connsiteX112" fmla="*/ 541867 w 5160434"/>
              <a:gd name="connsiteY112" fmla="*/ 321733 h 1248834"/>
              <a:gd name="connsiteX113" fmla="*/ 541867 w 5160434"/>
              <a:gd name="connsiteY113" fmla="*/ 266700 h 1248834"/>
              <a:gd name="connsiteX114" fmla="*/ 524934 w 5160434"/>
              <a:gd name="connsiteY114" fmla="*/ 266700 h 1248834"/>
              <a:gd name="connsiteX115" fmla="*/ 524934 w 5160434"/>
              <a:gd name="connsiteY115" fmla="*/ 254000 h 1248834"/>
              <a:gd name="connsiteX116" fmla="*/ 512234 w 5160434"/>
              <a:gd name="connsiteY116" fmla="*/ 254000 h 1248834"/>
              <a:gd name="connsiteX117" fmla="*/ 512234 w 5160434"/>
              <a:gd name="connsiteY117" fmla="*/ 232834 h 1248834"/>
              <a:gd name="connsiteX118" fmla="*/ 512234 w 5160434"/>
              <a:gd name="connsiteY118" fmla="*/ 232834 h 1248834"/>
              <a:gd name="connsiteX119" fmla="*/ 499534 w 5160434"/>
              <a:gd name="connsiteY119" fmla="*/ 220134 h 1248834"/>
              <a:gd name="connsiteX120" fmla="*/ 381000 w 5160434"/>
              <a:gd name="connsiteY120" fmla="*/ 220134 h 1248834"/>
              <a:gd name="connsiteX121" fmla="*/ 381000 w 5160434"/>
              <a:gd name="connsiteY121" fmla="*/ 203200 h 1248834"/>
              <a:gd name="connsiteX122" fmla="*/ 292100 w 5160434"/>
              <a:gd name="connsiteY122" fmla="*/ 203200 h 1248834"/>
              <a:gd name="connsiteX123" fmla="*/ 292100 w 5160434"/>
              <a:gd name="connsiteY123" fmla="*/ 182034 h 1248834"/>
              <a:gd name="connsiteX124" fmla="*/ 258234 w 5160434"/>
              <a:gd name="connsiteY124" fmla="*/ 182034 h 1248834"/>
              <a:gd name="connsiteX125" fmla="*/ 258234 w 5160434"/>
              <a:gd name="connsiteY125" fmla="*/ 135467 h 1248834"/>
              <a:gd name="connsiteX126" fmla="*/ 228600 w 5160434"/>
              <a:gd name="connsiteY126" fmla="*/ 135467 h 1248834"/>
              <a:gd name="connsiteX127" fmla="*/ 228600 w 5160434"/>
              <a:gd name="connsiteY127" fmla="*/ 118534 h 1248834"/>
              <a:gd name="connsiteX128" fmla="*/ 211667 w 5160434"/>
              <a:gd name="connsiteY128" fmla="*/ 118534 h 1248834"/>
              <a:gd name="connsiteX129" fmla="*/ 211667 w 5160434"/>
              <a:gd name="connsiteY129" fmla="*/ 101600 h 1248834"/>
              <a:gd name="connsiteX130" fmla="*/ 173567 w 5160434"/>
              <a:gd name="connsiteY130" fmla="*/ 101600 h 1248834"/>
              <a:gd name="connsiteX131" fmla="*/ 173567 w 5160434"/>
              <a:gd name="connsiteY131" fmla="*/ 76200 h 1248834"/>
              <a:gd name="connsiteX132" fmla="*/ 152400 w 5160434"/>
              <a:gd name="connsiteY132" fmla="*/ 76200 h 1248834"/>
              <a:gd name="connsiteX133" fmla="*/ 135467 w 5160434"/>
              <a:gd name="connsiteY133" fmla="*/ 59267 h 1248834"/>
              <a:gd name="connsiteX134" fmla="*/ 127000 w 5160434"/>
              <a:gd name="connsiteY134" fmla="*/ 59796 h 1248834"/>
              <a:gd name="connsiteX135" fmla="*/ 127000 w 5160434"/>
              <a:gd name="connsiteY135" fmla="*/ 42334 h 1248834"/>
              <a:gd name="connsiteX136" fmla="*/ 115887 w 5160434"/>
              <a:gd name="connsiteY136" fmla="*/ 47096 h 1248834"/>
              <a:gd name="connsiteX137" fmla="*/ 114300 w 5160434"/>
              <a:gd name="connsiteY137" fmla="*/ 38100 h 1248834"/>
              <a:gd name="connsiteX138" fmla="*/ 55034 w 5160434"/>
              <a:gd name="connsiteY138" fmla="*/ 38100 h 1248834"/>
              <a:gd name="connsiteX139" fmla="*/ 55034 w 5160434"/>
              <a:gd name="connsiteY139" fmla="*/ 25400 h 1248834"/>
              <a:gd name="connsiteX140" fmla="*/ 16934 w 5160434"/>
              <a:gd name="connsiteY140" fmla="*/ 25400 h 1248834"/>
              <a:gd name="connsiteX141" fmla="*/ 16934 w 5160434"/>
              <a:gd name="connsiteY141" fmla="*/ 12700 h 1248834"/>
              <a:gd name="connsiteX142" fmla="*/ 0 w 5160434"/>
              <a:gd name="connsiteY142" fmla="*/ 12700 h 1248834"/>
              <a:gd name="connsiteX143" fmla="*/ 0 w 5160434"/>
              <a:gd name="connsiteY143" fmla="*/ 0 h 12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160434" h="1248834">
                <a:moveTo>
                  <a:pt x="5160434" y="1248834"/>
                </a:moveTo>
                <a:lnTo>
                  <a:pt x="4258734" y="1248834"/>
                </a:lnTo>
                <a:lnTo>
                  <a:pt x="4258734" y="1223434"/>
                </a:lnTo>
                <a:lnTo>
                  <a:pt x="4114800" y="1223434"/>
                </a:lnTo>
                <a:lnTo>
                  <a:pt x="4114800" y="1202267"/>
                </a:lnTo>
                <a:lnTo>
                  <a:pt x="3937000" y="1202267"/>
                </a:lnTo>
                <a:lnTo>
                  <a:pt x="3937000" y="1185334"/>
                </a:lnTo>
                <a:lnTo>
                  <a:pt x="3894667" y="1185334"/>
                </a:lnTo>
                <a:lnTo>
                  <a:pt x="3894667" y="1164167"/>
                </a:lnTo>
                <a:lnTo>
                  <a:pt x="3856567" y="1164167"/>
                </a:lnTo>
                <a:lnTo>
                  <a:pt x="3856567" y="1155700"/>
                </a:lnTo>
                <a:lnTo>
                  <a:pt x="3733800" y="1155700"/>
                </a:lnTo>
                <a:lnTo>
                  <a:pt x="3733800" y="1143000"/>
                </a:lnTo>
                <a:lnTo>
                  <a:pt x="3649134" y="1143000"/>
                </a:lnTo>
                <a:lnTo>
                  <a:pt x="3649134" y="1130300"/>
                </a:lnTo>
                <a:lnTo>
                  <a:pt x="3627967" y="1130300"/>
                </a:lnTo>
                <a:lnTo>
                  <a:pt x="3627967" y="1096434"/>
                </a:lnTo>
                <a:lnTo>
                  <a:pt x="3509434" y="1096434"/>
                </a:lnTo>
                <a:lnTo>
                  <a:pt x="3509434" y="1092200"/>
                </a:lnTo>
                <a:lnTo>
                  <a:pt x="3373967" y="1092200"/>
                </a:lnTo>
                <a:lnTo>
                  <a:pt x="3369734" y="1049867"/>
                </a:lnTo>
                <a:lnTo>
                  <a:pt x="3238500" y="1049867"/>
                </a:lnTo>
                <a:lnTo>
                  <a:pt x="3238500" y="1045634"/>
                </a:lnTo>
                <a:lnTo>
                  <a:pt x="3048000" y="1045634"/>
                </a:lnTo>
                <a:lnTo>
                  <a:pt x="3048000" y="1028700"/>
                </a:lnTo>
                <a:lnTo>
                  <a:pt x="3022600" y="1028700"/>
                </a:lnTo>
                <a:lnTo>
                  <a:pt x="3022600" y="1024467"/>
                </a:lnTo>
                <a:lnTo>
                  <a:pt x="2870200" y="1024467"/>
                </a:lnTo>
                <a:lnTo>
                  <a:pt x="2870200" y="1011767"/>
                </a:lnTo>
                <a:lnTo>
                  <a:pt x="2777067" y="1011767"/>
                </a:lnTo>
                <a:lnTo>
                  <a:pt x="2777067" y="1011767"/>
                </a:lnTo>
                <a:lnTo>
                  <a:pt x="2773892" y="995892"/>
                </a:lnTo>
                <a:lnTo>
                  <a:pt x="2764367" y="990600"/>
                </a:lnTo>
                <a:lnTo>
                  <a:pt x="2751667" y="990600"/>
                </a:lnTo>
                <a:lnTo>
                  <a:pt x="2751667" y="977900"/>
                </a:lnTo>
                <a:lnTo>
                  <a:pt x="2683934" y="977900"/>
                </a:lnTo>
                <a:lnTo>
                  <a:pt x="2683934" y="977900"/>
                </a:lnTo>
                <a:lnTo>
                  <a:pt x="2590800" y="977900"/>
                </a:lnTo>
                <a:lnTo>
                  <a:pt x="2590800" y="977900"/>
                </a:lnTo>
                <a:lnTo>
                  <a:pt x="2588684" y="956734"/>
                </a:lnTo>
                <a:lnTo>
                  <a:pt x="2523067" y="956734"/>
                </a:lnTo>
                <a:lnTo>
                  <a:pt x="2523067" y="935567"/>
                </a:lnTo>
                <a:lnTo>
                  <a:pt x="2455334" y="935567"/>
                </a:lnTo>
                <a:lnTo>
                  <a:pt x="2455334" y="927100"/>
                </a:lnTo>
                <a:lnTo>
                  <a:pt x="2379134" y="927100"/>
                </a:lnTo>
                <a:lnTo>
                  <a:pt x="2379134" y="901700"/>
                </a:lnTo>
                <a:lnTo>
                  <a:pt x="2324100" y="901700"/>
                </a:lnTo>
                <a:lnTo>
                  <a:pt x="2324100" y="859367"/>
                </a:lnTo>
                <a:lnTo>
                  <a:pt x="2173287" y="860954"/>
                </a:lnTo>
                <a:lnTo>
                  <a:pt x="2172759" y="853546"/>
                </a:lnTo>
                <a:lnTo>
                  <a:pt x="2103967" y="855133"/>
                </a:lnTo>
                <a:lnTo>
                  <a:pt x="2103967" y="833967"/>
                </a:lnTo>
                <a:lnTo>
                  <a:pt x="1955800" y="833967"/>
                </a:lnTo>
                <a:lnTo>
                  <a:pt x="1951567" y="829734"/>
                </a:lnTo>
                <a:lnTo>
                  <a:pt x="1926167" y="829734"/>
                </a:lnTo>
                <a:lnTo>
                  <a:pt x="1926167" y="817034"/>
                </a:lnTo>
                <a:lnTo>
                  <a:pt x="1807634" y="817034"/>
                </a:lnTo>
                <a:lnTo>
                  <a:pt x="1807634" y="791634"/>
                </a:lnTo>
                <a:lnTo>
                  <a:pt x="1786467" y="791634"/>
                </a:lnTo>
                <a:lnTo>
                  <a:pt x="1786467" y="770467"/>
                </a:lnTo>
                <a:lnTo>
                  <a:pt x="1765300" y="770467"/>
                </a:lnTo>
                <a:lnTo>
                  <a:pt x="1765300" y="770467"/>
                </a:lnTo>
                <a:lnTo>
                  <a:pt x="1765300" y="757767"/>
                </a:lnTo>
                <a:lnTo>
                  <a:pt x="1748367" y="757767"/>
                </a:lnTo>
                <a:lnTo>
                  <a:pt x="1748367" y="740834"/>
                </a:lnTo>
                <a:lnTo>
                  <a:pt x="1680634" y="740834"/>
                </a:lnTo>
                <a:lnTo>
                  <a:pt x="1680634" y="711200"/>
                </a:lnTo>
                <a:lnTo>
                  <a:pt x="1604434" y="711200"/>
                </a:lnTo>
                <a:lnTo>
                  <a:pt x="1604434" y="702734"/>
                </a:lnTo>
                <a:lnTo>
                  <a:pt x="1540934" y="702734"/>
                </a:lnTo>
                <a:lnTo>
                  <a:pt x="1540934" y="702734"/>
                </a:lnTo>
                <a:lnTo>
                  <a:pt x="1511299" y="704321"/>
                </a:lnTo>
                <a:cubicBezTo>
                  <a:pt x="1511828" y="694796"/>
                  <a:pt x="1510771" y="686859"/>
                  <a:pt x="1511300" y="677334"/>
                </a:cubicBezTo>
                <a:lnTo>
                  <a:pt x="1460500" y="677334"/>
                </a:lnTo>
                <a:lnTo>
                  <a:pt x="1460500" y="677334"/>
                </a:lnTo>
                <a:lnTo>
                  <a:pt x="1460500" y="677334"/>
                </a:lnTo>
                <a:lnTo>
                  <a:pt x="1460500" y="677334"/>
                </a:lnTo>
                <a:lnTo>
                  <a:pt x="1460500" y="647700"/>
                </a:lnTo>
                <a:lnTo>
                  <a:pt x="1363134" y="647700"/>
                </a:lnTo>
                <a:lnTo>
                  <a:pt x="1363134" y="635000"/>
                </a:lnTo>
                <a:lnTo>
                  <a:pt x="1320800" y="635000"/>
                </a:lnTo>
                <a:lnTo>
                  <a:pt x="1303867" y="618067"/>
                </a:lnTo>
                <a:lnTo>
                  <a:pt x="1303867" y="605367"/>
                </a:lnTo>
                <a:lnTo>
                  <a:pt x="1227667" y="605367"/>
                </a:lnTo>
                <a:lnTo>
                  <a:pt x="1227667" y="601134"/>
                </a:lnTo>
                <a:lnTo>
                  <a:pt x="1198034" y="601134"/>
                </a:lnTo>
                <a:lnTo>
                  <a:pt x="1198034" y="592667"/>
                </a:lnTo>
                <a:lnTo>
                  <a:pt x="1126067" y="592667"/>
                </a:lnTo>
                <a:lnTo>
                  <a:pt x="1126067" y="571500"/>
                </a:lnTo>
                <a:lnTo>
                  <a:pt x="1079500" y="571500"/>
                </a:lnTo>
                <a:lnTo>
                  <a:pt x="1079500" y="563034"/>
                </a:lnTo>
                <a:lnTo>
                  <a:pt x="1032405" y="563034"/>
                </a:lnTo>
                <a:cubicBezTo>
                  <a:pt x="1032581" y="560212"/>
                  <a:pt x="1032758" y="557389"/>
                  <a:pt x="1032934" y="554567"/>
                </a:cubicBezTo>
                <a:lnTo>
                  <a:pt x="969434" y="554567"/>
                </a:lnTo>
                <a:lnTo>
                  <a:pt x="969434" y="520700"/>
                </a:lnTo>
                <a:lnTo>
                  <a:pt x="952500" y="520700"/>
                </a:lnTo>
                <a:lnTo>
                  <a:pt x="952500" y="491067"/>
                </a:lnTo>
                <a:lnTo>
                  <a:pt x="812800" y="491067"/>
                </a:lnTo>
                <a:lnTo>
                  <a:pt x="812800" y="440267"/>
                </a:lnTo>
                <a:lnTo>
                  <a:pt x="740834" y="440267"/>
                </a:lnTo>
                <a:lnTo>
                  <a:pt x="740834" y="419100"/>
                </a:lnTo>
                <a:lnTo>
                  <a:pt x="720725" y="415925"/>
                </a:lnTo>
                <a:lnTo>
                  <a:pt x="719666" y="410634"/>
                </a:lnTo>
                <a:lnTo>
                  <a:pt x="677334" y="410634"/>
                </a:lnTo>
                <a:lnTo>
                  <a:pt x="677334" y="385234"/>
                </a:lnTo>
                <a:lnTo>
                  <a:pt x="668867" y="385234"/>
                </a:lnTo>
                <a:lnTo>
                  <a:pt x="668867" y="351367"/>
                </a:lnTo>
                <a:lnTo>
                  <a:pt x="605367" y="351367"/>
                </a:lnTo>
                <a:lnTo>
                  <a:pt x="605367" y="330200"/>
                </a:lnTo>
                <a:lnTo>
                  <a:pt x="571500" y="330200"/>
                </a:lnTo>
                <a:lnTo>
                  <a:pt x="579967" y="321733"/>
                </a:lnTo>
                <a:lnTo>
                  <a:pt x="579967" y="321733"/>
                </a:lnTo>
                <a:lnTo>
                  <a:pt x="541867" y="321733"/>
                </a:lnTo>
                <a:lnTo>
                  <a:pt x="541867" y="266700"/>
                </a:lnTo>
                <a:lnTo>
                  <a:pt x="524934" y="266700"/>
                </a:lnTo>
                <a:lnTo>
                  <a:pt x="524934" y="254000"/>
                </a:lnTo>
                <a:lnTo>
                  <a:pt x="512234" y="254000"/>
                </a:lnTo>
                <a:lnTo>
                  <a:pt x="512234" y="232834"/>
                </a:lnTo>
                <a:lnTo>
                  <a:pt x="512234" y="232834"/>
                </a:lnTo>
                <a:lnTo>
                  <a:pt x="499534" y="220134"/>
                </a:lnTo>
                <a:lnTo>
                  <a:pt x="381000" y="220134"/>
                </a:lnTo>
                <a:lnTo>
                  <a:pt x="381000" y="203200"/>
                </a:lnTo>
                <a:lnTo>
                  <a:pt x="292100" y="203200"/>
                </a:lnTo>
                <a:lnTo>
                  <a:pt x="292100" y="182034"/>
                </a:lnTo>
                <a:lnTo>
                  <a:pt x="258234" y="182034"/>
                </a:lnTo>
                <a:lnTo>
                  <a:pt x="258234" y="135467"/>
                </a:lnTo>
                <a:lnTo>
                  <a:pt x="228600" y="135467"/>
                </a:lnTo>
                <a:lnTo>
                  <a:pt x="228600" y="118534"/>
                </a:lnTo>
                <a:lnTo>
                  <a:pt x="211667" y="118534"/>
                </a:lnTo>
                <a:lnTo>
                  <a:pt x="211667" y="101600"/>
                </a:lnTo>
                <a:lnTo>
                  <a:pt x="173567" y="101600"/>
                </a:lnTo>
                <a:lnTo>
                  <a:pt x="173567" y="76200"/>
                </a:lnTo>
                <a:lnTo>
                  <a:pt x="152400" y="76200"/>
                </a:lnTo>
                <a:lnTo>
                  <a:pt x="135467" y="59267"/>
                </a:lnTo>
                <a:lnTo>
                  <a:pt x="127000" y="59796"/>
                </a:lnTo>
                <a:lnTo>
                  <a:pt x="127000" y="42334"/>
                </a:lnTo>
                <a:lnTo>
                  <a:pt x="115887" y="47096"/>
                </a:lnTo>
                <a:lnTo>
                  <a:pt x="114300" y="38100"/>
                </a:lnTo>
                <a:lnTo>
                  <a:pt x="55034" y="38100"/>
                </a:lnTo>
                <a:lnTo>
                  <a:pt x="55034" y="25400"/>
                </a:lnTo>
                <a:lnTo>
                  <a:pt x="16934" y="25400"/>
                </a:lnTo>
                <a:lnTo>
                  <a:pt x="16934" y="12700"/>
                </a:lnTo>
                <a:lnTo>
                  <a:pt x="0" y="1270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pSp>
        <p:nvGrpSpPr>
          <p:cNvPr id="546" name="Group 545">
            <a:extLst>
              <a:ext uri="{FF2B5EF4-FFF2-40B4-BE49-F238E27FC236}">
                <a16:creationId xmlns:a16="http://schemas.microsoft.com/office/drawing/2014/main" id="{BBC54AC9-9502-B329-8830-9CA9E5ECC3A7}"/>
              </a:ext>
            </a:extLst>
          </p:cNvPr>
          <p:cNvGrpSpPr/>
          <p:nvPr/>
        </p:nvGrpSpPr>
        <p:grpSpPr>
          <a:xfrm>
            <a:off x="6005877" y="1809357"/>
            <a:ext cx="5136939" cy="1296757"/>
            <a:chOff x="5831600" y="2906252"/>
            <a:chExt cx="5136939" cy="1296757"/>
          </a:xfrm>
        </p:grpSpPr>
        <p:grpSp>
          <p:nvGrpSpPr>
            <p:cNvPr id="332" name="Group 331">
              <a:extLst>
                <a:ext uri="{FF2B5EF4-FFF2-40B4-BE49-F238E27FC236}">
                  <a16:creationId xmlns:a16="http://schemas.microsoft.com/office/drawing/2014/main" id="{235547D6-FDAF-DD35-2325-CA88955B07B0}"/>
                </a:ext>
              </a:extLst>
            </p:cNvPr>
            <p:cNvGrpSpPr/>
            <p:nvPr/>
          </p:nvGrpSpPr>
          <p:grpSpPr>
            <a:xfrm>
              <a:off x="7601648" y="3658371"/>
              <a:ext cx="113602" cy="113602"/>
              <a:chOff x="7487348" y="3207604"/>
              <a:chExt cx="106174" cy="106174"/>
            </a:xfrm>
          </p:grpSpPr>
          <p:cxnSp>
            <p:nvCxnSpPr>
              <p:cNvPr id="330" name="Straight Connector 329">
                <a:extLst>
                  <a:ext uri="{FF2B5EF4-FFF2-40B4-BE49-F238E27FC236}">
                    <a16:creationId xmlns:a16="http://schemas.microsoft.com/office/drawing/2014/main" id="{4ECADDCD-1BF6-3CF8-A53D-D43645B9C068}"/>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4B401CB3-BB73-AC6F-4A76-7551CA0CCAD9}"/>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33" name="Group 332">
              <a:extLst>
                <a:ext uri="{FF2B5EF4-FFF2-40B4-BE49-F238E27FC236}">
                  <a16:creationId xmlns:a16="http://schemas.microsoft.com/office/drawing/2014/main" id="{CE0858B6-F06B-A315-CECE-64F5ED062F86}"/>
                </a:ext>
              </a:extLst>
            </p:cNvPr>
            <p:cNvGrpSpPr/>
            <p:nvPr/>
          </p:nvGrpSpPr>
          <p:grpSpPr>
            <a:xfrm>
              <a:off x="7385143" y="3573792"/>
              <a:ext cx="113602" cy="113602"/>
              <a:chOff x="7487348" y="3207604"/>
              <a:chExt cx="106174" cy="106174"/>
            </a:xfrm>
          </p:grpSpPr>
          <p:cxnSp>
            <p:nvCxnSpPr>
              <p:cNvPr id="334" name="Straight Connector 333">
                <a:extLst>
                  <a:ext uri="{FF2B5EF4-FFF2-40B4-BE49-F238E27FC236}">
                    <a16:creationId xmlns:a16="http://schemas.microsoft.com/office/drawing/2014/main" id="{CA6B5B11-AF6A-38ED-A97E-E7B1AEAFE407}"/>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35" name="Straight Connector 334">
                <a:extLst>
                  <a:ext uri="{FF2B5EF4-FFF2-40B4-BE49-F238E27FC236}">
                    <a16:creationId xmlns:a16="http://schemas.microsoft.com/office/drawing/2014/main" id="{CCF02DBA-B66A-E1DF-F6C8-77BC21AAFA6A}"/>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36" name="Group 335">
              <a:extLst>
                <a:ext uri="{FF2B5EF4-FFF2-40B4-BE49-F238E27FC236}">
                  <a16:creationId xmlns:a16="http://schemas.microsoft.com/office/drawing/2014/main" id="{37DE6588-8474-5762-7900-07D71D3D88B7}"/>
                </a:ext>
              </a:extLst>
            </p:cNvPr>
            <p:cNvGrpSpPr/>
            <p:nvPr/>
          </p:nvGrpSpPr>
          <p:grpSpPr>
            <a:xfrm>
              <a:off x="7207343" y="3523969"/>
              <a:ext cx="113602" cy="113602"/>
              <a:chOff x="7487348" y="3207604"/>
              <a:chExt cx="106174" cy="106174"/>
            </a:xfrm>
          </p:grpSpPr>
          <p:cxnSp>
            <p:nvCxnSpPr>
              <p:cNvPr id="337" name="Straight Connector 336">
                <a:extLst>
                  <a:ext uri="{FF2B5EF4-FFF2-40B4-BE49-F238E27FC236}">
                    <a16:creationId xmlns:a16="http://schemas.microsoft.com/office/drawing/2014/main" id="{A4DE3882-DAF8-05B6-480A-8C19FF5EB170}"/>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38" name="Straight Connector 337">
                <a:extLst>
                  <a:ext uri="{FF2B5EF4-FFF2-40B4-BE49-F238E27FC236}">
                    <a16:creationId xmlns:a16="http://schemas.microsoft.com/office/drawing/2014/main" id="{967680FC-E069-D526-40FC-2CCBF80C5B7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39" name="Group 338">
              <a:extLst>
                <a:ext uri="{FF2B5EF4-FFF2-40B4-BE49-F238E27FC236}">
                  <a16:creationId xmlns:a16="http://schemas.microsoft.com/office/drawing/2014/main" id="{DB89EB53-1012-CE2B-2F4D-39ECCF1A6B05}"/>
                </a:ext>
              </a:extLst>
            </p:cNvPr>
            <p:cNvGrpSpPr/>
            <p:nvPr/>
          </p:nvGrpSpPr>
          <p:grpSpPr>
            <a:xfrm>
              <a:off x="7148303" y="3496039"/>
              <a:ext cx="113602" cy="113602"/>
              <a:chOff x="7487348" y="3207604"/>
              <a:chExt cx="106174" cy="106174"/>
            </a:xfrm>
          </p:grpSpPr>
          <p:cxnSp>
            <p:nvCxnSpPr>
              <p:cNvPr id="340" name="Straight Connector 339">
                <a:extLst>
                  <a:ext uri="{FF2B5EF4-FFF2-40B4-BE49-F238E27FC236}">
                    <a16:creationId xmlns:a16="http://schemas.microsoft.com/office/drawing/2014/main" id="{055422C9-9BFA-DA8D-48D4-540D0DC45819}"/>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41" name="Straight Connector 340">
                <a:extLst>
                  <a:ext uri="{FF2B5EF4-FFF2-40B4-BE49-F238E27FC236}">
                    <a16:creationId xmlns:a16="http://schemas.microsoft.com/office/drawing/2014/main" id="{FE104316-B685-EB96-FED9-AEFE21265258}"/>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42" name="Group 341">
              <a:extLst>
                <a:ext uri="{FF2B5EF4-FFF2-40B4-BE49-F238E27FC236}">
                  <a16:creationId xmlns:a16="http://schemas.microsoft.com/office/drawing/2014/main" id="{891A263F-989B-63C5-8F1B-E80C9F22802D}"/>
                </a:ext>
              </a:extLst>
            </p:cNvPr>
            <p:cNvGrpSpPr/>
            <p:nvPr/>
          </p:nvGrpSpPr>
          <p:grpSpPr>
            <a:xfrm>
              <a:off x="7085967" y="3492287"/>
              <a:ext cx="113602" cy="113602"/>
              <a:chOff x="7487348" y="3207604"/>
              <a:chExt cx="106174" cy="106174"/>
            </a:xfrm>
          </p:grpSpPr>
          <p:cxnSp>
            <p:nvCxnSpPr>
              <p:cNvPr id="343" name="Straight Connector 342">
                <a:extLst>
                  <a:ext uri="{FF2B5EF4-FFF2-40B4-BE49-F238E27FC236}">
                    <a16:creationId xmlns:a16="http://schemas.microsoft.com/office/drawing/2014/main" id="{EE65108F-EF9D-A815-FC8A-513585265D37}"/>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44" name="Straight Connector 343">
                <a:extLst>
                  <a:ext uri="{FF2B5EF4-FFF2-40B4-BE49-F238E27FC236}">
                    <a16:creationId xmlns:a16="http://schemas.microsoft.com/office/drawing/2014/main" id="{69C86F03-5319-2FA1-E804-8578888080A6}"/>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45" name="Group 344">
              <a:extLst>
                <a:ext uri="{FF2B5EF4-FFF2-40B4-BE49-F238E27FC236}">
                  <a16:creationId xmlns:a16="http://schemas.microsoft.com/office/drawing/2014/main" id="{C6A8D009-DAD4-BF04-7B55-FADCD0140853}"/>
                </a:ext>
              </a:extLst>
            </p:cNvPr>
            <p:cNvGrpSpPr/>
            <p:nvPr/>
          </p:nvGrpSpPr>
          <p:grpSpPr>
            <a:xfrm>
              <a:off x="7046343" y="3467168"/>
              <a:ext cx="113602" cy="113602"/>
              <a:chOff x="7487348" y="3207604"/>
              <a:chExt cx="106174" cy="106174"/>
            </a:xfrm>
          </p:grpSpPr>
          <p:cxnSp>
            <p:nvCxnSpPr>
              <p:cNvPr id="346" name="Straight Connector 345">
                <a:extLst>
                  <a:ext uri="{FF2B5EF4-FFF2-40B4-BE49-F238E27FC236}">
                    <a16:creationId xmlns:a16="http://schemas.microsoft.com/office/drawing/2014/main" id="{731CD186-BA08-6F92-7940-FF921786C12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4622BFDF-A05C-28C6-14AD-DB320682DB4E}"/>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48" name="Group 347">
              <a:extLst>
                <a:ext uri="{FF2B5EF4-FFF2-40B4-BE49-F238E27FC236}">
                  <a16:creationId xmlns:a16="http://schemas.microsoft.com/office/drawing/2014/main" id="{DE525C08-1DAF-5736-2D9E-45B8D861002B}"/>
                </a:ext>
              </a:extLst>
            </p:cNvPr>
            <p:cNvGrpSpPr/>
            <p:nvPr/>
          </p:nvGrpSpPr>
          <p:grpSpPr>
            <a:xfrm>
              <a:off x="7000921" y="3458979"/>
              <a:ext cx="113602" cy="113602"/>
              <a:chOff x="7487348" y="3207604"/>
              <a:chExt cx="106174" cy="106174"/>
            </a:xfrm>
          </p:grpSpPr>
          <p:cxnSp>
            <p:nvCxnSpPr>
              <p:cNvPr id="349" name="Straight Connector 348">
                <a:extLst>
                  <a:ext uri="{FF2B5EF4-FFF2-40B4-BE49-F238E27FC236}">
                    <a16:creationId xmlns:a16="http://schemas.microsoft.com/office/drawing/2014/main" id="{65041228-9708-CC84-CB50-F15D54E9058E}"/>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C2F0B464-AEF4-9563-D407-46B89DF2859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51" name="Group 350">
              <a:extLst>
                <a:ext uri="{FF2B5EF4-FFF2-40B4-BE49-F238E27FC236}">
                  <a16:creationId xmlns:a16="http://schemas.microsoft.com/office/drawing/2014/main" id="{CF5A031E-062B-440A-8173-4DBA8742C3D8}"/>
                </a:ext>
              </a:extLst>
            </p:cNvPr>
            <p:cNvGrpSpPr/>
            <p:nvPr/>
          </p:nvGrpSpPr>
          <p:grpSpPr>
            <a:xfrm>
              <a:off x="6865234" y="3429201"/>
              <a:ext cx="113602" cy="113602"/>
              <a:chOff x="7487348" y="3207604"/>
              <a:chExt cx="106174" cy="106174"/>
            </a:xfrm>
          </p:grpSpPr>
          <p:cxnSp>
            <p:nvCxnSpPr>
              <p:cNvPr id="352" name="Straight Connector 351">
                <a:extLst>
                  <a:ext uri="{FF2B5EF4-FFF2-40B4-BE49-F238E27FC236}">
                    <a16:creationId xmlns:a16="http://schemas.microsoft.com/office/drawing/2014/main" id="{E6B65FB8-8298-B96B-F8DB-5A3D79B10B28}"/>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53" name="Straight Connector 352">
                <a:extLst>
                  <a:ext uri="{FF2B5EF4-FFF2-40B4-BE49-F238E27FC236}">
                    <a16:creationId xmlns:a16="http://schemas.microsoft.com/office/drawing/2014/main" id="{C9D6F741-4A07-50BE-FA89-FE838000E14D}"/>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54" name="Group 353">
              <a:extLst>
                <a:ext uri="{FF2B5EF4-FFF2-40B4-BE49-F238E27FC236}">
                  <a16:creationId xmlns:a16="http://schemas.microsoft.com/office/drawing/2014/main" id="{F11DA1F4-513A-4444-E504-FBADA95B02A7}"/>
                </a:ext>
              </a:extLst>
            </p:cNvPr>
            <p:cNvGrpSpPr/>
            <p:nvPr/>
          </p:nvGrpSpPr>
          <p:grpSpPr>
            <a:xfrm>
              <a:off x="6797675" y="3408315"/>
              <a:ext cx="113602" cy="113602"/>
              <a:chOff x="7487348" y="3207604"/>
              <a:chExt cx="106174" cy="106174"/>
            </a:xfrm>
          </p:grpSpPr>
          <p:cxnSp>
            <p:nvCxnSpPr>
              <p:cNvPr id="355" name="Straight Connector 354">
                <a:extLst>
                  <a:ext uri="{FF2B5EF4-FFF2-40B4-BE49-F238E27FC236}">
                    <a16:creationId xmlns:a16="http://schemas.microsoft.com/office/drawing/2014/main" id="{D6EE985E-88A0-177E-5DCB-63F25C2532D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56" name="Straight Connector 355">
                <a:extLst>
                  <a:ext uri="{FF2B5EF4-FFF2-40B4-BE49-F238E27FC236}">
                    <a16:creationId xmlns:a16="http://schemas.microsoft.com/office/drawing/2014/main" id="{DF6A1DA9-EE85-814C-472D-B8FAF49688C7}"/>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57" name="Group 356">
              <a:extLst>
                <a:ext uri="{FF2B5EF4-FFF2-40B4-BE49-F238E27FC236}">
                  <a16:creationId xmlns:a16="http://schemas.microsoft.com/office/drawing/2014/main" id="{25904BCA-BC91-6832-CED5-142A697CFDFC}"/>
                </a:ext>
              </a:extLst>
            </p:cNvPr>
            <p:cNvGrpSpPr/>
            <p:nvPr/>
          </p:nvGrpSpPr>
          <p:grpSpPr>
            <a:xfrm>
              <a:off x="6749029" y="3393650"/>
              <a:ext cx="113602" cy="113602"/>
              <a:chOff x="7487348" y="3207604"/>
              <a:chExt cx="106174" cy="106174"/>
            </a:xfrm>
          </p:grpSpPr>
          <p:cxnSp>
            <p:nvCxnSpPr>
              <p:cNvPr id="358" name="Straight Connector 357">
                <a:extLst>
                  <a:ext uri="{FF2B5EF4-FFF2-40B4-BE49-F238E27FC236}">
                    <a16:creationId xmlns:a16="http://schemas.microsoft.com/office/drawing/2014/main" id="{4A1F70AD-0D95-EA18-B096-1E5F1A19E9B7}"/>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690F318C-AA7D-77D1-9B0C-8E4AFAD8223B}"/>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60" name="Group 359">
              <a:extLst>
                <a:ext uri="{FF2B5EF4-FFF2-40B4-BE49-F238E27FC236}">
                  <a16:creationId xmlns:a16="http://schemas.microsoft.com/office/drawing/2014/main" id="{ED478CF9-53D5-66EA-B4FA-1011AD828697}"/>
                </a:ext>
              </a:extLst>
            </p:cNvPr>
            <p:cNvGrpSpPr/>
            <p:nvPr/>
          </p:nvGrpSpPr>
          <p:grpSpPr>
            <a:xfrm>
              <a:off x="6699050" y="3382437"/>
              <a:ext cx="113602" cy="113602"/>
              <a:chOff x="7487348" y="3207604"/>
              <a:chExt cx="106174" cy="106174"/>
            </a:xfrm>
          </p:grpSpPr>
          <p:cxnSp>
            <p:nvCxnSpPr>
              <p:cNvPr id="361" name="Straight Connector 360">
                <a:extLst>
                  <a:ext uri="{FF2B5EF4-FFF2-40B4-BE49-F238E27FC236}">
                    <a16:creationId xmlns:a16="http://schemas.microsoft.com/office/drawing/2014/main" id="{C1F1DE0B-AB6D-D728-ADCA-B8193EEB42D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07B31746-7F7B-15E5-CEFD-57A80D72B8F5}"/>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63" name="Group 362">
              <a:extLst>
                <a:ext uri="{FF2B5EF4-FFF2-40B4-BE49-F238E27FC236}">
                  <a16:creationId xmlns:a16="http://schemas.microsoft.com/office/drawing/2014/main" id="{6C9C0210-0196-E718-23FF-0BA0C39404D8}"/>
                </a:ext>
              </a:extLst>
            </p:cNvPr>
            <p:cNvGrpSpPr/>
            <p:nvPr/>
          </p:nvGrpSpPr>
          <p:grpSpPr>
            <a:xfrm>
              <a:off x="6599803" y="3334035"/>
              <a:ext cx="113602" cy="113602"/>
              <a:chOff x="7487348" y="3207604"/>
              <a:chExt cx="106174" cy="106174"/>
            </a:xfrm>
          </p:grpSpPr>
          <p:cxnSp>
            <p:nvCxnSpPr>
              <p:cNvPr id="364" name="Straight Connector 363">
                <a:extLst>
                  <a:ext uri="{FF2B5EF4-FFF2-40B4-BE49-F238E27FC236}">
                    <a16:creationId xmlns:a16="http://schemas.microsoft.com/office/drawing/2014/main" id="{2A956590-0F35-E2D9-71B6-8F2E2E75C95E}"/>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6D1A0417-4523-50C0-48BC-99141FA4FFE4}"/>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66" name="Group 365">
              <a:extLst>
                <a:ext uri="{FF2B5EF4-FFF2-40B4-BE49-F238E27FC236}">
                  <a16:creationId xmlns:a16="http://schemas.microsoft.com/office/drawing/2014/main" id="{A482D187-DBBE-9799-2226-17D4F9B697CF}"/>
                </a:ext>
              </a:extLst>
            </p:cNvPr>
            <p:cNvGrpSpPr/>
            <p:nvPr/>
          </p:nvGrpSpPr>
          <p:grpSpPr>
            <a:xfrm>
              <a:off x="6542554" y="3321607"/>
              <a:ext cx="113602" cy="113602"/>
              <a:chOff x="7487348" y="3207604"/>
              <a:chExt cx="106174" cy="106174"/>
            </a:xfrm>
          </p:grpSpPr>
          <p:cxnSp>
            <p:nvCxnSpPr>
              <p:cNvPr id="367" name="Straight Connector 366">
                <a:extLst>
                  <a:ext uri="{FF2B5EF4-FFF2-40B4-BE49-F238E27FC236}">
                    <a16:creationId xmlns:a16="http://schemas.microsoft.com/office/drawing/2014/main" id="{F8D83F7B-B8E6-D97A-96B1-3EE9A1C72A78}"/>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6B3F78F5-26C1-2633-C987-EAFFA35A4C0A}"/>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69" name="Group 368">
              <a:extLst>
                <a:ext uri="{FF2B5EF4-FFF2-40B4-BE49-F238E27FC236}">
                  <a16:creationId xmlns:a16="http://schemas.microsoft.com/office/drawing/2014/main" id="{968915ED-7E9E-1D0D-C7B0-F457EB897399}"/>
                </a:ext>
              </a:extLst>
            </p:cNvPr>
            <p:cNvGrpSpPr/>
            <p:nvPr/>
          </p:nvGrpSpPr>
          <p:grpSpPr>
            <a:xfrm>
              <a:off x="6527894" y="3292703"/>
              <a:ext cx="113602" cy="113602"/>
              <a:chOff x="7487348" y="3207604"/>
              <a:chExt cx="106174" cy="106174"/>
            </a:xfrm>
          </p:grpSpPr>
          <p:cxnSp>
            <p:nvCxnSpPr>
              <p:cNvPr id="370" name="Straight Connector 369">
                <a:extLst>
                  <a:ext uri="{FF2B5EF4-FFF2-40B4-BE49-F238E27FC236}">
                    <a16:creationId xmlns:a16="http://schemas.microsoft.com/office/drawing/2014/main" id="{E8682900-47EE-2FB8-A0BD-4074FDF9BDC9}"/>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0080C935-027B-4DE5-DD0F-5DE9B476ED7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72" name="Group 371">
              <a:extLst>
                <a:ext uri="{FF2B5EF4-FFF2-40B4-BE49-F238E27FC236}">
                  <a16:creationId xmlns:a16="http://schemas.microsoft.com/office/drawing/2014/main" id="{0275B40F-F51F-689E-4AF5-96C0CD2C0581}"/>
                </a:ext>
              </a:extLst>
            </p:cNvPr>
            <p:cNvGrpSpPr/>
            <p:nvPr/>
          </p:nvGrpSpPr>
          <p:grpSpPr>
            <a:xfrm>
              <a:off x="6462210" y="3280261"/>
              <a:ext cx="113602" cy="113602"/>
              <a:chOff x="7487348" y="3207604"/>
              <a:chExt cx="106174" cy="106174"/>
            </a:xfrm>
          </p:grpSpPr>
          <p:cxnSp>
            <p:nvCxnSpPr>
              <p:cNvPr id="373" name="Straight Connector 372">
                <a:extLst>
                  <a:ext uri="{FF2B5EF4-FFF2-40B4-BE49-F238E27FC236}">
                    <a16:creationId xmlns:a16="http://schemas.microsoft.com/office/drawing/2014/main" id="{2111C1FC-0B1C-13FF-B706-782CAE2A8A02}"/>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C2FB12DC-2503-51FD-39A9-2FB1B10973AE}"/>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75" name="Group 374">
              <a:extLst>
                <a:ext uri="{FF2B5EF4-FFF2-40B4-BE49-F238E27FC236}">
                  <a16:creationId xmlns:a16="http://schemas.microsoft.com/office/drawing/2014/main" id="{F206F8A6-B992-9F80-8F39-ADC6E77893E6}"/>
                </a:ext>
              </a:extLst>
            </p:cNvPr>
            <p:cNvGrpSpPr/>
            <p:nvPr/>
          </p:nvGrpSpPr>
          <p:grpSpPr>
            <a:xfrm>
              <a:off x="6385668" y="3253884"/>
              <a:ext cx="113602" cy="113602"/>
              <a:chOff x="7487348" y="3207604"/>
              <a:chExt cx="106174" cy="106174"/>
            </a:xfrm>
          </p:grpSpPr>
          <p:cxnSp>
            <p:nvCxnSpPr>
              <p:cNvPr id="376" name="Straight Connector 375">
                <a:extLst>
                  <a:ext uri="{FF2B5EF4-FFF2-40B4-BE49-F238E27FC236}">
                    <a16:creationId xmlns:a16="http://schemas.microsoft.com/office/drawing/2014/main" id="{C1677513-B754-513E-5F69-B9C030573FD3}"/>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88990E75-68DC-157B-CF4A-2746BC8A7EBA}"/>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78" name="Group 377">
              <a:extLst>
                <a:ext uri="{FF2B5EF4-FFF2-40B4-BE49-F238E27FC236}">
                  <a16:creationId xmlns:a16="http://schemas.microsoft.com/office/drawing/2014/main" id="{B1BBC6B2-2D02-38E5-F7AB-A978AC9ED415}"/>
                </a:ext>
              </a:extLst>
            </p:cNvPr>
            <p:cNvGrpSpPr/>
            <p:nvPr/>
          </p:nvGrpSpPr>
          <p:grpSpPr>
            <a:xfrm>
              <a:off x="6291054" y="3174861"/>
              <a:ext cx="113602" cy="113602"/>
              <a:chOff x="7487348" y="3207604"/>
              <a:chExt cx="106174" cy="106174"/>
            </a:xfrm>
          </p:grpSpPr>
          <p:cxnSp>
            <p:nvCxnSpPr>
              <p:cNvPr id="379" name="Straight Connector 378">
                <a:extLst>
                  <a:ext uri="{FF2B5EF4-FFF2-40B4-BE49-F238E27FC236}">
                    <a16:creationId xmlns:a16="http://schemas.microsoft.com/office/drawing/2014/main" id="{7EA9085D-B834-3034-8697-8AA6C24CE42C}"/>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5F9E5A53-6473-E611-1259-2B26DFCF8CF6}"/>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81" name="Group 380">
              <a:extLst>
                <a:ext uri="{FF2B5EF4-FFF2-40B4-BE49-F238E27FC236}">
                  <a16:creationId xmlns:a16="http://schemas.microsoft.com/office/drawing/2014/main" id="{7305484B-B65E-7F25-938E-8AB8BB7227A6}"/>
                </a:ext>
              </a:extLst>
            </p:cNvPr>
            <p:cNvGrpSpPr/>
            <p:nvPr/>
          </p:nvGrpSpPr>
          <p:grpSpPr>
            <a:xfrm>
              <a:off x="6256958" y="3151330"/>
              <a:ext cx="113602" cy="113602"/>
              <a:chOff x="7487348" y="3207604"/>
              <a:chExt cx="106174" cy="106174"/>
            </a:xfrm>
          </p:grpSpPr>
          <p:cxnSp>
            <p:nvCxnSpPr>
              <p:cNvPr id="382" name="Straight Connector 381">
                <a:extLst>
                  <a:ext uri="{FF2B5EF4-FFF2-40B4-BE49-F238E27FC236}">
                    <a16:creationId xmlns:a16="http://schemas.microsoft.com/office/drawing/2014/main" id="{2AD8D724-0C96-E4FE-DD9A-0F68D2667D7C}"/>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96AA4D12-41A5-2275-61A8-CAB108679175}"/>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84" name="Group 383">
              <a:extLst>
                <a:ext uri="{FF2B5EF4-FFF2-40B4-BE49-F238E27FC236}">
                  <a16:creationId xmlns:a16="http://schemas.microsoft.com/office/drawing/2014/main" id="{0679A5C0-0A79-3ECB-41C9-BFA0AC60B051}"/>
                </a:ext>
              </a:extLst>
            </p:cNvPr>
            <p:cNvGrpSpPr/>
            <p:nvPr/>
          </p:nvGrpSpPr>
          <p:grpSpPr>
            <a:xfrm>
              <a:off x="6095365" y="3052119"/>
              <a:ext cx="113602" cy="113602"/>
              <a:chOff x="7487348" y="3207604"/>
              <a:chExt cx="106174" cy="106174"/>
            </a:xfrm>
          </p:grpSpPr>
          <p:cxnSp>
            <p:nvCxnSpPr>
              <p:cNvPr id="385" name="Straight Connector 384">
                <a:extLst>
                  <a:ext uri="{FF2B5EF4-FFF2-40B4-BE49-F238E27FC236}">
                    <a16:creationId xmlns:a16="http://schemas.microsoft.com/office/drawing/2014/main" id="{E4261C70-A60F-6990-81E8-420C9976579D}"/>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B1E9E328-CA8C-7109-74E2-BC80EDA12A82}"/>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87" name="Group 386">
              <a:extLst>
                <a:ext uri="{FF2B5EF4-FFF2-40B4-BE49-F238E27FC236}">
                  <a16:creationId xmlns:a16="http://schemas.microsoft.com/office/drawing/2014/main" id="{EB10295B-F213-7CAC-0219-89B447B78EF3}"/>
                </a:ext>
              </a:extLst>
            </p:cNvPr>
            <p:cNvGrpSpPr/>
            <p:nvPr/>
          </p:nvGrpSpPr>
          <p:grpSpPr>
            <a:xfrm>
              <a:off x="5854154" y="2921850"/>
              <a:ext cx="113602" cy="113602"/>
              <a:chOff x="7487348" y="3207604"/>
              <a:chExt cx="106174" cy="106174"/>
            </a:xfrm>
          </p:grpSpPr>
          <p:cxnSp>
            <p:nvCxnSpPr>
              <p:cNvPr id="388" name="Straight Connector 387">
                <a:extLst>
                  <a:ext uri="{FF2B5EF4-FFF2-40B4-BE49-F238E27FC236}">
                    <a16:creationId xmlns:a16="http://schemas.microsoft.com/office/drawing/2014/main" id="{47EDB2BA-876B-93A3-4BD3-9EDA6F1BC0C3}"/>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3621E8EC-64F3-D9EB-F511-1D74E966BE5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90" name="Group 389">
              <a:extLst>
                <a:ext uri="{FF2B5EF4-FFF2-40B4-BE49-F238E27FC236}">
                  <a16:creationId xmlns:a16="http://schemas.microsoft.com/office/drawing/2014/main" id="{1A29B8CA-5E40-BC8D-6C11-7B1132E05DB9}"/>
                </a:ext>
              </a:extLst>
            </p:cNvPr>
            <p:cNvGrpSpPr/>
            <p:nvPr/>
          </p:nvGrpSpPr>
          <p:grpSpPr>
            <a:xfrm>
              <a:off x="5831600" y="2906252"/>
              <a:ext cx="113602" cy="113602"/>
              <a:chOff x="7487348" y="3207604"/>
              <a:chExt cx="106174" cy="106174"/>
            </a:xfrm>
          </p:grpSpPr>
          <p:cxnSp>
            <p:nvCxnSpPr>
              <p:cNvPr id="391" name="Straight Connector 390">
                <a:extLst>
                  <a:ext uri="{FF2B5EF4-FFF2-40B4-BE49-F238E27FC236}">
                    <a16:creationId xmlns:a16="http://schemas.microsoft.com/office/drawing/2014/main" id="{6494C2A0-BAF4-B361-D989-E31EE9F216E1}"/>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8837EA03-52CB-1DC3-050D-14C1EE66FEB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93" name="Group 392">
              <a:extLst>
                <a:ext uri="{FF2B5EF4-FFF2-40B4-BE49-F238E27FC236}">
                  <a16:creationId xmlns:a16="http://schemas.microsoft.com/office/drawing/2014/main" id="{85051C64-0608-E6AF-1EC8-C8EE94070069}"/>
                </a:ext>
              </a:extLst>
            </p:cNvPr>
            <p:cNvGrpSpPr/>
            <p:nvPr/>
          </p:nvGrpSpPr>
          <p:grpSpPr>
            <a:xfrm>
              <a:off x="7952397" y="3699112"/>
              <a:ext cx="113602" cy="113602"/>
              <a:chOff x="7487348" y="3207604"/>
              <a:chExt cx="106174" cy="106174"/>
            </a:xfrm>
          </p:grpSpPr>
          <p:cxnSp>
            <p:nvCxnSpPr>
              <p:cNvPr id="394" name="Straight Connector 393">
                <a:extLst>
                  <a:ext uri="{FF2B5EF4-FFF2-40B4-BE49-F238E27FC236}">
                    <a16:creationId xmlns:a16="http://schemas.microsoft.com/office/drawing/2014/main" id="{E78255CA-2FAD-178D-5527-8D9B21D39B91}"/>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95" name="Straight Connector 394">
                <a:extLst>
                  <a:ext uri="{FF2B5EF4-FFF2-40B4-BE49-F238E27FC236}">
                    <a16:creationId xmlns:a16="http://schemas.microsoft.com/office/drawing/2014/main" id="{BF6FFE90-D3B1-D734-6D95-BAE4B99AEA1F}"/>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96" name="Group 395">
              <a:extLst>
                <a:ext uri="{FF2B5EF4-FFF2-40B4-BE49-F238E27FC236}">
                  <a16:creationId xmlns:a16="http://schemas.microsoft.com/office/drawing/2014/main" id="{C9066818-74CF-8AAD-9785-0A68830DBB59}"/>
                </a:ext>
              </a:extLst>
            </p:cNvPr>
            <p:cNvGrpSpPr/>
            <p:nvPr/>
          </p:nvGrpSpPr>
          <p:grpSpPr>
            <a:xfrm>
              <a:off x="7986767" y="3699112"/>
              <a:ext cx="113602" cy="113602"/>
              <a:chOff x="7487348" y="3207604"/>
              <a:chExt cx="106174" cy="106174"/>
            </a:xfrm>
          </p:grpSpPr>
          <p:cxnSp>
            <p:nvCxnSpPr>
              <p:cNvPr id="397" name="Straight Connector 396">
                <a:extLst>
                  <a:ext uri="{FF2B5EF4-FFF2-40B4-BE49-F238E27FC236}">
                    <a16:creationId xmlns:a16="http://schemas.microsoft.com/office/drawing/2014/main" id="{FC0B400C-92B1-B6FE-6354-BF3ACD7A8B6E}"/>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398" name="Straight Connector 397">
                <a:extLst>
                  <a:ext uri="{FF2B5EF4-FFF2-40B4-BE49-F238E27FC236}">
                    <a16:creationId xmlns:a16="http://schemas.microsoft.com/office/drawing/2014/main" id="{295588CA-E2F5-BBD8-90A3-E41610D2BFC0}"/>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399" name="Group 398">
              <a:extLst>
                <a:ext uri="{FF2B5EF4-FFF2-40B4-BE49-F238E27FC236}">
                  <a16:creationId xmlns:a16="http://schemas.microsoft.com/office/drawing/2014/main" id="{081B5CA6-751E-3691-A46E-7E1EC41901E3}"/>
                </a:ext>
              </a:extLst>
            </p:cNvPr>
            <p:cNvGrpSpPr/>
            <p:nvPr/>
          </p:nvGrpSpPr>
          <p:grpSpPr>
            <a:xfrm>
              <a:off x="8196080" y="3771973"/>
              <a:ext cx="113602" cy="113602"/>
              <a:chOff x="7487348" y="3207604"/>
              <a:chExt cx="106174" cy="106174"/>
            </a:xfrm>
          </p:grpSpPr>
          <p:cxnSp>
            <p:nvCxnSpPr>
              <p:cNvPr id="400" name="Straight Connector 399">
                <a:extLst>
                  <a:ext uri="{FF2B5EF4-FFF2-40B4-BE49-F238E27FC236}">
                    <a16:creationId xmlns:a16="http://schemas.microsoft.com/office/drawing/2014/main" id="{A56107FF-4363-EA14-530B-A09EEE575AA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01" name="Straight Connector 400">
                <a:extLst>
                  <a:ext uri="{FF2B5EF4-FFF2-40B4-BE49-F238E27FC236}">
                    <a16:creationId xmlns:a16="http://schemas.microsoft.com/office/drawing/2014/main" id="{7415B228-3B8C-8A4F-111C-91D7F7EB7EFD}"/>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02" name="Group 401">
              <a:extLst>
                <a:ext uri="{FF2B5EF4-FFF2-40B4-BE49-F238E27FC236}">
                  <a16:creationId xmlns:a16="http://schemas.microsoft.com/office/drawing/2014/main" id="{0D70441F-7238-2070-5446-E132B30528E0}"/>
                </a:ext>
              </a:extLst>
            </p:cNvPr>
            <p:cNvGrpSpPr/>
            <p:nvPr/>
          </p:nvGrpSpPr>
          <p:grpSpPr>
            <a:xfrm>
              <a:off x="8227718" y="3777055"/>
              <a:ext cx="113602" cy="113602"/>
              <a:chOff x="7487348" y="3207604"/>
              <a:chExt cx="106174" cy="106174"/>
            </a:xfrm>
          </p:grpSpPr>
          <p:cxnSp>
            <p:nvCxnSpPr>
              <p:cNvPr id="403" name="Straight Connector 402">
                <a:extLst>
                  <a:ext uri="{FF2B5EF4-FFF2-40B4-BE49-F238E27FC236}">
                    <a16:creationId xmlns:a16="http://schemas.microsoft.com/office/drawing/2014/main" id="{846B3F1D-9E18-C077-E925-5D2D1C517A3A}"/>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04" name="Straight Connector 403">
                <a:extLst>
                  <a:ext uri="{FF2B5EF4-FFF2-40B4-BE49-F238E27FC236}">
                    <a16:creationId xmlns:a16="http://schemas.microsoft.com/office/drawing/2014/main" id="{D4C953B8-BB12-1BC4-9B21-8260AA0EEE4D}"/>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05" name="Group 404">
              <a:extLst>
                <a:ext uri="{FF2B5EF4-FFF2-40B4-BE49-F238E27FC236}">
                  <a16:creationId xmlns:a16="http://schemas.microsoft.com/office/drawing/2014/main" id="{99400EFE-4C3D-36B2-11A0-32FFD11BC6C6}"/>
                </a:ext>
              </a:extLst>
            </p:cNvPr>
            <p:cNvGrpSpPr/>
            <p:nvPr/>
          </p:nvGrpSpPr>
          <p:grpSpPr>
            <a:xfrm>
              <a:off x="8254967" y="3789019"/>
              <a:ext cx="113602" cy="113602"/>
              <a:chOff x="7487348" y="3207604"/>
              <a:chExt cx="106174" cy="106174"/>
            </a:xfrm>
          </p:grpSpPr>
          <p:cxnSp>
            <p:nvCxnSpPr>
              <p:cNvPr id="406" name="Straight Connector 405">
                <a:extLst>
                  <a:ext uri="{FF2B5EF4-FFF2-40B4-BE49-F238E27FC236}">
                    <a16:creationId xmlns:a16="http://schemas.microsoft.com/office/drawing/2014/main" id="{F9CE5A6A-6DF3-613A-6BA5-392C3C5FECB0}"/>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07" name="Straight Connector 406">
                <a:extLst>
                  <a:ext uri="{FF2B5EF4-FFF2-40B4-BE49-F238E27FC236}">
                    <a16:creationId xmlns:a16="http://schemas.microsoft.com/office/drawing/2014/main" id="{1FEF66E9-6092-6FF5-4CFB-D2DF96964F0B}"/>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08" name="Group 407">
              <a:extLst>
                <a:ext uri="{FF2B5EF4-FFF2-40B4-BE49-F238E27FC236}">
                  <a16:creationId xmlns:a16="http://schemas.microsoft.com/office/drawing/2014/main" id="{C83C7CD8-0F75-17BA-4663-371EB9B69C89}"/>
                </a:ext>
              </a:extLst>
            </p:cNvPr>
            <p:cNvGrpSpPr/>
            <p:nvPr/>
          </p:nvGrpSpPr>
          <p:grpSpPr>
            <a:xfrm>
              <a:off x="8359782" y="3811053"/>
              <a:ext cx="113602" cy="113602"/>
              <a:chOff x="7487348" y="3207604"/>
              <a:chExt cx="106174" cy="106174"/>
            </a:xfrm>
          </p:grpSpPr>
          <p:cxnSp>
            <p:nvCxnSpPr>
              <p:cNvPr id="409" name="Straight Connector 408">
                <a:extLst>
                  <a:ext uri="{FF2B5EF4-FFF2-40B4-BE49-F238E27FC236}">
                    <a16:creationId xmlns:a16="http://schemas.microsoft.com/office/drawing/2014/main" id="{1571BA37-17C3-CB81-A33A-EE980799CF67}"/>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10" name="Straight Connector 409">
                <a:extLst>
                  <a:ext uri="{FF2B5EF4-FFF2-40B4-BE49-F238E27FC236}">
                    <a16:creationId xmlns:a16="http://schemas.microsoft.com/office/drawing/2014/main" id="{FD6855C0-846B-7CF5-00E3-10D9FC076D35}"/>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11" name="Group 410">
              <a:extLst>
                <a:ext uri="{FF2B5EF4-FFF2-40B4-BE49-F238E27FC236}">
                  <a16:creationId xmlns:a16="http://schemas.microsoft.com/office/drawing/2014/main" id="{F4744CBC-FE71-056C-1122-5DB8772BF0EE}"/>
                </a:ext>
              </a:extLst>
            </p:cNvPr>
            <p:cNvGrpSpPr/>
            <p:nvPr/>
          </p:nvGrpSpPr>
          <p:grpSpPr>
            <a:xfrm>
              <a:off x="8432588" y="3811053"/>
              <a:ext cx="113602" cy="113602"/>
              <a:chOff x="7487348" y="3207604"/>
              <a:chExt cx="106174" cy="106174"/>
            </a:xfrm>
          </p:grpSpPr>
          <p:cxnSp>
            <p:nvCxnSpPr>
              <p:cNvPr id="412" name="Straight Connector 411">
                <a:extLst>
                  <a:ext uri="{FF2B5EF4-FFF2-40B4-BE49-F238E27FC236}">
                    <a16:creationId xmlns:a16="http://schemas.microsoft.com/office/drawing/2014/main" id="{FE8053F5-828C-25AA-6291-AFDE16DD882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13" name="Straight Connector 412">
                <a:extLst>
                  <a:ext uri="{FF2B5EF4-FFF2-40B4-BE49-F238E27FC236}">
                    <a16:creationId xmlns:a16="http://schemas.microsoft.com/office/drawing/2014/main" id="{82FE6375-736E-C0A0-8F0B-0CB028D7B6E7}"/>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14" name="Group 413">
              <a:extLst>
                <a:ext uri="{FF2B5EF4-FFF2-40B4-BE49-F238E27FC236}">
                  <a16:creationId xmlns:a16="http://schemas.microsoft.com/office/drawing/2014/main" id="{C0983391-18E3-6A2E-4905-66B63736B53C}"/>
                </a:ext>
              </a:extLst>
            </p:cNvPr>
            <p:cNvGrpSpPr/>
            <p:nvPr/>
          </p:nvGrpSpPr>
          <p:grpSpPr>
            <a:xfrm>
              <a:off x="8603465" y="3864635"/>
              <a:ext cx="113602" cy="113602"/>
              <a:chOff x="7487348" y="3207604"/>
              <a:chExt cx="106174" cy="106174"/>
            </a:xfrm>
          </p:grpSpPr>
          <p:cxnSp>
            <p:nvCxnSpPr>
              <p:cNvPr id="415" name="Straight Connector 414">
                <a:extLst>
                  <a:ext uri="{FF2B5EF4-FFF2-40B4-BE49-F238E27FC236}">
                    <a16:creationId xmlns:a16="http://schemas.microsoft.com/office/drawing/2014/main" id="{8DC48B57-3A89-C196-81FD-980F6967ACE9}"/>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16" name="Straight Connector 415">
                <a:extLst>
                  <a:ext uri="{FF2B5EF4-FFF2-40B4-BE49-F238E27FC236}">
                    <a16:creationId xmlns:a16="http://schemas.microsoft.com/office/drawing/2014/main" id="{02706BAB-F071-0A1D-BF2B-F3C45AC1C3A5}"/>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17" name="Group 416">
              <a:extLst>
                <a:ext uri="{FF2B5EF4-FFF2-40B4-BE49-F238E27FC236}">
                  <a16:creationId xmlns:a16="http://schemas.microsoft.com/office/drawing/2014/main" id="{6DBD452B-BE40-F1C4-98F2-F24F3A1395FA}"/>
                </a:ext>
              </a:extLst>
            </p:cNvPr>
            <p:cNvGrpSpPr/>
            <p:nvPr/>
          </p:nvGrpSpPr>
          <p:grpSpPr>
            <a:xfrm>
              <a:off x="8822736" y="3885575"/>
              <a:ext cx="113602" cy="113602"/>
              <a:chOff x="7487348" y="3207604"/>
              <a:chExt cx="106174" cy="106174"/>
            </a:xfrm>
          </p:grpSpPr>
          <p:cxnSp>
            <p:nvCxnSpPr>
              <p:cNvPr id="418" name="Straight Connector 417">
                <a:extLst>
                  <a:ext uri="{FF2B5EF4-FFF2-40B4-BE49-F238E27FC236}">
                    <a16:creationId xmlns:a16="http://schemas.microsoft.com/office/drawing/2014/main" id="{DE5F0382-48A2-4CA5-1766-4CE628D5CF83}"/>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19" name="Straight Connector 418">
                <a:extLst>
                  <a:ext uri="{FF2B5EF4-FFF2-40B4-BE49-F238E27FC236}">
                    <a16:creationId xmlns:a16="http://schemas.microsoft.com/office/drawing/2014/main" id="{F0297C62-48DB-01D4-D427-D6FB5D0673D9}"/>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20" name="Group 419">
              <a:extLst>
                <a:ext uri="{FF2B5EF4-FFF2-40B4-BE49-F238E27FC236}">
                  <a16:creationId xmlns:a16="http://schemas.microsoft.com/office/drawing/2014/main" id="{9120AE41-D401-4748-D6A8-C172AA470FDB}"/>
                </a:ext>
              </a:extLst>
            </p:cNvPr>
            <p:cNvGrpSpPr/>
            <p:nvPr/>
          </p:nvGrpSpPr>
          <p:grpSpPr>
            <a:xfrm>
              <a:off x="8875645" y="3885575"/>
              <a:ext cx="113602" cy="113602"/>
              <a:chOff x="7487348" y="3207604"/>
              <a:chExt cx="106174" cy="106174"/>
            </a:xfrm>
          </p:grpSpPr>
          <p:cxnSp>
            <p:nvCxnSpPr>
              <p:cNvPr id="421" name="Straight Connector 420">
                <a:extLst>
                  <a:ext uri="{FF2B5EF4-FFF2-40B4-BE49-F238E27FC236}">
                    <a16:creationId xmlns:a16="http://schemas.microsoft.com/office/drawing/2014/main" id="{472265CC-9191-CCFD-8076-05DADC2F266E}"/>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22" name="Straight Connector 421">
                <a:extLst>
                  <a:ext uri="{FF2B5EF4-FFF2-40B4-BE49-F238E27FC236}">
                    <a16:creationId xmlns:a16="http://schemas.microsoft.com/office/drawing/2014/main" id="{A7ACB7B3-929E-8B8E-367C-FF54619A1849}"/>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23" name="Group 422">
              <a:extLst>
                <a:ext uri="{FF2B5EF4-FFF2-40B4-BE49-F238E27FC236}">
                  <a16:creationId xmlns:a16="http://schemas.microsoft.com/office/drawing/2014/main" id="{8D9B293D-29DE-84AC-6536-AC1DE7D18FAC}"/>
                </a:ext>
              </a:extLst>
            </p:cNvPr>
            <p:cNvGrpSpPr/>
            <p:nvPr/>
          </p:nvGrpSpPr>
          <p:grpSpPr>
            <a:xfrm>
              <a:off x="8974588" y="3885575"/>
              <a:ext cx="113602" cy="113602"/>
              <a:chOff x="7487348" y="3207604"/>
              <a:chExt cx="106174" cy="106174"/>
            </a:xfrm>
          </p:grpSpPr>
          <p:cxnSp>
            <p:nvCxnSpPr>
              <p:cNvPr id="424" name="Straight Connector 423">
                <a:extLst>
                  <a:ext uri="{FF2B5EF4-FFF2-40B4-BE49-F238E27FC236}">
                    <a16:creationId xmlns:a16="http://schemas.microsoft.com/office/drawing/2014/main" id="{9AE26C86-AE4B-80FB-D479-9CF7EB9CCA0D}"/>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25" name="Straight Connector 424">
                <a:extLst>
                  <a:ext uri="{FF2B5EF4-FFF2-40B4-BE49-F238E27FC236}">
                    <a16:creationId xmlns:a16="http://schemas.microsoft.com/office/drawing/2014/main" id="{736D9890-B7B8-C8F4-F426-E1B11C41DABF}"/>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26" name="Group 425">
              <a:extLst>
                <a:ext uri="{FF2B5EF4-FFF2-40B4-BE49-F238E27FC236}">
                  <a16:creationId xmlns:a16="http://schemas.microsoft.com/office/drawing/2014/main" id="{EA9E7611-4792-5A46-90B4-C8031366B423}"/>
                </a:ext>
              </a:extLst>
            </p:cNvPr>
            <p:cNvGrpSpPr/>
            <p:nvPr/>
          </p:nvGrpSpPr>
          <p:grpSpPr>
            <a:xfrm>
              <a:off x="9161042" y="3938142"/>
              <a:ext cx="113602" cy="113602"/>
              <a:chOff x="7487348" y="3207604"/>
              <a:chExt cx="106174" cy="106174"/>
            </a:xfrm>
          </p:grpSpPr>
          <p:cxnSp>
            <p:nvCxnSpPr>
              <p:cNvPr id="427" name="Straight Connector 426">
                <a:extLst>
                  <a:ext uri="{FF2B5EF4-FFF2-40B4-BE49-F238E27FC236}">
                    <a16:creationId xmlns:a16="http://schemas.microsoft.com/office/drawing/2014/main" id="{D762CF94-9872-F5DA-F63B-CCE9A3A61125}"/>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28" name="Straight Connector 427">
                <a:extLst>
                  <a:ext uri="{FF2B5EF4-FFF2-40B4-BE49-F238E27FC236}">
                    <a16:creationId xmlns:a16="http://schemas.microsoft.com/office/drawing/2014/main" id="{5ED80863-CDF8-3094-F55C-CC6DBF4651E1}"/>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29" name="Group 428">
              <a:extLst>
                <a:ext uri="{FF2B5EF4-FFF2-40B4-BE49-F238E27FC236}">
                  <a16:creationId xmlns:a16="http://schemas.microsoft.com/office/drawing/2014/main" id="{D7477C4D-ED44-C38B-8E08-3002851DC8E7}"/>
                </a:ext>
              </a:extLst>
            </p:cNvPr>
            <p:cNvGrpSpPr/>
            <p:nvPr/>
          </p:nvGrpSpPr>
          <p:grpSpPr>
            <a:xfrm>
              <a:off x="9295938" y="3942376"/>
              <a:ext cx="113602" cy="113602"/>
              <a:chOff x="7487348" y="3207604"/>
              <a:chExt cx="106174" cy="106174"/>
            </a:xfrm>
          </p:grpSpPr>
          <p:cxnSp>
            <p:nvCxnSpPr>
              <p:cNvPr id="430" name="Straight Connector 429">
                <a:extLst>
                  <a:ext uri="{FF2B5EF4-FFF2-40B4-BE49-F238E27FC236}">
                    <a16:creationId xmlns:a16="http://schemas.microsoft.com/office/drawing/2014/main" id="{FB616702-78F6-39F4-CB1D-E00F43B13C4E}"/>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31" name="Straight Connector 430">
                <a:extLst>
                  <a:ext uri="{FF2B5EF4-FFF2-40B4-BE49-F238E27FC236}">
                    <a16:creationId xmlns:a16="http://schemas.microsoft.com/office/drawing/2014/main" id="{35E87859-DD98-51B2-B0CA-32D87BD13F79}"/>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32" name="Group 431">
              <a:extLst>
                <a:ext uri="{FF2B5EF4-FFF2-40B4-BE49-F238E27FC236}">
                  <a16:creationId xmlns:a16="http://schemas.microsoft.com/office/drawing/2014/main" id="{AEA20A2D-6978-27AF-0A61-FB61BAFBBE0E}"/>
                </a:ext>
              </a:extLst>
            </p:cNvPr>
            <p:cNvGrpSpPr/>
            <p:nvPr/>
          </p:nvGrpSpPr>
          <p:grpSpPr>
            <a:xfrm>
              <a:off x="9433052" y="3980007"/>
              <a:ext cx="113602" cy="113602"/>
              <a:chOff x="7487348" y="3207604"/>
              <a:chExt cx="106174" cy="106174"/>
            </a:xfrm>
          </p:grpSpPr>
          <p:cxnSp>
            <p:nvCxnSpPr>
              <p:cNvPr id="433" name="Straight Connector 432">
                <a:extLst>
                  <a:ext uri="{FF2B5EF4-FFF2-40B4-BE49-F238E27FC236}">
                    <a16:creationId xmlns:a16="http://schemas.microsoft.com/office/drawing/2014/main" id="{C5F8B834-3CDE-A720-AF97-248C063513D2}"/>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34" name="Straight Connector 433">
                <a:extLst>
                  <a:ext uri="{FF2B5EF4-FFF2-40B4-BE49-F238E27FC236}">
                    <a16:creationId xmlns:a16="http://schemas.microsoft.com/office/drawing/2014/main" id="{C2E04FD7-D4C2-0590-E6AD-4320A4B54EF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35" name="Group 434">
              <a:extLst>
                <a:ext uri="{FF2B5EF4-FFF2-40B4-BE49-F238E27FC236}">
                  <a16:creationId xmlns:a16="http://schemas.microsoft.com/office/drawing/2014/main" id="{2372613B-E8D0-CFD3-0A25-A59EEDFDA963}"/>
                </a:ext>
              </a:extLst>
            </p:cNvPr>
            <p:cNvGrpSpPr/>
            <p:nvPr/>
          </p:nvGrpSpPr>
          <p:grpSpPr>
            <a:xfrm>
              <a:off x="9470913" y="4001737"/>
              <a:ext cx="113602" cy="113602"/>
              <a:chOff x="7487348" y="3207604"/>
              <a:chExt cx="106174" cy="106174"/>
            </a:xfrm>
          </p:grpSpPr>
          <p:cxnSp>
            <p:nvCxnSpPr>
              <p:cNvPr id="436" name="Straight Connector 435">
                <a:extLst>
                  <a:ext uri="{FF2B5EF4-FFF2-40B4-BE49-F238E27FC236}">
                    <a16:creationId xmlns:a16="http://schemas.microsoft.com/office/drawing/2014/main" id="{99D0981D-E186-6BD7-460B-7FAB957F9291}"/>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37" name="Straight Connector 436">
                <a:extLst>
                  <a:ext uri="{FF2B5EF4-FFF2-40B4-BE49-F238E27FC236}">
                    <a16:creationId xmlns:a16="http://schemas.microsoft.com/office/drawing/2014/main" id="{C618E487-FECC-254C-AC1B-C1DC546F5E4F}"/>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38" name="Group 437">
              <a:extLst>
                <a:ext uri="{FF2B5EF4-FFF2-40B4-BE49-F238E27FC236}">
                  <a16:creationId xmlns:a16="http://schemas.microsoft.com/office/drawing/2014/main" id="{233F36BA-2F1C-9C03-B811-93F3C9A24DB1}"/>
                </a:ext>
              </a:extLst>
            </p:cNvPr>
            <p:cNvGrpSpPr/>
            <p:nvPr/>
          </p:nvGrpSpPr>
          <p:grpSpPr>
            <a:xfrm>
              <a:off x="9527942" y="3995579"/>
              <a:ext cx="113602" cy="113602"/>
              <a:chOff x="7487348" y="3207604"/>
              <a:chExt cx="106174" cy="106174"/>
            </a:xfrm>
          </p:grpSpPr>
          <p:cxnSp>
            <p:nvCxnSpPr>
              <p:cNvPr id="439" name="Straight Connector 438">
                <a:extLst>
                  <a:ext uri="{FF2B5EF4-FFF2-40B4-BE49-F238E27FC236}">
                    <a16:creationId xmlns:a16="http://schemas.microsoft.com/office/drawing/2014/main" id="{CCDFA221-164C-599C-B684-990FC48AB8B6}"/>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EB5B6131-39D4-E761-54DE-99E0EBEFF791}"/>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41" name="Group 440">
              <a:extLst>
                <a:ext uri="{FF2B5EF4-FFF2-40B4-BE49-F238E27FC236}">
                  <a16:creationId xmlns:a16="http://schemas.microsoft.com/office/drawing/2014/main" id="{BFE34446-26F6-952E-89CC-7CA3C24ED599}"/>
                </a:ext>
              </a:extLst>
            </p:cNvPr>
            <p:cNvGrpSpPr/>
            <p:nvPr/>
          </p:nvGrpSpPr>
          <p:grpSpPr>
            <a:xfrm>
              <a:off x="9567947" y="3995579"/>
              <a:ext cx="113602" cy="113602"/>
              <a:chOff x="7487348" y="3207604"/>
              <a:chExt cx="106174" cy="106174"/>
            </a:xfrm>
          </p:grpSpPr>
          <p:cxnSp>
            <p:nvCxnSpPr>
              <p:cNvPr id="442" name="Straight Connector 441">
                <a:extLst>
                  <a:ext uri="{FF2B5EF4-FFF2-40B4-BE49-F238E27FC236}">
                    <a16:creationId xmlns:a16="http://schemas.microsoft.com/office/drawing/2014/main" id="{52E7FBEE-DC71-6E0B-59C8-2085C60E7C47}"/>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43" name="Straight Connector 442">
                <a:extLst>
                  <a:ext uri="{FF2B5EF4-FFF2-40B4-BE49-F238E27FC236}">
                    <a16:creationId xmlns:a16="http://schemas.microsoft.com/office/drawing/2014/main" id="{6A731CC2-6A7A-83CE-B408-6384E1E1EBE5}"/>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44" name="Group 443">
              <a:extLst>
                <a:ext uri="{FF2B5EF4-FFF2-40B4-BE49-F238E27FC236}">
                  <a16:creationId xmlns:a16="http://schemas.microsoft.com/office/drawing/2014/main" id="{7B881503-C84A-F818-992A-BB1D0A1B548C}"/>
                </a:ext>
              </a:extLst>
            </p:cNvPr>
            <p:cNvGrpSpPr/>
            <p:nvPr/>
          </p:nvGrpSpPr>
          <p:grpSpPr>
            <a:xfrm>
              <a:off x="9602629" y="4015097"/>
              <a:ext cx="113602" cy="113602"/>
              <a:chOff x="7487348" y="3207604"/>
              <a:chExt cx="106174" cy="106174"/>
            </a:xfrm>
          </p:grpSpPr>
          <p:cxnSp>
            <p:nvCxnSpPr>
              <p:cNvPr id="445" name="Straight Connector 444">
                <a:extLst>
                  <a:ext uri="{FF2B5EF4-FFF2-40B4-BE49-F238E27FC236}">
                    <a16:creationId xmlns:a16="http://schemas.microsoft.com/office/drawing/2014/main" id="{955CAA62-E3C0-210E-8888-E4CC4400DA16}"/>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46" name="Straight Connector 445">
                <a:extLst>
                  <a:ext uri="{FF2B5EF4-FFF2-40B4-BE49-F238E27FC236}">
                    <a16:creationId xmlns:a16="http://schemas.microsoft.com/office/drawing/2014/main" id="{BECCDE66-8C9B-16D1-3AE8-CF7E37009CBD}"/>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47" name="Group 446">
              <a:extLst>
                <a:ext uri="{FF2B5EF4-FFF2-40B4-BE49-F238E27FC236}">
                  <a16:creationId xmlns:a16="http://schemas.microsoft.com/office/drawing/2014/main" id="{7A89392C-9A31-8921-F611-7950BB095A44}"/>
                </a:ext>
              </a:extLst>
            </p:cNvPr>
            <p:cNvGrpSpPr/>
            <p:nvPr/>
          </p:nvGrpSpPr>
          <p:grpSpPr>
            <a:xfrm>
              <a:off x="9689433" y="4043846"/>
              <a:ext cx="113602" cy="113602"/>
              <a:chOff x="7487348" y="3207604"/>
              <a:chExt cx="106174" cy="106174"/>
            </a:xfrm>
          </p:grpSpPr>
          <p:cxnSp>
            <p:nvCxnSpPr>
              <p:cNvPr id="448" name="Straight Connector 447">
                <a:extLst>
                  <a:ext uri="{FF2B5EF4-FFF2-40B4-BE49-F238E27FC236}">
                    <a16:creationId xmlns:a16="http://schemas.microsoft.com/office/drawing/2014/main" id="{F931700A-E607-DB8A-1FE5-26B8B2DB2907}"/>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49" name="Straight Connector 448">
                <a:extLst>
                  <a:ext uri="{FF2B5EF4-FFF2-40B4-BE49-F238E27FC236}">
                    <a16:creationId xmlns:a16="http://schemas.microsoft.com/office/drawing/2014/main" id="{4551B864-DC73-EBC3-CD6F-026777352D67}"/>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50" name="Group 449">
              <a:extLst>
                <a:ext uri="{FF2B5EF4-FFF2-40B4-BE49-F238E27FC236}">
                  <a16:creationId xmlns:a16="http://schemas.microsoft.com/office/drawing/2014/main" id="{2BC5FCE3-64FF-FA1F-ADEF-F3DF960C0C73}"/>
                </a:ext>
              </a:extLst>
            </p:cNvPr>
            <p:cNvGrpSpPr/>
            <p:nvPr/>
          </p:nvGrpSpPr>
          <p:grpSpPr>
            <a:xfrm>
              <a:off x="9721553" y="4043846"/>
              <a:ext cx="113602" cy="113602"/>
              <a:chOff x="7487348" y="3207604"/>
              <a:chExt cx="106174" cy="106174"/>
            </a:xfrm>
          </p:grpSpPr>
          <p:cxnSp>
            <p:nvCxnSpPr>
              <p:cNvPr id="451" name="Straight Connector 450">
                <a:extLst>
                  <a:ext uri="{FF2B5EF4-FFF2-40B4-BE49-F238E27FC236}">
                    <a16:creationId xmlns:a16="http://schemas.microsoft.com/office/drawing/2014/main" id="{D69CA982-DC71-038E-96AC-17F08BEAD710}"/>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52" name="Straight Connector 451">
                <a:extLst>
                  <a:ext uri="{FF2B5EF4-FFF2-40B4-BE49-F238E27FC236}">
                    <a16:creationId xmlns:a16="http://schemas.microsoft.com/office/drawing/2014/main" id="{F977864E-D399-C253-AE81-AED85DE9D7B1}"/>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53" name="Group 452">
              <a:extLst>
                <a:ext uri="{FF2B5EF4-FFF2-40B4-BE49-F238E27FC236}">
                  <a16:creationId xmlns:a16="http://schemas.microsoft.com/office/drawing/2014/main" id="{0E9137A0-3008-E891-FDAC-9766AD9641CB}"/>
                </a:ext>
              </a:extLst>
            </p:cNvPr>
            <p:cNvGrpSpPr/>
            <p:nvPr/>
          </p:nvGrpSpPr>
          <p:grpSpPr>
            <a:xfrm>
              <a:off x="9749381" y="4043846"/>
              <a:ext cx="113602" cy="113602"/>
              <a:chOff x="7487348" y="3207604"/>
              <a:chExt cx="106174" cy="106174"/>
            </a:xfrm>
          </p:grpSpPr>
          <p:cxnSp>
            <p:nvCxnSpPr>
              <p:cNvPr id="454" name="Straight Connector 453">
                <a:extLst>
                  <a:ext uri="{FF2B5EF4-FFF2-40B4-BE49-F238E27FC236}">
                    <a16:creationId xmlns:a16="http://schemas.microsoft.com/office/drawing/2014/main" id="{A35BAC6E-07B1-7DA1-80E7-BE121EC0F7AB}"/>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55" name="Straight Connector 454">
                <a:extLst>
                  <a:ext uri="{FF2B5EF4-FFF2-40B4-BE49-F238E27FC236}">
                    <a16:creationId xmlns:a16="http://schemas.microsoft.com/office/drawing/2014/main" id="{D14ED62F-EA6A-493C-95FD-7CAE8A51E589}"/>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56" name="Group 455">
              <a:extLst>
                <a:ext uri="{FF2B5EF4-FFF2-40B4-BE49-F238E27FC236}">
                  <a16:creationId xmlns:a16="http://schemas.microsoft.com/office/drawing/2014/main" id="{F5C0E6B4-39B6-CA35-7A98-242CFFDD3B1C}"/>
                </a:ext>
              </a:extLst>
            </p:cNvPr>
            <p:cNvGrpSpPr/>
            <p:nvPr/>
          </p:nvGrpSpPr>
          <p:grpSpPr>
            <a:xfrm>
              <a:off x="9785383" y="4043846"/>
              <a:ext cx="113602" cy="113602"/>
              <a:chOff x="7487348" y="3207604"/>
              <a:chExt cx="106174" cy="106174"/>
            </a:xfrm>
          </p:grpSpPr>
          <p:cxnSp>
            <p:nvCxnSpPr>
              <p:cNvPr id="457" name="Straight Connector 456">
                <a:extLst>
                  <a:ext uri="{FF2B5EF4-FFF2-40B4-BE49-F238E27FC236}">
                    <a16:creationId xmlns:a16="http://schemas.microsoft.com/office/drawing/2014/main" id="{E7AB045C-AFCD-C60E-9E38-321CCB220DC4}"/>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58" name="Straight Connector 457">
                <a:extLst>
                  <a:ext uri="{FF2B5EF4-FFF2-40B4-BE49-F238E27FC236}">
                    <a16:creationId xmlns:a16="http://schemas.microsoft.com/office/drawing/2014/main" id="{F82B5903-76F5-D3DB-CA29-D2D1F868DF9A}"/>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59" name="Group 458">
              <a:extLst>
                <a:ext uri="{FF2B5EF4-FFF2-40B4-BE49-F238E27FC236}">
                  <a16:creationId xmlns:a16="http://schemas.microsoft.com/office/drawing/2014/main" id="{B356941E-42FB-D0A6-F0A2-0742F0F4B6C6}"/>
                </a:ext>
              </a:extLst>
            </p:cNvPr>
            <p:cNvGrpSpPr/>
            <p:nvPr/>
          </p:nvGrpSpPr>
          <p:grpSpPr>
            <a:xfrm>
              <a:off x="9818198" y="4043846"/>
              <a:ext cx="113602" cy="113602"/>
              <a:chOff x="7487348" y="3207604"/>
              <a:chExt cx="106174" cy="106174"/>
            </a:xfrm>
          </p:grpSpPr>
          <p:cxnSp>
            <p:nvCxnSpPr>
              <p:cNvPr id="460" name="Straight Connector 459">
                <a:extLst>
                  <a:ext uri="{FF2B5EF4-FFF2-40B4-BE49-F238E27FC236}">
                    <a16:creationId xmlns:a16="http://schemas.microsoft.com/office/drawing/2014/main" id="{B0C7DC8A-02F8-38C6-E962-5EC333F17675}"/>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61" name="Straight Connector 460">
                <a:extLst>
                  <a:ext uri="{FF2B5EF4-FFF2-40B4-BE49-F238E27FC236}">
                    <a16:creationId xmlns:a16="http://schemas.microsoft.com/office/drawing/2014/main" id="{B80140BA-1772-7D4D-9D0F-C8377BAA216A}"/>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62" name="Group 461">
              <a:extLst>
                <a:ext uri="{FF2B5EF4-FFF2-40B4-BE49-F238E27FC236}">
                  <a16:creationId xmlns:a16="http://schemas.microsoft.com/office/drawing/2014/main" id="{6511F584-CE58-DDFC-8203-A059208F11D0}"/>
                </a:ext>
              </a:extLst>
            </p:cNvPr>
            <p:cNvGrpSpPr/>
            <p:nvPr/>
          </p:nvGrpSpPr>
          <p:grpSpPr>
            <a:xfrm>
              <a:off x="9850773" y="4043846"/>
              <a:ext cx="113602" cy="113602"/>
              <a:chOff x="7487348" y="3207604"/>
              <a:chExt cx="106174" cy="106174"/>
            </a:xfrm>
          </p:grpSpPr>
          <p:cxnSp>
            <p:nvCxnSpPr>
              <p:cNvPr id="463" name="Straight Connector 462">
                <a:extLst>
                  <a:ext uri="{FF2B5EF4-FFF2-40B4-BE49-F238E27FC236}">
                    <a16:creationId xmlns:a16="http://schemas.microsoft.com/office/drawing/2014/main" id="{8D944F0B-791E-1DB9-BDDD-ABC3B4E30BC4}"/>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64" name="Straight Connector 463">
                <a:extLst>
                  <a:ext uri="{FF2B5EF4-FFF2-40B4-BE49-F238E27FC236}">
                    <a16:creationId xmlns:a16="http://schemas.microsoft.com/office/drawing/2014/main" id="{40711B89-132F-54FC-8C89-2269A4DE48CD}"/>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68" name="Group 467">
              <a:extLst>
                <a:ext uri="{FF2B5EF4-FFF2-40B4-BE49-F238E27FC236}">
                  <a16:creationId xmlns:a16="http://schemas.microsoft.com/office/drawing/2014/main" id="{133A1389-8E16-6135-435B-35FBFE835936}"/>
                </a:ext>
              </a:extLst>
            </p:cNvPr>
            <p:cNvGrpSpPr/>
            <p:nvPr/>
          </p:nvGrpSpPr>
          <p:grpSpPr>
            <a:xfrm>
              <a:off x="9882097" y="4043846"/>
              <a:ext cx="113602" cy="113602"/>
              <a:chOff x="7487348" y="3207604"/>
              <a:chExt cx="106174" cy="106174"/>
            </a:xfrm>
          </p:grpSpPr>
          <p:cxnSp>
            <p:nvCxnSpPr>
              <p:cNvPr id="469" name="Straight Connector 468">
                <a:extLst>
                  <a:ext uri="{FF2B5EF4-FFF2-40B4-BE49-F238E27FC236}">
                    <a16:creationId xmlns:a16="http://schemas.microsoft.com/office/drawing/2014/main" id="{0F863F3D-27AD-D086-D7F7-E0E5A319CBFC}"/>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70" name="Straight Connector 469">
                <a:extLst>
                  <a:ext uri="{FF2B5EF4-FFF2-40B4-BE49-F238E27FC236}">
                    <a16:creationId xmlns:a16="http://schemas.microsoft.com/office/drawing/2014/main" id="{9859951A-D6C4-2AED-13CB-437227D3585F}"/>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71" name="Group 470">
              <a:extLst>
                <a:ext uri="{FF2B5EF4-FFF2-40B4-BE49-F238E27FC236}">
                  <a16:creationId xmlns:a16="http://schemas.microsoft.com/office/drawing/2014/main" id="{AE937D8C-18BF-6778-50C7-17FEF6E24564}"/>
                </a:ext>
              </a:extLst>
            </p:cNvPr>
            <p:cNvGrpSpPr/>
            <p:nvPr/>
          </p:nvGrpSpPr>
          <p:grpSpPr>
            <a:xfrm>
              <a:off x="9922116" y="4064948"/>
              <a:ext cx="113602" cy="113602"/>
              <a:chOff x="7487348" y="3207604"/>
              <a:chExt cx="106174" cy="106174"/>
            </a:xfrm>
          </p:grpSpPr>
          <p:cxnSp>
            <p:nvCxnSpPr>
              <p:cNvPr id="472" name="Straight Connector 471">
                <a:extLst>
                  <a:ext uri="{FF2B5EF4-FFF2-40B4-BE49-F238E27FC236}">
                    <a16:creationId xmlns:a16="http://schemas.microsoft.com/office/drawing/2014/main" id="{94C689B5-2115-7006-EBDB-E0044CC4C84D}"/>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73" name="Straight Connector 472">
                <a:extLst>
                  <a:ext uri="{FF2B5EF4-FFF2-40B4-BE49-F238E27FC236}">
                    <a16:creationId xmlns:a16="http://schemas.microsoft.com/office/drawing/2014/main" id="{EDB70C9E-3F65-E820-68AD-FFA7187EB18D}"/>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74" name="Group 473">
              <a:extLst>
                <a:ext uri="{FF2B5EF4-FFF2-40B4-BE49-F238E27FC236}">
                  <a16:creationId xmlns:a16="http://schemas.microsoft.com/office/drawing/2014/main" id="{C4153E92-00B2-A40F-53D0-E843FC25A372}"/>
                </a:ext>
              </a:extLst>
            </p:cNvPr>
            <p:cNvGrpSpPr/>
            <p:nvPr/>
          </p:nvGrpSpPr>
          <p:grpSpPr>
            <a:xfrm>
              <a:off x="9943411" y="4064948"/>
              <a:ext cx="113602" cy="113602"/>
              <a:chOff x="7487348" y="3207604"/>
              <a:chExt cx="106174" cy="106174"/>
            </a:xfrm>
          </p:grpSpPr>
          <p:cxnSp>
            <p:nvCxnSpPr>
              <p:cNvPr id="475" name="Straight Connector 474">
                <a:extLst>
                  <a:ext uri="{FF2B5EF4-FFF2-40B4-BE49-F238E27FC236}">
                    <a16:creationId xmlns:a16="http://schemas.microsoft.com/office/drawing/2014/main" id="{5C28B098-CA42-B343-9C2E-36E378F25AF5}"/>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76" name="Straight Connector 475">
                <a:extLst>
                  <a:ext uri="{FF2B5EF4-FFF2-40B4-BE49-F238E27FC236}">
                    <a16:creationId xmlns:a16="http://schemas.microsoft.com/office/drawing/2014/main" id="{72C5E30A-02E4-E550-9D2D-F93C807C987E}"/>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77" name="Group 476">
              <a:extLst>
                <a:ext uri="{FF2B5EF4-FFF2-40B4-BE49-F238E27FC236}">
                  <a16:creationId xmlns:a16="http://schemas.microsoft.com/office/drawing/2014/main" id="{0E5AFA04-387E-F93A-1E27-07C1D366E93C}"/>
                </a:ext>
              </a:extLst>
            </p:cNvPr>
            <p:cNvGrpSpPr/>
            <p:nvPr/>
          </p:nvGrpSpPr>
          <p:grpSpPr>
            <a:xfrm>
              <a:off x="9967901" y="4064948"/>
              <a:ext cx="113602" cy="113602"/>
              <a:chOff x="7487348" y="3207604"/>
              <a:chExt cx="106174" cy="106174"/>
            </a:xfrm>
          </p:grpSpPr>
          <p:cxnSp>
            <p:nvCxnSpPr>
              <p:cNvPr id="478" name="Straight Connector 477">
                <a:extLst>
                  <a:ext uri="{FF2B5EF4-FFF2-40B4-BE49-F238E27FC236}">
                    <a16:creationId xmlns:a16="http://schemas.microsoft.com/office/drawing/2014/main" id="{DDDF1435-DFEF-5EBB-456D-04224CA4815E}"/>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79" name="Straight Connector 478">
                <a:extLst>
                  <a:ext uri="{FF2B5EF4-FFF2-40B4-BE49-F238E27FC236}">
                    <a16:creationId xmlns:a16="http://schemas.microsoft.com/office/drawing/2014/main" id="{EE6C79E6-4007-8AB0-F82D-8CC1397BE964}"/>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80" name="Group 479">
              <a:extLst>
                <a:ext uri="{FF2B5EF4-FFF2-40B4-BE49-F238E27FC236}">
                  <a16:creationId xmlns:a16="http://schemas.microsoft.com/office/drawing/2014/main" id="{148FB5AC-0B0F-6DC9-E2FF-105E8A7168DD}"/>
                </a:ext>
              </a:extLst>
            </p:cNvPr>
            <p:cNvGrpSpPr/>
            <p:nvPr/>
          </p:nvGrpSpPr>
          <p:grpSpPr>
            <a:xfrm>
              <a:off x="9983752" y="4089407"/>
              <a:ext cx="113602" cy="113602"/>
              <a:chOff x="7487348" y="3207604"/>
              <a:chExt cx="106174" cy="106174"/>
            </a:xfrm>
          </p:grpSpPr>
          <p:cxnSp>
            <p:nvCxnSpPr>
              <p:cNvPr id="481" name="Straight Connector 480">
                <a:extLst>
                  <a:ext uri="{FF2B5EF4-FFF2-40B4-BE49-F238E27FC236}">
                    <a16:creationId xmlns:a16="http://schemas.microsoft.com/office/drawing/2014/main" id="{2FE3F003-97A1-C3FB-1FFB-D328802BB4A2}"/>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82" name="Straight Connector 481">
                <a:extLst>
                  <a:ext uri="{FF2B5EF4-FFF2-40B4-BE49-F238E27FC236}">
                    <a16:creationId xmlns:a16="http://schemas.microsoft.com/office/drawing/2014/main" id="{911BE0C7-8886-F0D0-B3B2-C20302F51604}"/>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83" name="Group 482">
              <a:extLst>
                <a:ext uri="{FF2B5EF4-FFF2-40B4-BE49-F238E27FC236}">
                  <a16:creationId xmlns:a16="http://schemas.microsoft.com/office/drawing/2014/main" id="{1A7BAFDD-BD1D-EFE4-57C3-D393292A2014}"/>
                </a:ext>
              </a:extLst>
            </p:cNvPr>
            <p:cNvGrpSpPr/>
            <p:nvPr/>
          </p:nvGrpSpPr>
          <p:grpSpPr>
            <a:xfrm>
              <a:off x="10014999" y="4089407"/>
              <a:ext cx="113602" cy="113602"/>
              <a:chOff x="7487348" y="3207604"/>
              <a:chExt cx="106174" cy="106174"/>
            </a:xfrm>
          </p:grpSpPr>
          <p:cxnSp>
            <p:nvCxnSpPr>
              <p:cNvPr id="484" name="Straight Connector 483">
                <a:extLst>
                  <a:ext uri="{FF2B5EF4-FFF2-40B4-BE49-F238E27FC236}">
                    <a16:creationId xmlns:a16="http://schemas.microsoft.com/office/drawing/2014/main" id="{433C1A1F-9EAC-E01A-E84E-87C571EBE4D2}"/>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85" name="Straight Connector 484">
                <a:extLst>
                  <a:ext uri="{FF2B5EF4-FFF2-40B4-BE49-F238E27FC236}">
                    <a16:creationId xmlns:a16="http://schemas.microsoft.com/office/drawing/2014/main" id="{0474C265-B700-4A2E-DB73-D7A69481FB63}"/>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86" name="Group 485">
              <a:extLst>
                <a:ext uri="{FF2B5EF4-FFF2-40B4-BE49-F238E27FC236}">
                  <a16:creationId xmlns:a16="http://schemas.microsoft.com/office/drawing/2014/main" id="{B25441E7-0830-38EF-47BC-6C4945675946}"/>
                </a:ext>
              </a:extLst>
            </p:cNvPr>
            <p:cNvGrpSpPr/>
            <p:nvPr/>
          </p:nvGrpSpPr>
          <p:grpSpPr>
            <a:xfrm>
              <a:off x="10060207" y="4089407"/>
              <a:ext cx="113602" cy="113602"/>
              <a:chOff x="7487348" y="3207604"/>
              <a:chExt cx="106174" cy="106174"/>
            </a:xfrm>
          </p:grpSpPr>
          <p:cxnSp>
            <p:nvCxnSpPr>
              <p:cNvPr id="487" name="Straight Connector 486">
                <a:extLst>
                  <a:ext uri="{FF2B5EF4-FFF2-40B4-BE49-F238E27FC236}">
                    <a16:creationId xmlns:a16="http://schemas.microsoft.com/office/drawing/2014/main" id="{A855264F-CF46-8369-080E-CB0DD7CC092A}"/>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88" name="Straight Connector 487">
                <a:extLst>
                  <a:ext uri="{FF2B5EF4-FFF2-40B4-BE49-F238E27FC236}">
                    <a16:creationId xmlns:a16="http://schemas.microsoft.com/office/drawing/2014/main" id="{D2438776-7429-1652-1585-F648E809ECB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89" name="Group 488">
              <a:extLst>
                <a:ext uri="{FF2B5EF4-FFF2-40B4-BE49-F238E27FC236}">
                  <a16:creationId xmlns:a16="http://schemas.microsoft.com/office/drawing/2014/main" id="{CDBE37FA-9A37-9B0E-3135-BA68B6ED282C}"/>
                </a:ext>
              </a:extLst>
            </p:cNvPr>
            <p:cNvGrpSpPr/>
            <p:nvPr/>
          </p:nvGrpSpPr>
          <p:grpSpPr>
            <a:xfrm>
              <a:off x="10095324" y="4089407"/>
              <a:ext cx="113602" cy="113602"/>
              <a:chOff x="7487348" y="3207604"/>
              <a:chExt cx="106174" cy="106174"/>
            </a:xfrm>
          </p:grpSpPr>
          <p:cxnSp>
            <p:nvCxnSpPr>
              <p:cNvPr id="490" name="Straight Connector 489">
                <a:extLst>
                  <a:ext uri="{FF2B5EF4-FFF2-40B4-BE49-F238E27FC236}">
                    <a16:creationId xmlns:a16="http://schemas.microsoft.com/office/drawing/2014/main" id="{4E9DAF81-8D08-ECC6-1421-1BE477EC8717}"/>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91" name="Straight Connector 490">
                <a:extLst>
                  <a:ext uri="{FF2B5EF4-FFF2-40B4-BE49-F238E27FC236}">
                    <a16:creationId xmlns:a16="http://schemas.microsoft.com/office/drawing/2014/main" id="{C0B3ABB4-0107-331D-D4CA-46CCB21A6CBE}"/>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92" name="Group 491">
              <a:extLst>
                <a:ext uri="{FF2B5EF4-FFF2-40B4-BE49-F238E27FC236}">
                  <a16:creationId xmlns:a16="http://schemas.microsoft.com/office/drawing/2014/main" id="{20AFB09E-27DD-FF03-3359-A18CCF46B49F}"/>
                </a:ext>
              </a:extLst>
            </p:cNvPr>
            <p:cNvGrpSpPr/>
            <p:nvPr/>
          </p:nvGrpSpPr>
          <p:grpSpPr>
            <a:xfrm>
              <a:off x="10112092" y="4089407"/>
              <a:ext cx="113602" cy="113602"/>
              <a:chOff x="7487348" y="3207604"/>
              <a:chExt cx="106174" cy="106174"/>
            </a:xfrm>
          </p:grpSpPr>
          <p:cxnSp>
            <p:nvCxnSpPr>
              <p:cNvPr id="493" name="Straight Connector 492">
                <a:extLst>
                  <a:ext uri="{FF2B5EF4-FFF2-40B4-BE49-F238E27FC236}">
                    <a16:creationId xmlns:a16="http://schemas.microsoft.com/office/drawing/2014/main" id="{EED146A3-F440-4B59-2AD8-93925118D615}"/>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94" name="Straight Connector 493">
                <a:extLst>
                  <a:ext uri="{FF2B5EF4-FFF2-40B4-BE49-F238E27FC236}">
                    <a16:creationId xmlns:a16="http://schemas.microsoft.com/office/drawing/2014/main" id="{84BAEE56-1874-1C82-73F3-C46AF03315F3}"/>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95" name="Group 494">
              <a:extLst>
                <a:ext uri="{FF2B5EF4-FFF2-40B4-BE49-F238E27FC236}">
                  <a16:creationId xmlns:a16="http://schemas.microsoft.com/office/drawing/2014/main" id="{0AC48BE0-2A2A-CDA0-C3EF-ADD145C56BD2}"/>
                </a:ext>
              </a:extLst>
            </p:cNvPr>
            <p:cNvGrpSpPr/>
            <p:nvPr/>
          </p:nvGrpSpPr>
          <p:grpSpPr>
            <a:xfrm>
              <a:off x="10152513" y="4089407"/>
              <a:ext cx="113602" cy="113602"/>
              <a:chOff x="7487348" y="3207604"/>
              <a:chExt cx="106174" cy="106174"/>
            </a:xfrm>
          </p:grpSpPr>
          <p:cxnSp>
            <p:nvCxnSpPr>
              <p:cNvPr id="496" name="Straight Connector 495">
                <a:extLst>
                  <a:ext uri="{FF2B5EF4-FFF2-40B4-BE49-F238E27FC236}">
                    <a16:creationId xmlns:a16="http://schemas.microsoft.com/office/drawing/2014/main" id="{BCA53597-80CD-A68A-BBDF-684CD9C00BFA}"/>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497" name="Straight Connector 496">
                <a:extLst>
                  <a:ext uri="{FF2B5EF4-FFF2-40B4-BE49-F238E27FC236}">
                    <a16:creationId xmlns:a16="http://schemas.microsoft.com/office/drawing/2014/main" id="{801E28D2-A7A2-CA23-DE90-5CE0B543E08E}"/>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498" name="Group 497">
              <a:extLst>
                <a:ext uri="{FF2B5EF4-FFF2-40B4-BE49-F238E27FC236}">
                  <a16:creationId xmlns:a16="http://schemas.microsoft.com/office/drawing/2014/main" id="{CD5730D6-468B-CBF0-472D-6C5E84993C33}"/>
                </a:ext>
              </a:extLst>
            </p:cNvPr>
            <p:cNvGrpSpPr/>
            <p:nvPr/>
          </p:nvGrpSpPr>
          <p:grpSpPr>
            <a:xfrm>
              <a:off x="10182014" y="4089407"/>
              <a:ext cx="113602" cy="113602"/>
              <a:chOff x="7487348" y="3207604"/>
              <a:chExt cx="106174" cy="106174"/>
            </a:xfrm>
          </p:grpSpPr>
          <p:cxnSp>
            <p:nvCxnSpPr>
              <p:cNvPr id="499" name="Straight Connector 498">
                <a:extLst>
                  <a:ext uri="{FF2B5EF4-FFF2-40B4-BE49-F238E27FC236}">
                    <a16:creationId xmlns:a16="http://schemas.microsoft.com/office/drawing/2014/main" id="{F9D669CA-FDEE-D575-AFE3-FC01D45A5D18}"/>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00" name="Straight Connector 499">
                <a:extLst>
                  <a:ext uri="{FF2B5EF4-FFF2-40B4-BE49-F238E27FC236}">
                    <a16:creationId xmlns:a16="http://schemas.microsoft.com/office/drawing/2014/main" id="{E98F2D50-D2BC-2395-CFB1-2D65C013D1BB}"/>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01" name="Group 500">
              <a:extLst>
                <a:ext uri="{FF2B5EF4-FFF2-40B4-BE49-F238E27FC236}">
                  <a16:creationId xmlns:a16="http://schemas.microsoft.com/office/drawing/2014/main" id="{80315100-4062-CE98-96C5-84C4311FBE34}"/>
                </a:ext>
              </a:extLst>
            </p:cNvPr>
            <p:cNvGrpSpPr/>
            <p:nvPr/>
          </p:nvGrpSpPr>
          <p:grpSpPr>
            <a:xfrm>
              <a:off x="10200100" y="4089407"/>
              <a:ext cx="113602" cy="113602"/>
              <a:chOff x="7487348" y="3207604"/>
              <a:chExt cx="106174" cy="106174"/>
            </a:xfrm>
          </p:grpSpPr>
          <p:cxnSp>
            <p:nvCxnSpPr>
              <p:cNvPr id="502" name="Straight Connector 501">
                <a:extLst>
                  <a:ext uri="{FF2B5EF4-FFF2-40B4-BE49-F238E27FC236}">
                    <a16:creationId xmlns:a16="http://schemas.microsoft.com/office/drawing/2014/main" id="{C9142B8F-80EA-32BF-5FA0-835ABA39BA98}"/>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03" name="Straight Connector 502">
                <a:extLst>
                  <a:ext uri="{FF2B5EF4-FFF2-40B4-BE49-F238E27FC236}">
                    <a16:creationId xmlns:a16="http://schemas.microsoft.com/office/drawing/2014/main" id="{40F2890B-43EE-E77C-9F24-9F904CE1BC41}"/>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04" name="Group 503">
              <a:extLst>
                <a:ext uri="{FF2B5EF4-FFF2-40B4-BE49-F238E27FC236}">
                  <a16:creationId xmlns:a16="http://schemas.microsoft.com/office/drawing/2014/main" id="{F8A0D688-E3A5-A6AF-E603-BB8042DAC84F}"/>
                </a:ext>
              </a:extLst>
            </p:cNvPr>
            <p:cNvGrpSpPr/>
            <p:nvPr/>
          </p:nvGrpSpPr>
          <p:grpSpPr>
            <a:xfrm>
              <a:off x="10227114" y="4089407"/>
              <a:ext cx="113602" cy="113602"/>
              <a:chOff x="7487348" y="3207604"/>
              <a:chExt cx="106174" cy="106174"/>
            </a:xfrm>
          </p:grpSpPr>
          <p:cxnSp>
            <p:nvCxnSpPr>
              <p:cNvPr id="505" name="Straight Connector 504">
                <a:extLst>
                  <a:ext uri="{FF2B5EF4-FFF2-40B4-BE49-F238E27FC236}">
                    <a16:creationId xmlns:a16="http://schemas.microsoft.com/office/drawing/2014/main" id="{36DF2690-CE60-A7E8-9F67-63A17A4B718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06" name="Straight Connector 505">
                <a:extLst>
                  <a:ext uri="{FF2B5EF4-FFF2-40B4-BE49-F238E27FC236}">
                    <a16:creationId xmlns:a16="http://schemas.microsoft.com/office/drawing/2014/main" id="{219273A4-93CD-79BC-8271-9C38529CCE94}"/>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07" name="Group 506">
              <a:extLst>
                <a:ext uri="{FF2B5EF4-FFF2-40B4-BE49-F238E27FC236}">
                  <a16:creationId xmlns:a16="http://schemas.microsoft.com/office/drawing/2014/main" id="{61D83211-2223-E32A-B1C3-14A2DBDE9BBB}"/>
                </a:ext>
              </a:extLst>
            </p:cNvPr>
            <p:cNvGrpSpPr/>
            <p:nvPr/>
          </p:nvGrpSpPr>
          <p:grpSpPr>
            <a:xfrm>
              <a:off x="10256901" y="4089407"/>
              <a:ext cx="113602" cy="113602"/>
              <a:chOff x="7487348" y="3207604"/>
              <a:chExt cx="106174" cy="106174"/>
            </a:xfrm>
          </p:grpSpPr>
          <p:cxnSp>
            <p:nvCxnSpPr>
              <p:cNvPr id="508" name="Straight Connector 507">
                <a:extLst>
                  <a:ext uri="{FF2B5EF4-FFF2-40B4-BE49-F238E27FC236}">
                    <a16:creationId xmlns:a16="http://schemas.microsoft.com/office/drawing/2014/main" id="{9B186A53-E116-D567-CA8C-B55FC41C0E79}"/>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09" name="Straight Connector 508">
                <a:extLst>
                  <a:ext uri="{FF2B5EF4-FFF2-40B4-BE49-F238E27FC236}">
                    <a16:creationId xmlns:a16="http://schemas.microsoft.com/office/drawing/2014/main" id="{7F0FFD14-A702-EB0F-1BAC-DF9F3D5C8B97}"/>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10" name="Group 509">
              <a:extLst>
                <a:ext uri="{FF2B5EF4-FFF2-40B4-BE49-F238E27FC236}">
                  <a16:creationId xmlns:a16="http://schemas.microsoft.com/office/drawing/2014/main" id="{863565A4-78A1-64C8-774C-7C0AB9D4648D}"/>
                </a:ext>
              </a:extLst>
            </p:cNvPr>
            <p:cNvGrpSpPr/>
            <p:nvPr/>
          </p:nvGrpSpPr>
          <p:grpSpPr>
            <a:xfrm>
              <a:off x="10293600" y="4089407"/>
              <a:ext cx="113602" cy="113602"/>
              <a:chOff x="7487348" y="3207604"/>
              <a:chExt cx="106174" cy="106174"/>
            </a:xfrm>
          </p:grpSpPr>
          <p:cxnSp>
            <p:nvCxnSpPr>
              <p:cNvPr id="511" name="Straight Connector 510">
                <a:extLst>
                  <a:ext uri="{FF2B5EF4-FFF2-40B4-BE49-F238E27FC236}">
                    <a16:creationId xmlns:a16="http://schemas.microsoft.com/office/drawing/2014/main" id="{3E7C71CE-075F-E961-AE86-CD4EA7E847EA}"/>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12" name="Straight Connector 511">
                <a:extLst>
                  <a:ext uri="{FF2B5EF4-FFF2-40B4-BE49-F238E27FC236}">
                    <a16:creationId xmlns:a16="http://schemas.microsoft.com/office/drawing/2014/main" id="{928D5759-E337-291B-A3E3-50B34786F18E}"/>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13" name="Group 512">
              <a:extLst>
                <a:ext uri="{FF2B5EF4-FFF2-40B4-BE49-F238E27FC236}">
                  <a16:creationId xmlns:a16="http://schemas.microsoft.com/office/drawing/2014/main" id="{4CDB12A7-7B2A-A545-16E2-2AE21758F138}"/>
                </a:ext>
              </a:extLst>
            </p:cNvPr>
            <p:cNvGrpSpPr/>
            <p:nvPr/>
          </p:nvGrpSpPr>
          <p:grpSpPr>
            <a:xfrm>
              <a:off x="10310626" y="4089407"/>
              <a:ext cx="113602" cy="113602"/>
              <a:chOff x="7487348" y="3207604"/>
              <a:chExt cx="106174" cy="106174"/>
            </a:xfrm>
          </p:grpSpPr>
          <p:cxnSp>
            <p:nvCxnSpPr>
              <p:cNvPr id="514" name="Straight Connector 513">
                <a:extLst>
                  <a:ext uri="{FF2B5EF4-FFF2-40B4-BE49-F238E27FC236}">
                    <a16:creationId xmlns:a16="http://schemas.microsoft.com/office/drawing/2014/main" id="{6A99CBF3-7CC3-F6BB-9FF3-5EE04FC10A81}"/>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15" name="Straight Connector 514">
                <a:extLst>
                  <a:ext uri="{FF2B5EF4-FFF2-40B4-BE49-F238E27FC236}">
                    <a16:creationId xmlns:a16="http://schemas.microsoft.com/office/drawing/2014/main" id="{346949AE-5ADB-2E40-9431-21E9C1FE415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16" name="Group 515">
              <a:extLst>
                <a:ext uri="{FF2B5EF4-FFF2-40B4-BE49-F238E27FC236}">
                  <a16:creationId xmlns:a16="http://schemas.microsoft.com/office/drawing/2014/main" id="{3F1832CC-8308-A077-7DE5-9E3F9BE24F4E}"/>
                </a:ext>
              </a:extLst>
            </p:cNvPr>
            <p:cNvGrpSpPr/>
            <p:nvPr/>
          </p:nvGrpSpPr>
          <p:grpSpPr>
            <a:xfrm>
              <a:off x="10342029" y="4089407"/>
              <a:ext cx="113602" cy="113602"/>
              <a:chOff x="7487348" y="3207604"/>
              <a:chExt cx="106174" cy="106174"/>
            </a:xfrm>
          </p:grpSpPr>
          <p:cxnSp>
            <p:nvCxnSpPr>
              <p:cNvPr id="517" name="Straight Connector 516">
                <a:extLst>
                  <a:ext uri="{FF2B5EF4-FFF2-40B4-BE49-F238E27FC236}">
                    <a16:creationId xmlns:a16="http://schemas.microsoft.com/office/drawing/2014/main" id="{F88D7071-B732-0C19-8008-1920F36BB75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18" name="Straight Connector 517">
                <a:extLst>
                  <a:ext uri="{FF2B5EF4-FFF2-40B4-BE49-F238E27FC236}">
                    <a16:creationId xmlns:a16="http://schemas.microsoft.com/office/drawing/2014/main" id="{345BE71F-5F25-D5BF-F5B5-704B7CAD0282}"/>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19" name="Group 518">
              <a:extLst>
                <a:ext uri="{FF2B5EF4-FFF2-40B4-BE49-F238E27FC236}">
                  <a16:creationId xmlns:a16="http://schemas.microsoft.com/office/drawing/2014/main" id="{2BE96C94-DC3F-AD8C-535A-F484C4A3DDD8}"/>
                </a:ext>
              </a:extLst>
            </p:cNvPr>
            <p:cNvGrpSpPr/>
            <p:nvPr/>
          </p:nvGrpSpPr>
          <p:grpSpPr>
            <a:xfrm>
              <a:off x="10437194" y="4089407"/>
              <a:ext cx="113602" cy="113602"/>
              <a:chOff x="7487348" y="3207604"/>
              <a:chExt cx="106174" cy="106174"/>
            </a:xfrm>
          </p:grpSpPr>
          <p:cxnSp>
            <p:nvCxnSpPr>
              <p:cNvPr id="520" name="Straight Connector 519">
                <a:extLst>
                  <a:ext uri="{FF2B5EF4-FFF2-40B4-BE49-F238E27FC236}">
                    <a16:creationId xmlns:a16="http://schemas.microsoft.com/office/drawing/2014/main" id="{27982ED8-3FCA-3A1C-8B15-A2942DC233A3}"/>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21" name="Straight Connector 520">
                <a:extLst>
                  <a:ext uri="{FF2B5EF4-FFF2-40B4-BE49-F238E27FC236}">
                    <a16:creationId xmlns:a16="http://schemas.microsoft.com/office/drawing/2014/main" id="{7E03A50B-1BD8-E55D-1A9F-6A248AE28A57}"/>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22" name="Group 521">
              <a:extLst>
                <a:ext uri="{FF2B5EF4-FFF2-40B4-BE49-F238E27FC236}">
                  <a16:creationId xmlns:a16="http://schemas.microsoft.com/office/drawing/2014/main" id="{87117DD5-E771-A8BE-39EC-4B71932E238E}"/>
                </a:ext>
              </a:extLst>
            </p:cNvPr>
            <p:cNvGrpSpPr/>
            <p:nvPr/>
          </p:nvGrpSpPr>
          <p:grpSpPr>
            <a:xfrm>
              <a:off x="10531884" y="4089407"/>
              <a:ext cx="113602" cy="113602"/>
              <a:chOff x="7487348" y="3207604"/>
              <a:chExt cx="106174" cy="106174"/>
            </a:xfrm>
          </p:grpSpPr>
          <p:cxnSp>
            <p:nvCxnSpPr>
              <p:cNvPr id="523" name="Straight Connector 522">
                <a:extLst>
                  <a:ext uri="{FF2B5EF4-FFF2-40B4-BE49-F238E27FC236}">
                    <a16:creationId xmlns:a16="http://schemas.microsoft.com/office/drawing/2014/main" id="{B8DC0168-B25E-5DFE-9072-CA65545C1CB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24" name="Straight Connector 523">
                <a:extLst>
                  <a:ext uri="{FF2B5EF4-FFF2-40B4-BE49-F238E27FC236}">
                    <a16:creationId xmlns:a16="http://schemas.microsoft.com/office/drawing/2014/main" id="{C89B39DA-BD26-AB71-3973-3D174DC8599B}"/>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25" name="Group 524">
              <a:extLst>
                <a:ext uri="{FF2B5EF4-FFF2-40B4-BE49-F238E27FC236}">
                  <a16:creationId xmlns:a16="http://schemas.microsoft.com/office/drawing/2014/main" id="{3F81B3DB-1C9E-F260-4FAC-D0DF1020D5DA}"/>
                </a:ext>
              </a:extLst>
            </p:cNvPr>
            <p:cNvGrpSpPr/>
            <p:nvPr/>
          </p:nvGrpSpPr>
          <p:grpSpPr>
            <a:xfrm>
              <a:off x="10570450" y="4089407"/>
              <a:ext cx="113602" cy="113602"/>
              <a:chOff x="7487348" y="3207604"/>
              <a:chExt cx="106174" cy="106174"/>
            </a:xfrm>
          </p:grpSpPr>
          <p:cxnSp>
            <p:nvCxnSpPr>
              <p:cNvPr id="526" name="Straight Connector 525">
                <a:extLst>
                  <a:ext uri="{FF2B5EF4-FFF2-40B4-BE49-F238E27FC236}">
                    <a16:creationId xmlns:a16="http://schemas.microsoft.com/office/drawing/2014/main" id="{44C32E97-1776-13D6-137E-80E7A30DAAC2}"/>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27" name="Straight Connector 526">
                <a:extLst>
                  <a:ext uri="{FF2B5EF4-FFF2-40B4-BE49-F238E27FC236}">
                    <a16:creationId xmlns:a16="http://schemas.microsoft.com/office/drawing/2014/main" id="{24B8D5D1-E6A9-6D84-00AB-7B449D584203}"/>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28" name="Group 527">
              <a:extLst>
                <a:ext uri="{FF2B5EF4-FFF2-40B4-BE49-F238E27FC236}">
                  <a16:creationId xmlns:a16="http://schemas.microsoft.com/office/drawing/2014/main" id="{0018843C-6ED0-E3AC-1958-1516139500F1}"/>
                </a:ext>
              </a:extLst>
            </p:cNvPr>
            <p:cNvGrpSpPr/>
            <p:nvPr/>
          </p:nvGrpSpPr>
          <p:grpSpPr>
            <a:xfrm>
              <a:off x="10588245" y="4089407"/>
              <a:ext cx="113602" cy="113602"/>
              <a:chOff x="7487348" y="3207604"/>
              <a:chExt cx="106174" cy="106174"/>
            </a:xfrm>
          </p:grpSpPr>
          <p:cxnSp>
            <p:nvCxnSpPr>
              <p:cNvPr id="529" name="Straight Connector 528">
                <a:extLst>
                  <a:ext uri="{FF2B5EF4-FFF2-40B4-BE49-F238E27FC236}">
                    <a16:creationId xmlns:a16="http://schemas.microsoft.com/office/drawing/2014/main" id="{0355BE3C-F276-A79E-2858-D66703D6E0D1}"/>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30" name="Straight Connector 529">
                <a:extLst>
                  <a:ext uri="{FF2B5EF4-FFF2-40B4-BE49-F238E27FC236}">
                    <a16:creationId xmlns:a16="http://schemas.microsoft.com/office/drawing/2014/main" id="{545D21DC-6E5E-72D8-9C7E-4861EF70ABCD}"/>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31" name="Group 530">
              <a:extLst>
                <a:ext uri="{FF2B5EF4-FFF2-40B4-BE49-F238E27FC236}">
                  <a16:creationId xmlns:a16="http://schemas.microsoft.com/office/drawing/2014/main" id="{D0064884-04C3-8162-E5EF-B064735B5619}"/>
                </a:ext>
              </a:extLst>
            </p:cNvPr>
            <p:cNvGrpSpPr/>
            <p:nvPr/>
          </p:nvGrpSpPr>
          <p:grpSpPr>
            <a:xfrm>
              <a:off x="10604200" y="4089407"/>
              <a:ext cx="113602" cy="113602"/>
              <a:chOff x="7487348" y="3207604"/>
              <a:chExt cx="106174" cy="106174"/>
            </a:xfrm>
          </p:grpSpPr>
          <p:cxnSp>
            <p:nvCxnSpPr>
              <p:cNvPr id="532" name="Straight Connector 531">
                <a:extLst>
                  <a:ext uri="{FF2B5EF4-FFF2-40B4-BE49-F238E27FC236}">
                    <a16:creationId xmlns:a16="http://schemas.microsoft.com/office/drawing/2014/main" id="{2B474CB2-2CE6-7C9D-ADB5-130621A7320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33" name="Straight Connector 532">
                <a:extLst>
                  <a:ext uri="{FF2B5EF4-FFF2-40B4-BE49-F238E27FC236}">
                    <a16:creationId xmlns:a16="http://schemas.microsoft.com/office/drawing/2014/main" id="{8953A1B3-0404-643A-B6C2-BF0B1A817DC7}"/>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34" name="Group 533">
              <a:extLst>
                <a:ext uri="{FF2B5EF4-FFF2-40B4-BE49-F238E27FC236}">
                  <a16:creationId xmlns:a16="http://schemas.microsoft.com/office/drawing/2014/main" id="{18100C81-131C-9DA4-DA62-EAFEF3C88332}"/>
                </a:ext>
              </a:extLst>
            </p:cNvPr>
            <p:cNvGrpSpPr/>
            <p:nvPr/>
          </p:nvGrpSpPr>
          <p:grpSpPr>
            <a:xfrm>
              <a:off x="10674876" y="4089407"/>
              <a:ext cx="113602" cy="113602"/>
              <a:chOff x="7487348" y="3207604"/>
              <a:chExt cx="106174" cy="106174"/>
            </a:xfrm>
          </p:grpSpPr>
          <p:cxnSp>
            <p:nvCxnSpPr>
              <p:cNvPr id="535" name="Straight Connector 534">
                <a:extLst>
                  <a:ext uri="{FF2B5EF4-FFF2-40B4-BE49-F238E27FC236}">
                    <a16:creationId xmlns:a16="http://schemas.microsoft.com/office/drawing/2014/main" id="{9DCC88B4-45C0-EEBF-9281-BFE1BB2C7EB2}"/>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36" name="Straight Connector 535">
                <a:extLst>
                  <a:ext uri="{FF2B5EF4-FFF2-40B4-BE49-F238E27FC236}">
                    <a16:creationId xmlns:a16="http://schemas.microsoft.com/office/drawing/2014/main" id="{691EDECC-860C-FB56-B30A-AEC769D83343}"/>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37" name="Group 536">
              <a:extLst>
                <a:ext uri="{FF2B5EF4-FFF2-40B4-BE49-F238E27FC236}">
                  <a16:creationId xmlns:a16="http://schemas.microsoft.com/office/drawing/2014/main" id="{FFE48F4F-F96D-0B53-D429-05BB0DA6648F}"/>
                </a:ext>
              </a:extLst>
            </p:cNvPr>
            <p:cNvGrpSpPr/>
            <p:nvPr/>
          </p:nvGrpSpPr>
          <p:grpSpPr>
            <a:xfrm>
              <a:off x="10710561" y="4089407"/>
              <a:ext cx="113602" cy="113602"/>
              <a:chOff x="7487348" y="3207604"/>
              <a:chExt cx="106174" cy="106174"/>
            </a:xfrm>
          </p:grpSpPr>
          <p:cxnSp>
            <p:nvCxnSpPr>
              <p:cNvPr id="538" name="Straight Connector 537">
                <a:extLst>
                  <a:ext uri="{FF2B5EF4-FFF2-40B4-BE49-F238E27FC236}">
                    <a16:creationId xmlns:a16="http://schemas.microsoft.com/office/drawing/2014/main" id="{A8662469-27C1-7127-5598-8E0051A9131A}"/>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39" name="Straight Connector 538">
                <a:extLst>
                  <a:ext uri="{FF2B5EF4-FFF2-40B4-BE49-F238E27FC236}">
                    <a16:creationId xmlns:a16="http://schemas.microsoft.com/office/drawing/2014/main" id="{65DDC508-D2E5-5E75-3E9F-99F024DAAAF6}"/>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40" name="Group 539">
              <a:extLst>
                <a:ext uri="{FF2B5EF4-FFF2-40B4-BE49-F238E27FC236}">
                  <a16:creationId xmlns:a16="http://schemas.microsoft.com/office/drawing/2014/main" id="{51D42719-27FD-E3FB-CF85-3323394F3C56}"/>
                </a:ext>
              </a:extLst>
            </p:cNvPr>
            <p:cNvGrpSpPr/>
            <p:nvPr/>
          </p:nvGrpSpPr>
          <p:grpSpPr>
            <a:xfrm>
              <a:off x="10761410" y="4089407"/>
              <a:ext cx="113602" cy="113602"/>
              <a:chOff x="7487348" y="3207604"/>
              <a:chExt cx="106174" cy="106174"/>
            </a:xfrm>
          </p:grpSpPr>
          <p:cxnSp>
            <p:nvCxnSpPr>
              <p:cNvPr id="541" name="Straight Connector 540">
                <a:extLst>
                  <a:ext uri="{FF2B5EF4-FFF2-40B4-BE49-F238E27FC236}">
                    <a16:creationId xmlns:a16="http://schemas.microsoft.com/office/drawing/2014/main" id="{FA5F6FC8-5115-F6EF-5CA8-1B7E1A5EA5E2}"/>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42" name="Straight Connector 541">
                <a:extLst>
                  <a:ext uri="{FF2B5EF4-FFF2-40B4-BE49-F238E27FC236}">
                    <a16:creationId xmlns:a16="http://schemas.microsoft.com/office/drawing/2014/main" id="{F4C0EDD1-2192-00CB-6089-7C26B9A128BC}"/>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nvGrpSpPr>
            <p:cNvPr id="543" name="Group 542">
              <a:extLst>
                <a:ext uri="{FF2B5EF4-FFF2-40B4-BE49-F238E27FC236}">
                  <a16:creationId xmlns:a16="http://schemas.microsoft.com/office/drawing/2014/main" id="{9C475979-4D3D-6A99-F169-AC8185282C1F}"/>
                </a:ext>
              </a:extLst>
            </p:cNvPr>
            <p:cNvGrpSpPr/>
            <p:nvPr/>
          </p:nvGrpSpPr>
          <p:grpSpPr>
            <a:xfrm>
              <a:off x="10854937" y="4089407"/>
              <a:ext cx="113602" cy="113602"/>
              <a:chOff x="7487348" y="3207604"/>
              <a:chExt cx="106174" cy="106174"/>
            </a:xfrm>
          </p:grpSpPr>
          <p:cxnSp>
            <p:nvCxnSpPr>
              <p:cNvPr id="544" name="Straight Connector 543">
                <a:extLst>
                  <a:ext uri="{FF2B5EF4-FFF2-40B4-BE49-F238E27FC236}">
                    <a16:creationId xmlns:a16="http://schemas.microsoft.com/office/drawing/2014/main" id="{4F124D7F-FF23-AA3D-5114-E22FA138767F}"/>
                  </a:ext>
                </a:extLst>
              </p:cNvPr>
              <p:cNvCxnSpPr>
                <a:cxnSpLocks/>
              </p:cNvCxnSpPr>
              <p:nvPr/>
            </p:nvCxnSpPr>
            <p:spPr bwMode="auto">
              <a:xfrm>
                <a:off x="7540435" y="3207604"/>
                <a:ext cx="0" cy="106174"/>
              </a:xfrm>
              <a:prstGeom prst="line">
                <a:avLst/>
              </a:prstGeom>
              <a:noFill/>
              <a:ln w="28575" cap="flat" cmpd="sng" algn="ctr">
                <a:solidFill>
                  <a:schemeClr val="accent1"/>
                </a:solidFill>
                <a:prstDash val="solid"/>
                <a:round/>
                <a:headEnd type="none" w="med" len="med"/>
                <a:tailEnd type="none" w="med" len="med"/>
              </a:ln>
              <a:effectLst/>
            </p:spPr>
          </p:cxnSp>
          <p:cxnSp>
            <p:nvCxnSpPr>
              <p:cNvPr id="545" name="Straight Connector 544">
                <a:extLst>
                  <a:ext uri="{FF2B5EF4-FFF2-40B4-BE49-F238E27FC236}">
                    <a16:creationId xmlns:a16="http://schemas.microsoft.com/office/drawing/2014/main" id="{B38A82C7-CADE-D275-4C79-95E7F5041764}"/>
                  </a:ext>
                </a:extLst>
              </p:cNvPr>
              <p:cNvCxnSpPr>
                <a:cxnSpLocks/>
              </p:cNvCxnSpPr>
              <p:nvPr/>
            </p:nvCxnSpPr>
            <p:spPr bwMode="auto">
              <a:xfrm rot="16200000">
                <a:off x="7540435" y="3207605"/>
                <a:ext cx="0" cy="106174"/>
              </a:xfrm>
              <a:prstGeom prst="line">
                <a:avLst/>
              </a:prstGeom>
              <a:noFill/>
              <a:ln w="28575" cap="flat" cmpd="sng" algn="ctr">
                <a:solidFill>
                  <a:schemeClr val="accent1"/>
                </a:solidFill>
                <a:prstDash val="solid"/>
                <a:round/>
                <a:headEnd type="none" w="med" len="med"/>
                <a:tailEnd type="none" w="med" len="med"/>
              </a:ln>
              <a:effectLst/>
            </p:spPr>
          </p:cxnSp>
        </p:grpSp>
      </p:grpSp>
      <p:sp>
        <p:nvSpPr>
          <p:cNvPr id="547" name="Freeform: Shape 546">
            <a:extLst>
              <a:ext uri="{FF2B5EF4-FFF2-40B4-BE49-F238E27FC236}">
                <a16:creationId xmlns:a16="http://schemas.microsoft.com/office/drawing/2014/main" id="{2F17BE70-F6B7-65AF-F989-9FD68363B095}"/>
              </a:ext>
            </a:extLst>
          </p:cNvPr>
          <p:cNvSpPr/>
          <p:nvPr/>
        </p:nvSpPr>
        <p:spPr bwMode="auto">
          <a:xfrm>
            <a:off x="5897744" y="1794472"/>
            <a:ext cx="4999909" cy="2457449"/>
          </a:xfrm>
          <a:custGeom>
            <a:avLst/>
            <a:gdLst>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698500 w 4995333"/>
              <a:gd name="connsiteY40" fmla="*/ 563033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719667 w 4995333"/>
              <a:gd name="connsiteY40" fmla="*/ 546100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719667 w 4995333"/>
              <a:gd name="connsiteY40" fmla="*/ 552450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719667 w 4995333"/>
              <a:gd name="connsiteY40" fmla="*/ 552450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719667 w 4995333"/>
              <a:gd name="connsiteY40" fmla="*/ 556683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713317 w 4995333"/>
              <a:gd name="connsiteY40" fmla="*/ 556683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717551 w 4995333"/>
              <a:gd name="connsiteY40" fmla="*/ 556683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13266 w 4995333"/>
              <a:gd name="connsiteY18" fmla="*/ 300566 h 2438400"/>
              <a:gd name="connsiteX19" fmla="*/ 325966 w 4995333"/>
              <a:gd name="connsiteY19" fmla="*/ 287866 h 2438400"/>
              <a:gd name="connsiteX20" fmla="*/ 325966 w 4995333"/>
              <a:gd name="connsiteY20" fmla="*/ 304800 h 2438400"/>
              <a:gd name="connsiteX21" fmla="*/ 436033 w 4995333"/>
              <a:gd name="connsiteY21" fmla="*/ 304800 h 2438400"/>
              <a:gd name="connsiteX22" fmla="*/ 436033 w 4995333"/>
              <a:gd name="connsiteY22" fmla="*/ 355600 h 2438400"/>
              <a:gd name="connsiteX23" fmla="*/ 465666 w 4995333"/>
              <a:gd name="connsiteY23" fmla="*/ 355600 h 2438400"/>
              <a:gd name="connsiteX24" fmla="*/ 465666 w 4995333"/>
              <a:gd name="connsiteY24" fmla="*/ 381000 h 2438400"/>
              <a:gd name="connsiteX25" fmla="*/ 486833 w 4995333"/>
              <a:gd name="connsiteY25" fmla="*/ 381000 h 2438400"/>
              <a:gd name="connsiteX26" fmla="*/ 486833 w 4995333"/>
              <a:gd name="connsiteY26" fmla="*/ 393700 h 2438400"/>
              <a:gd name="connsiteX27" fmla="*/ 491066 w 4995333"/>
              <a:gd name="connsiteY27" fmla="*/ 393700 h 2438400"/>
              <a:gd name="connsiteX28" fmla="*/ 508000 w 4995333"/>
              <a:gd name="connsiteY28" fmla="*/ 393700 h 2438400"/>
              <a:gd name="connsiteX29" fmla="*/ 508000 w 4995333"/>
              <a:gd name="connsiteY29" fmla="*/ 440266 h 2438400"/>
              <a:gd name="connsiteX30" fmla="*/ 579966 w 4995333"/>
              <a:gd name="connsiteY30" fmla="*/ 440266 h 2438400"/>
              <a:gd name="connsiteX31" fmla="*/ 579966 w 4995333"/>
              <a:gd name="connsiteY31" fmla="*/ 465666 h 2438400"/>
              <a:gd name="connsiteX32" fmla="*/ 596900 w 4995333"/>
              <a:gd name="connsiteY32" fmla="*/ 465666 h 2438400"/>
              <a:gd name="connsiteX33" fmla="*/ 596900 w 4995333"/>
              <a:gd name="connsiteY33" fmla="*/ 491066 h 2438400"/>
              <a:gd name="connsiteX34" fmla="*/ 596900 w 4995333"/>
              <a:gd name="connsiteY34" fmla="*/ 491066 h 2438400"/>
              <a:gd name="connsiteX35" fmla="*/ 613833 w 4995333"/>
              <a:gd name="connsiteY35" fmla="*/ 507999 h 2438400"/>
              <a:gd name="connsiteX36" fmla="*/ 690033 w 4995333"/>
              <a:gd name="connsiteY36" fmla="*/ 507999 h 2438400"/>
              <a:gd name="connsiteX37" fmla="*/ 690033 w 4995333"/>
              <a:gd name="connsiteY37" fmla="*/ 529166 h 2438400"/>
              <a:gd name="connsiteX38" fmla="*/ 698500 w 4995333"/>
              <a:gd name="connsiteY38" fmla="*/ 537633 h 2438400"/>
              <a:gd name="connsiteX39" fmla="*/ 698500 w 4995333"/>
              <a:gd name="connsiteY39" fmla="*/ 563033 h 2438400"/>
              <a:gd name="connsiteX40" fmla="*/ 717551 w 4995333"/>
              <a:gd name="connsiteY40" fmla="*/ 567266 h 2438400"/>
              <a:gd name="connsiteX41" fmla="*/ 715433 w 4995333"/>
              <a:gd name="connsiteY41" fmla="*/ 579966 h 2438400"/>
              <a:gd name="connsiteX42" fmla="*/ 842433 w 4995333"/>
              <a:gd name="connsiteY42" fmla="*/ 579966 h 2438400"/>
              <a:gd name="connsiteX43" fmla="*/ 842433 w 4995333"/>
              <a:gd name="connsiteY43" fmla="*/ 588433 h 2438400"/>
              <a:gd name="connsiteX44" fmla="*/ 859366 w 4995333"/>
              <a:gd name="connsiteY44" fmla="*/ 588433 h 2438400"/>
              <a:gd name="connsiteX45" fmla="*/ 859366 w 4995333"/>
              <a:gd name="connsiteY45" fmla="*/ 613833 h 2438400"/>
              <a:gd name="connsiteX46" fmla="*/ 872066 w 4995333"/>
              <a:gd name="connsiteY46" fmla="*/ 613833 h 2438400"/>
              <a:gd name="connsiteX47" fmla="*/ 872066 w 4995333"/>
              <a:gd name="connsiteY47" fmla="*/ 613833 h 2438400"/>
              <a:gd name="connsiteX48" fmla="*/ 872066 w 4995333"/>
              <a:gd name="connsiteY48" fmla="*/ 639233 h 2438400"/>
              <a:gd name="connsiteX49" fmla="*/ 990600 w 4995333"/>
              <a:gd name="connsiteY49" fmla="*/ 639233 h 2438400"/>
              <a:gd name="connsiteX50" fmla="*/ 990600 w 4995333"/>
              <a:gd name="connsiteY50" fmla="*/ 673100 h 2438400"/>
              <a:gd name="connsiteX51" fmla="*/ 1117600 w 4995333"/>
              <a:gd name="connsiteY51" fmla="*/ 673100 h 2438400"/>
              <a:gd name="connsiteX52" fmla="*/ 1117600 w 4995333"/>
              <a:gd name="connsiteY52" fmla="*/ 702733 h 2438400"/>
              <a:gd name="connsiteX53" fmla="*/ 1130300 w 4995333"/>
              <a:gd name="connsiteY53" fmla="*/ 702733 h 2438400"/>
              <a:gd name="connsiteX54" fmla="*/ 1130300 w 4995333"/>
              <a:gd name="connsiteY54" fmla="*/ 740833 h 2438400"/>
              <a:gd name="connsiteX55" fmla="*/ 1155700 w 4995333"/>
              <a:gd name="connsiteY55" fmla="*/ 740833 h 2438400"/>
              <a:gd name="connsiteX56" fmla="*/ 1155700 w 4995333"/>
              <a:gd name="connsiteY56" fmla="*/ 787400 h 2438400"/>
              <a:gd name="connsiteX57" fmla="*/ 1176866 w 4995333"/>
              <a:gd name="connsiteY57" fmla="*/ 787400 h 2438400"/>
              <a:gd name="connsiteX58" fmla="*/ 1176866 w 4995333"/>
              <a:gd name="connsiteY58" fmla="*/ 804333 h 2438400"/>
              <a:gd name="connsiteX59" fmla="*/ 1270000 w 4995333"/>
              <a:gd name="connsiteY59" fmla="*/ 804333 h 2438400"/>
              <a:gd name="connsiteX60" fmla="*/ 1270000 w 4995333"/>
              <a:gd name="connsiteY60" fmla="*/ 842433 h 2438400"/>
              <a:gd name="connsiteX61" fmla="*/ 1270000 w 4995333"/>
              <a:gd name="connsiteY61" fmla="*/ 842433 h 2438400"/>
              <a:gd name="connsiteX62" fmla="*/ 1320800 w 4995333"/>
              <a:gd name="connsiteY62" fmla="*/ 842433 h 2438400"/>
              <a:gd name="connsiteX63" fmla="*/ 1320800 w 4995333"/>
              <a:gd name="connsiteY63" fmla="*/ 863600 h 2438400"/>
              <a:gd name="connsiteX64" fmla="*/ 1409700 w 4995333"/>
              <a:gd name="connsiteY64" fmla="*/ 863600 h 2438400"/>
              <a:gd name="connsiteX65" fmla="*/ 1409700 w 4995333"/>
              <a:gd name="connsiteY65" fmla="*/ 931333 h 2438400"/>
              <a:gd name="connsiteX66" fmla="*/ 1439333 w 4995333"/>
              <a:gd name="connsiteY66" fmla="*/ 931333 h 2438400"/>
              <a:gd name="connsiteX67" fmla="*/ 1439333 w 4995333"/>
              <a:gd name="connsiteY67" fmla="*/ 948266 h 2438400"/>
              <a:gd name="connsiteX68" fmla="*/ 1494366 w 4995333"/>
              <a:gd name="connsiteY68" fmla="*/ 948266 h 2438400"/>
              <a:gd name="connsiteX69" fmla="*/ 1494366 w 4995333"/>
              <a:gd name="connsiteY69" fmla="*/ 948266 h 2438400"/>
              <a:gd name="connsiteX70" fmla="*/ 1494366 w 4995333"/>
              <a:gd name="connsiteY70" fmla="*/ 965200 h 2438400"/>
              <a:gd name="connsiteX71" fmla="*/ 1608666 w 4995333"/>
              <a:gd name="connsiteY71" fmla="*/ 965200 h 2438400"/>
              <a:gd name="connsiteX72" fmla="*/ 1608666 w 4995333"/>
              <a:gd name="connsiteY72" fmla="*/ 990600 h 2438400"/>
              <a:gd name="connsiteX73" fmla="*/ 1672166 w 4995333"/>
              <a:gd name="connsiteY73" fmla="*/ 990600 h 2438400"/>
              <a:gd name="connsiteX74" fmla="*/ 1672166 w 4995333"/>
              <a:gd name="connsiteY74" fmla="*/ 1016000 h 2438400"/>
              <a:gd name="connsiteX75" fmla="*/ 1693333 w 4995333"/>
              <a:gd name="connsiteY75" fmla="*/ 1016000 h 2438400"/>
              <a:gd name="connsiteX76" fmla="*/ 1693333 w 4995333"/>
              <a:gd name="connsiteY76" fmla="*/ 1049866 h 2438400"/>
              <a:gd name="connsiteX77" fmla="*/ 1816100 w 4995333"/>
              <a:gd name="connsiteY77" fmla="*/ 1049866 h 2438400"/>
              <a:gd name="connsiteX78" fmla="*/ 1816100 w 4995333"/>
              <a:gd name="connsiteY78" fmla="*/ 1092200 h 2438400"/>
              <a:gd name="connsiteX79" fmla="*/ 1828800 w 4995333"/>
              <a:gd name="connsiteY79" fmla="*/ 1104900 h 2438400"/>
              <a:gd name="connsiteX80" fmla="*/ 1866900 w 4995333"/>
              <a:gd name="connsiteY80" fmla="*/ 1104900 h 2438400"/>
              <a:gd name="connsiteX81" fmla="*/ 1866900 w 4995333"/>
              <a:gd name="connsiteY81" fmla="*/ 1121833 h 2438400"/>
              <a:gd name="connsiteX82" fmla="*/ 1866900 w 4995333"/>
              <a:gd name="connsiteY82" fmla="*/ 1121833 h 2438400"/>
              <a:gd name="connsiteX83" fmla="*/ 1866900 w 4995333"/>
              <a:gd name="connsiteY83" fmla="*/ 1151466 h 2438400"/>
              <a:gd name="connsiteX84" fmla="*/ 1989666 w 4995333"/>
              <a:gd name="connsiteY84" fmla="*/ 1151466 h 2438400"/>
              <a:gd name="connsiteX85" fmla="*/ 1989666 w 4995333"/>
              <a:gd name="connsiteY85" fmla="*/ 1168400 h 2438400"/>
              <a:gd name="connsiteX86" fmla="*/ 2087033 w 4995333"/>
              <a:gd name="connsiteY86" fmla="*/ 1168400 h 2438400"/>
              <a:gd name="connsiteX87" fmla="*/ 2087033 w 4995333"/>
              <a:gd name="connsiteY87" fmla="*/ 1193800 h 2438400"/>
              <a:gd name="connsiteX88" fmla="*/ 2205566 w 4995333"/>
              <a:gd name="connsiteY88" fmla="*/ 1193800 h 2438400"/>
              <a:gd name="connsiteX89" fmla="*/ 2205566 w 4995333"/>
              <a:gd name="connsiteY89" fmla="*/ 1219200 h 2438400"/>
              <a:gd name="connsiteX90" fmla="*/ 2256366 w 4995333"/>
              <a:gd name="connsiteY90" fmla="*/ 1219200 h 2438400"/>
              <a:gd name="connsiteX91" fmla="*/ 2256366 w 4995333"/>
              <a:gd name="connsiteY91" fmla="*/ 1244600 h 2438400"/>
              <a:gd name="connsiteX92" fmla="*/ 2302933 w 4995333"/>
              <a:gd name="connsiteY92" fmla="*/ 1244600 h 2438400"/>
              <a:gd name="connsiteX93" fmla="*/ 2302933 w 4995333"/>
              <a:gd name="connsiteY93" fmla="*/ 1270000 h 2438400"/>
              <a:gd name="connsiteX94" fmla="*/ 2315633 w 4995333"/>
              <a:gd name="connsiteY94" fmla="*/ 1270000 h 2438400"/>
              <a:gd name="connsiteX95" fmla="*/ 2315633 w 4995333"/>
              <a:gd name="connsiteY95" fmla="*/ 1299633 h 2438400"/>
              <a:gd name="connsiteX96" fmla="*/ 2374900 w 4995333"/>
              <a:gd name="connsiteY96" fmla="*/ 1299633 h 2438400"/>
              <a:gd name="connsiteX97" fmla="*/ 2374900 w 4995333"/>
              <a:gd name="connsiteY97" fmla="*/ 1346200 h 2438400"/>
              <a:gd name="connsiteX98" fmla="*/ 2497666 w 4995333"/>
              <a:gd name="connsiteY98" fmla="*/ 1346200 h 2438400"/>
              <a:gd name="connsiteX99" fmla="*/ 2497666 w 4995333"/>
              <a:gd name="connsiteY99" fmla="*/ 1371600 h 2438400"/>
              <a:gd name="connsiteX100" fmla="*/ 2641600 w 4995333"/>
              <a:gd name="connsiteY100" fmla="*/ 1371600 h 2438400"/>
              <a:gd name="connsiteX101" fmla="*/ 2641600 w 4995333"/>
              <a:gd name="connsiteY101" fmla="*/ 1388533 h 2438400"/>
              <a:gd name="connsiteX102" fmla="*/ 2671233 w 4995333"/>
              <a:gd name="connsiteY102" fmla="*/ 1388533 h 2438400"/>
              <a:gd name="connsiteX103" fmla="*/ 2671233 w 4995333"/>
              <a:gd name="connsiteY103" fmla="*/ 1418166 h 2438400"/>
              <a:gd name="connsiteX104" fmla="*/ 2899833 w 4995333"/>
              <a:gd name="connsiteY104" fmla="*/ 1418166 h 2438400"/>
              <a:gd name="connsiteX105" fmla="*/ 2899833 w 4995333"/>
              <a:gd name="connsiteY105" fmla="*/ 1439333 h 2438400"/>
              <a:gd name="connsiteX106" fmla="*/ 2988733 w 4995333"/>
              <a:gd name="connsiteY106" fmla="*/ 1439333 h 2438400"/>
              <a:gd name="connsiteX107" fmla="*/ 2988733 w 4995333"/>
              <a:gd name="connsiteY107" fmla="*/ 1460500 h 2438400"/>
              <a:gd name="connsiteX108" fmla="*/ 3064933 w 4995333"/>
              <a:gd name="connsiteY108" fmla="*/ 1460500 h 2438400"/>
              <a:gd name="connsiteX109" fmla="*/ 3064933 w 4995333"/>
              <a:gd name="connsiteY109" fmla="*/ 1481666 h 2438400"/>
              <a:gd name="connsiteX110" fmla="*/ 3204633 w 4995333"/>
              <a:gd name="connsiteY110" fmla="*/ 1481666 h 2438400"/>
              <a:gd name="connsiteX111" fmla="*/ 3204633 w 4995333"/>
              <a:gd name="connsiteY111" fmla="*/ 1494366 h 2438400"/>
              <a:gd name="connsiteX112" fmla="*/ 3268133 w 4995333"/>
              <a:gd name="connsiteY112" fmla="*/ 1494366 h 2438400"/>
              <a:gd name="connsiteX113" fmla="*/ 3268133 w 4995333"/>
              <a:gd name="connsiteY113" fmla="*/ 1528233 h 2438400"/>
              <a:gd name="connsiteX114" fmla="*/ 3369733 w 4995333"/>
              <a:gd name="connsiteY114" fmla="*/ 1528233 h 2438400"/>
              <a:gd name="connsiteX115" fmla="*/ 3369733 w 4995333"/>
              <a:gd name="connsiteY115" fmla="*/ 1553633 h 2438400"/>
              <a:gd name="connsiteX116" fmla="*/ 3636433 w 4995333"/>
              <a:gd name="connsiteY116" fmla="*/ 1553633 h 2438400"/>
              <a:gd name="connsiteX117" fmla="*/ 3636433 w 4995333"/>
              <a:gd name="connsiteY117" fmla="*/ 1579033 h 2438400"/>
              <a:gd name="connsiteX118" fmla="*/ 3750733 w 4995333"/>
              <a:gd name="connsiteY118" fmla="*/ 1579033 h 2438400"/>
              <a:gd name="connsiteX119" fmla="*/ 3750733 w 4995333"/>
              <a:gd name="connsiteY119" fmla="*/ 1595966 h 2438400"/>
              <a:gd name="connsiteX120" fmla="*/ 4207933 w 4995333"/>
              <a:gd name="connsiteY120" fmla="*/ 1595966 h 2438400"/>
              <a:gd name="connsiteX121" fmla="*/ 4207933 w 4995333"/>
              <a:gd name="connsiteY121" fmla="*/ 1642533 h 2438400"/>
              <a:gd name="connsiteX122" fmla="*/ 4995333 w 4995333"/>
              <a:gd name="connsiteY122" fmla="*/ 1642533 h 2438400"/>
              <a:gd name="connsiteX123" fmla="*/ 4995333 w 4995333"/>
              <a:gd name="connsiteY123" fmla="*/ 2438400 h 2438400"/>
              <a:gd name="connsiteX0" fmla="*/ 0 w 4995333"/>
              <a:gd name="connsiteY0" fmla="*/ 0 h 2438400"/>
              <a:gd name="connsiteX1" fmla="*/ 76200 w 4995333"/>
              <a:gd name="connsiteY1" fmla="*/ 0 h 2438400"/>
              <a:gd name="connsiteX2" fmla="*/ 76200 w 4995333"/>
              <a:gd name="connsiteY2" fmla="*/ 38100 h 2438400"/>
              <a:gd name="connsiteX3" fmla="*/ 105833 w 4995333"/>
              <a:gd name="connsiteY3" fmla="*/ 38100 h 2438400"/>
              <a:gd name="connsiteX4" fmla="*/ 105833 w 4995333"/>
              <a:gd name="connsiteY4" fmla="*/ 55033 h 2438400"/>
              <a:gd name="connsiteX5" fmla="*/ 131233 w 4995333"/>
              <a:gd name="connsiteY5" fmla="*/ 55033 h 2438400"/>
              <a:gd name="connsiteX6" fmla="*/ 131233 w 4995333"/>
              <a:gd name="connsiteY6" fmla="*/ 71966 h 2438400"/>
              <a:gd name="connsiteX7" fmla="*/ 152400 w 4995333"/>
              <a:gd name="connsiteY7" fmla="*/ 71966 h 2438400"/>
              <a:gd name="connsiteX8" fmla="*/ 152400 w 4995333"/>
              <a:gd name="connsiteY8" fmla="*/ 101600 h 2438400"/>
              <a:gd name="connsiteX9" fmla="*/ 165100 w 4995333"/>
              <a:gd name="connsiteY9" fmla="*/ 101600 h 2438400"/>
              <a:gd name="connsiteX10" fmla="*/ 165100 w 4995333"/>
              <a:gd name="connsiteY10" fmla="*/ 152400 h 2438400"/>
              <a:gd name="connsiteX11" fmla="*/ 275166 w 4995333"/>
              <a:gd name="connsiteY11" fmla="*/ 152400 h 2438400"/>
              <a:gd name="connsiteX12" fmla="*/ 275166 w 4995333"/>
              <a:gd name="connsiteY12" fmla="*/ 177800 h 2438400"/>
              <a:gd name="connsiteX13" fmla="*/ 292100 w 4995333"/>
              <a:gd name="connsiteY13" fmla="*/ 177800 h 2438400"/>
              <a:gd name="connsiteX14" fmla="*/ 292100 w 4995333"/>
              <a:gd name="connsiteY14" fmla="*/ 194733 h 2438400"/>
              <a:gd name="connsiteX15" fmla="*/ 300566 w 4995333"/>
              <a:gd name="connsiteY15" fmla="*/ 194733 h 2438400"/>
              <a:gd name="connsiteX16" fmla="*/ 300566 w 4995333"/>
              <a:gd name="connsiteY16" fmla="*/ 275166 h 2438400"/>
              <a:gd name="connsiteX17" fmla="*/ 313266 w 4995333"/>
              <a:gd name="connsiteY17" fmla="*/ 275166 h 2438400"/>
              <a:gd name="connsiteX18" fmla="*/ 325966 w 4995333"/>
              <a:gd name="connsiteY18" fmla="*/ 287866 h 2438400"/>
              <a:gd name="connsiteX19" fmla="*/ 325966 w 4995333"/>
              <a:gd name="connsiteY19" fmla="*/ 304800 h 2438400"/>
              <a:gd name="connsiteX20" fmla="*/ 436033 w 4995333"/>
              <a:gd name="connsiteY20" fmla="*/ 304800 h 2438400"/>
              <a:gd name="connsiteX21" fmla="*/ 436033 w 4995333"/>
              <a:gd name="connsiteY21" fmla="*/ 355600 h 2438400"/>
              <a:gd name="connsiteX22" fmla="*/ 465666 w 4995333"/>
              <a:gd name="connsiteY22" fmla="*/ 355600 h 2438400"/>
              <a:gd name="connsiteX23" fmla="*/ 465666 w 4995333"/>
              <a:gd name="connsiteY23" fmla="*/ 381000 h 2438400"/>
              <a:gd name="connsiteX24" fmla="*/ 486833 w 4995333"/>
              <a:gd name="connsiteY24" fmla="*/ 381000 h 2438400"/>
              <a:gd name="connsiteX25" fmla="*/ 486833 w 4995333"/>
              <a:gd name="connsiteY25" fmla="*/ 393700 h 2438400"/>
              <a:gd name="connsiteX26" fmla="*/ 491066 w 4995333"/>
              <a:gd name="connsiteY26" fmla="*/ 393700 h 2438400"/>
              <a:gd name="connsiteX27" fmla="*/ 508000 w 4995333"/>
              <a:gd name="connsiteY27" fmla="*/ 393700 h 2438400"/>
              <a:gd name="connsiteX28" fmla="*/ 508000 w 4995333"/>
              <a:gd name="connsiteY28" fmla="*/ 440266 h 2438400"/>
              <a:gd name="connsiteX29" fmla="*/ 579966 w 4995333"/>
              <a:gd name="connsiteY29" fmla="*/ 440266 h 2438400"/>
              <a:gd name="connsiteX30" fmla="*/ 579966 w 4995333"/>
              <a:gd name="connsiteY30" fmla="*/ 465666 h 2438400"/>
              <a:gd name="connsiteX31" fmla="*/ 596900 w 4995333"/>
              <a:gd name="connsiteY31" fmla="*/ 465666 h 2438400"/>
              <a:gd name="connsiteX32" fmla="*/ 596900 w 4995333"/>
              <a:gd name="connsiteY32" fmla="*/ 491066 h 2438400"/>
              <a:gd name="connsiteX33" fmla="*/ 596900 w 4995333"/>
              <a:gd name="connsiteY33" fmla="*/ 491066 h 2438400"/>
              <a:gd name="connsiteX34" fmla="*/ 613833 w 4995333"/>
              <a:gd name="connsiteY34" fmla="*/ 507999 h 2438400"/>
              <a:gd name="connsiteX35" fmla="*/ 690033 w 4995333"/>
              <a:gd name="connsiteY35" fmla="*/ 507999 h 2438400"/>
              <a:gd name="connsiteX36" fmla="*/ 690033 w 4995333"/>
              <a:gd name="connsiteY36" fmla="*/ 529166 h 2438400"/>
              <a:gd name="connsiteX37" fmla="*/ 698500 w 4995333"/>
              <a:gd name="connsiteY37" fmla="*/ 537633 h 2438400"/>
              <a:gd name="connsiteX38" fmla="*/ 698500 w 4995333"/>
              <a:gd name="connsiteY38" fmla="*/ 563033 h 2438400"/>
              <a:gd name="connsiteX39" fmla="*/ 717551 w 4995333"/>
              <a:gd name="connsiteY39" fmla="*/ 567266 h 2438400"/>
              <a:gd name="connsiteX40" fmla="*/ 715433 w 4995333"/>
              <a:gd name="connsiteY40" fmla="*/ 579966 h 2438400"/>
              <a:gd name="connsiteX41" fmla="*/ 842433 w 4995333"/>
              <a:gd name="connsiteY41" fmla="*/ 579966 h 2438400"/>
              <a:gd name="connsiteX42" fmla="*/ 842433 w 4995333"/>
              <a:gd name="connsiteY42" fmla="*/ 588433 h 2438400"/>
              <a:gd name="connsiteX43" fmla="*/ 859366 w 4995333"/>
              <a:gd name="connsiteY43" fmla="*/ 588433 h 2438400"/>
              <a:gd name="connsiteX44" fmla="*/ 859366 w 4995333"/>
              <a:gd name="connsiteY44" fmla="*/ 613833 h 2438400"/>
              <a:gd name="connsiteX45" fmla="*/ 872066 w 4995333"/>
              <a:gd name="connsiteY45" fmla="*/ 613833 h 2438400"/>
              <a:gd name="connsiteX46" fmla="*/ 872066 w 4995333"/>
              <a:gd name="connsiteY46" fmla="*/ 613833 h 2438400"/>
              <a:gd name="connsiteX47" fmla="*/ 872066 w 4995333"/>
              <a:gd name="connsiteY47" fmla="*/ 639233 h 2438400"/>
              <a:gd name="connsiteX48" fmla="*/ 990600 w 4995333"/>
              <a:gd name="connsiteY48" fmla="*/ 639233 h 2438400"/>
              <a:gd name="connsiteX49" fmla="*/ 990600 w 4995333"/>
              <a:gd name="connsiteY49" fmla="*/ 673100 h 2438400"/>
              <a:gd name="connsiteX50" fmla="*/ 1117600 w 4995333"/>
              <a:gd name="connsiteY50" fmla="*/ 673100 h 2438400"/>
              <a:gd name="connsiteX51" fmla="*/ 1117600 w 4995333"/>
              <a:gd name="connsiteY51" fmla="*/ 702733 h 2438400"/>
              <a:gd name="connsiteX52" fmla="*/ 1130300 w 4995333"/>
              <a:gd name="connsiteY52" fmla="*/ 702733 h 2438400"/>
              <a:gd name="connsiteX53" fmla="*/ 1130300 w 4995333"/>
              <a:gd name="connsiteY53" fmla="*/ 740833 h 2438400"/>
              <a:gd name="connsiteX54" fmla="*/ 1155700 w 4995333"/>
              <a:gd name="connsiteY54" fmla="*/ 740833 h 2438400"/>
              <a:gd name="connsiteX55" fmla="*/ 1155700 w 4995333"/>
              <a:gd name="connsiteY55" fmla="*/ 787400 h 2438400"/>
              <a:gd name="connsiteX56" fmla="*/ 1176866 w 4995333"/>
              <a:gd name="connsiteY56" fmla="*/ 787400 h 2438400"/>
              <a:gd name="connsiteX57" fmla="*/ 1176866 w 4995333"/>
              <a:gd name="connsiteY57" fmla="*/ 804333 h 2438400"/>
              <a:gd name="connsiteX58" fmla="*/ 1270000 w 4995333"/>
              <a:gd name="connsiteY58" fmla="*/ 804333 h 2438400"/>
              <a:gd name="connsiteX59" fmla="*/ 1270000 w 4995333"/>
              <a:gd name="connsiteY59" fmla="*/ 842433 h 2438400"/>
              <a:gd name="connsiteX60" fmla="*/ 1270000 w 4995333"/>
              <a:gd name="connsiteY60" fmla="*/ 842433 h 2438400"/>
              <a:gd name="connsiteX61" fmla="*/ 1320800 w 4995333"/>
              <a:gd name="connsiteY61" fmla="*/ 842433 h 2438400"/>
              <a:gd name="connsiteX62" fmla="*/ 1320800 w 4995333"/>
              <a:gd name="connsiteY62" fmla="*/ 863600 h 2438400"/>
              <a:gd name="connsiteX63" fmla="*/ 1409700 w 4995333"/>
              <a:gd name="connsiteY63" fmla="*/ 863600 h 2438400"/>
              <a:gd name="connsiteX64" fmla="*/ 1409700 w 4995333"/>
              <a:gd name="connsiteY64" fmla="*/ 931333 h 2438400"/>
              <a:gd name="connsiteX65" fmla="*/ 1439333 w 4995333"/>
              <a:gd name="connsiteY65" fmla="*/ 931333 h 2438400"/>
              <a:gd name="connsiteX66" fmla="*/ 1439333 w 4995333"/>
              <a:gd name="connsiteY66" fmla="*/ 948266 h 2438400"/>
              <a:gd name="connsiteX67" fmla="*/ 1494366 w 4995333"/>
              <a:gd name="connsiteY67" fmla="*/ 948266 h 2438400"/>
              <a:gd name="connsiteX68" fmla="*/ 1494366 w 4995333"/>
              <a:gd name="connsiteY68" fmla="*/ 948266 h 2438400"/>
              <a:gd name="connsiteX69" fmla="*/ 1494366 w 4995333"/>
              <a:gd name="connsiteY69" fmla="*/ 965200 h 2438400"/>
              <a:gd name="connsiteX70" fmla="*/ 1608666 w 4995333"/>
              <a:gd name="connsiteY70" fmla="*/ 965200 h 2438400"/>
              <a:gd name="connsiteX71" fmla="*/ 1608666 w 4995333"/>
              <a:gd name="connsiteY71" fmla="*/ 990600 h 2438400"/>
              <a:gd name="connsiteX72" fmla="*/ 1672166 w 4995333"/>
              <a:gd name="connsiteY72" fmla="*/ 990600 h 2438400"/>
              <a:gd name="connsiteX73" fmla="*/ 1672166 w 4995333"/>
              <a:gd name="connsiteY73" fmla="*/ 1016000 h 2438400"/>
              <a:gd name="connsiteX74" fmla="*/ 1693333 w 4995333"/>
              <a:gd name="connsiteY74" fmla="*/ 1016000 h 2438400"/>
              <a:gd name="connsiteX75" fmla="*/ 1693333 w 4995333"/>
              <a:gd name="connsiteY75" fmla="*/ 1049866 h 2438400"/>
              <a:gd name="connsiteX76" fmla="*/ 1816100 w 4995333"/>
              <a:gd name="connsiteY76" fmla="*/ 1049866 h 2438400"/>
              <a:gd name="connsiteX77" fmla="*/ 1816100 w 4995333"/>
              <a:gd name="connsiteY77" fmla="*/ 1092200 h 2438400"/>
              <a:gd name="connsiteX78" fmla="*/ 1828800 w 4995333"/>
              <a:gd name="connsiteY78" fmla="*/ 1104900 h 2438400"/>
              <a:gd name="connsiteX79" fmla="*/ 1866900 w 4995333"/>
              <a:gd name="connsiteY79" fmla="*/ 1104900 h 2438400"/>
              <a:gd name="connsiteX80" fmla="*/ 1866900 w 4995333"/>
              <a:gd name="connsiteY80" fmla="*/ 1121833 h 2438400"/>
              <a:gd name="connsiteX81" fmla="*/ 1866900 w 4995333"/>
              <a:gd name="connsiteY81" fmla="*/ 1121833 h 2438400"/>
              <a:gd name="connsiteX82" fmla="*/ 1866900 w 4995333"/>
              <a:gd name="connsiteY82" fmla="*/ 1151466 h 2438400"/>
              <a:gd name="connsiteX83" fmla="*/ 1989666 w 4995333"/>
              <a:gd name="connsiteY83" fmla="*/ 1151466 h 2438400"/>
              <a:gd name="connsiteX84" fmla="*/ 1989666 w 4995333"/>
              <a:gd name="connsiteY84" fmla="*/ 1168400 h 2438400"/>
              <a:gd name="connsiteX85" fmla="*/ 2087033 w 4995333"/>
              <a:gd name="connsiteY85" fmla="*/ 1168400 h 2438400"/>
              <a:gd name="connsiteX86" fmla="*/ 2087033 w 4995333"/>
              <a:gd name="connsiteY86" fmla="*/ 1193800 h 2438400"/>
              <a:gd name="connsiteX87" fmla="*/ 2205566 w 4995333"/>
              <a:gd name="connsiteY87" fmla="*/ 1193800 h 2438400"/>
              <a:gd name="connsiteX88" fmla="*/ 2205566 w 4995333"/>
              <a:gd name="connsiteY88" fmla="*/ 1219200 h 2438400"/>
              <a:gd name="connsiteX89" fmla="*/ 2256366 w 4995333"/>
              <a:gd name="connsiteY89" fmla="*/ 1219200 h 2438400"/>
              <a:gd name="connsiteX90" fmla="*/ 2256366 w 4995333"/>
              <a:gd name="connsiteY90" fmla="*/ 1244600 h 2438400"/>
              <a:gd name="connsiteX91" fmla="*/ 2302933 w 4995333"/>
              <a:gd name="connsiteY91" fmla="*/ 1244600 h 2438400"/>
              <a:gd name="connsiteX92" fmla="*/ 2302933 w 4995333"/>
              <a:gd name="connsiteY92" fmla="*/ 1270000 h 2438400"/>
              <a:gd name="connsiteX93" fmla="*/ 2315633 w 4995333"/>
              <a:gd name="connsiteY93" fmla="*/ 1270000 h 2438400"/>
              <a:gd name="connsiteX94" fmla="*/ 2315633 w 4995333"/>
              <a:gd name="connsiteY94" fmla="*/ 1299633 h 2438400"/>
              <a:gd name="connsiteX95" fmla="*/ 2374900 w 4995333"/>
              <a:gd name="connsiteY95" fmla="*/ 1299633 h 2438400"/>
              <a:gd name="connsiteX96" fmla="*/ 2374900 w 4995333"/>
              <a:gd name="connsiteY96" fmla="*/ 1346200 h 2438400"/>
              <a:gd name="connsiteX97" fmla="*/ 2497666 w 4995333"/>
              <a:gd name="connsiteY97" fmla="*/ 1346200 h 2438400"/>
              <a:gd name="connsiteX98" fmla="*/ 2497666 w 4995333"/>
              <a:gd name="connsiteY98" fmla="*/ 1371600 h 2438400"/>
              <a:gd name="connsiteX99" fmla="*/ 2641600 w 4995333"/>
              <a:gd name="connsiteY99" fmla="*/ 1371600 h 2438400"/>
              <a:gd name="connsiteX100" fmla="*/ 2641600 w 4995333"/>
              <a:gd name="connsiteY100" fmla="*/ 1388533 h 2438400"/>
              <a:gd name="connsiteX101" fmla="*/ 2671233 w 4995333"/>
              <a:gd name="connsiteY101" fmla="*/ 1388533 h 2438400"/>
              <a:gd name="connsiteX102" fmla="*/ 2671233 w 4995333"/>
              <a:gd name="connsiteY102" fmla="*/ 1418166 h 2438400"/>
              <a:gd name="connsiteX103" fmla="*/ 2899833 w 4995333"/>
              <a:gd name="connsiteY103" fmla="*/ 1418166 h 2438400"/>
              <a:gd name="connsiteX104" fmla="*/ 2899833 w 4995333"/>
              <a:gd name="connsiteY104" fmla="*/ 1439333 h 2438400"/>
              <a:gd name="connsiteX105" fmla="*/ 2988733 w 4995333"/>
              <a:gd name="connsiteY105" fmla="*/ 1439333 h 2438400"/>
              <a:gd name="connsiteX106" fmla="*/ 2988733 w 4995333"/>
              <a:gd name="connsiteY106" fmla="*/ 1460500 h 2438400"/>
              <a:gd name="connsiteX107" fmla="*/ 3064933 w 4995333"/>
              <a:gd name="connsiteY107" fmla="*/ 1460500 h 2438400"/>
              <a:gd name="connsiteX108" fmla="*/ 3064933 w 4995333"/>
              <a:gd name="connsiteY108" fmla="*/ 1481666 h 2438400"/>
              <a:gd name="connsiteX109" fmla="*/ 3204633 w 4995333"/>
              <a:gd name="connsiteY109" fmla="*/ 1481666 h 2438400"/>
              <a:gd name="connsiteX110" fmla="*/ 3204633 w 4995333"/>
              <a:gd name="connsiteY110" fmla="*/ 1494366 h 2438400"/>
              <a:gd name="connsiteX111" fmla="*/ 3268133 w 4995333"/>
              <a:gd name="connsiteY111" fmla="*/ 1494366 h 2438400"/>
              <a:gd name="connsiteX112" fmla="*/ 3268133 w 4995333"/>
              <a:gd name="connsiteY112" fmla="*/ 1528233 h 2438400"/>
              <a:gd name="connsiteX113" fmla="*/ 3369733 w 4995333"/>
              <a:gd name="connsiteY113" fmla="*/ 1528233 h 2438400"/>
              <a:gd name="connsiteX114" fmla="*/ 3369733 w 4995333"/>
              <a:gd name="connsiteY114" fmla="*/ 1553633 h 2438400"/>
              <a:gd name="connsiteX115" fmla="*/ 3636433 w 4995333"/>
              <a:gd name="connsiteY115" fmla="*/ 1553633 h 2438400"/>
              <a:gd name="connsiteX116" fmla="*/ 3636433 w 4995333"/>
              <a:gd name="connsiteY116" fmla="*/ 1579033 h 2438400"/>
              <a:gd name="connsiteX117" fmla="*/ 3750733 w 4995333"/>
              <a:gd name="connsiteY117" fmla="*/ 1579033 h 2438400"/>
              <a:gd name="connsiteX118" fmla="*/ 3750733 w 4995333"/>
              <a:gd name="connsiteY118" fmla="*/ 1595966 h 2438400"/>
              <a:gd name="connsiteX119" fmla="*/ 4207933 w 4995333"/>
              <a:gd name="connsiteY119" fmla="*/ 1595966 h 2438400"/>
              <a:gd name="connsiteX120" fmla="*/ 4207933 w 4995333"/>
              <a:gd name="connsiteY120" fmla="*/ 1642533 h 2438400"/>
              <a:gd name="connsiteX121" fmla="*/ 4995333 w 4995333"/>
              <a:gd name="connsiteY121" fmla="*/ 1642533 h 2438400"/>
              <a:gd name="connsiteX122" fmla="*/ 4995333 w 4995333"/>
              <a:gd name="connsiteY122" fmla="*/ 2438400 h 2438400"/>
              <a:gd name="connsiteX0" fmla="*/ 0 w 4995333"/>
              <a:gd name="connsiteY0" fmla="*/ 0 h 2455333"/>
              <a:gd name="connsiteX1" fmla="*/ 76200 w 4995333"/>
              <a:gd name="connsiteY1" fmla="*/ 0 h 2455333"/>
              <a:gd name="connsiteX2" fmla="*/ 76200 w 4995333"/>
              <a:gd name="connsiteY2" fmla="*/ 38100 h 2455333"/>
              <a:gd name="connsiteX3" fmla="*/ 105833 w 4995333"/>
              <a:gd name="connsiteY3" fmla="*/ 38100 h 2455333"/>
              <a:gd name="connsiteX4" fmla="*/ 105833 w 4995333"/>
              <a:gd name="connsiteY4" fmla="*/ 55033 h 2455333"/>
              <a:gd name="connsiteX5" fmla="*/ 131233 w 4995333"/>
              <a:gd name="connsiteY5" fmla="*/ 55033 h 2455333"/>
              <a:gd name="connsiteX6" fmla="*/ 131233 w 4995333"/>
              <a:gd name="connsiteY6" fmla="*/ 71966 h 2455333"/>
              <a:gd name="connsiteX7" fmla="*/ 152400 w 4995333"/>
              <a:gd name="connsiteY7" fmla="*/ 71966 h 2455333"/>
              <a:gd name="connsiteX8" fmla="*/ 152400 w 4995333"/>
              <a:gd name="connsiteY8" fmla="*/ 101600 h 2455333"/>
              <a:gd name="connsiteX9" fmla="*/ 165100 w 4995333"/>
              <a:gd name="connsiteY9" fmla="*/ 101600 h 2455333"/>
              <a:gd name="connsiteX10" fmla="*/ 165100 w 4995333"/>
              <a:gd name="connsiteY10" fmla="*/ 152400 h 2455333"/>
              <a:gd name="connsiteX11" fmla="*/ 275166 w 4995333"/>
              <a:gd name="connsiteY11" fmla="*/ 152400 h 2455333"/>
              <a:gd name="connsiteX12" fmla="*/ 275166 w 4995333"/>
              <a:gd name="connsiteY12" fmla="*/ 177800 h 2455333"/>
              <a:gd name="connsiteX13" fmla="*/ 292100 w 4995333"/>
              <a:gd name="connsiteY13" fmla="*/ 177800 h 2455333"/>
              <a:gd name="connsiteX14" fmla="*/ 292100 w 4995333"/>
              <a:gd name="connsiteY14" fmla="*/ 194733 h 2455333"/>
              <a:gd name="connsiteX15" fmla="*/ 300566 w 4995333"/>
              <a:gd name="connsiteY15" fmla="*/ 194733 h 2455333"/>
              <a:gd name="connsiteX16" fmla="*/ 300566 w 4995333"/>
              <a:gd name="connsiteY16" fmla="*/ 275166 h 2455333"/>
              <a:gd name="connsiteX17" fmla="*/ 313266 w 4995333"/>
              <a:gd name="connsiteY17" fmla="*/ 275166 h 2455333"/>
              <a:gd name="connsiteX18" fmla="*/ 325966 w 4995333"/>
              <a:gd name="connsiteY18" fmla="*/ 287866 h 2455333"/>
              <a:gd name="connsiteX19" fmla="*/ 325966 w 4995333"/>
              <a:gd name="connsiteY19" fmla="*/ 304800 h 2455333"/>
              <a:gd name="connsiteX20" fmla="*/ 436033 w 4995333"/>
              <a:gd name="connsiteY20" fmla="*/ 304800 h 2455333"/>
              <a:gd name="connsiteX21" fmla="*/ 436033 w 4995333"/>
              <a:gd name="connsiteY21" fmla="*/ 355600 h 2455333"/>
              <a:gd name="connsiteX22" fmla="*/ 465666 w 4995333"/>
              <a:gd name="connsiteY22" fmla="*/ 355600 h 2455333"/>
              <a:gd name="connsiteX23" fmla="*/ 465666 w 4995333"/>
              <a:gd name="connsiteY23" fmla="*/ 381000 h 2455333"/>
              <a:gd name="connsiteX24" fmla="*/ 486833 w 4995333"/>
              <a:gd name="connsiteY24" fmla="*/ 381000 h 2455333"/>
              <a:gd name="connsiteX25" fmla="*/ 486833 w 4995333"/>
              <a:gd name="connsiteY25" fmla="*/ 393700 h 2455333"/>
              <a:gd name="connsiteX26" fmla="*/ 491066 w 4995333"/>
              <a:gd name="connsiteY26" fmla="*/ 393700 h 2455333"/>
              <a:gd name="connsiteX27" fmla="*/ 508000 w 4995333"/>
              <a:gd name="connsiteY27" fmla="*/ 393700 h 2455333"/>
              <a:gd name="connsiteX28" fmla="*/ 508000 w 4995333"/>
              <a:gd name="connsiteY28" fmla="*/ 440266 h 2455333"/>
              <a:gd name="connsiteX29" fmla="*/ 579966 w 4995333"/>
              <a:gd name="connsiteY29" fmla="*/ 440266 h 2455333"/>
              <a:gd name="connsiteX30" fmla="*/ 579966 w 4995333"/>
              <a:gd name="connsiteY30" fmla="*/ 465666 h 2455333"/>
              <a:gd name="connsiteX31" fmla="*/ 596900 w 4995333"/>
              <a:gd name="connsiteY31" fmla="*/ 465666 h 2455333"/>
              <a:gd name="connsiteX32" fmla="*/ 596900 w 4995333"/>
              <a:gd name="connsiteY32" fmla="*/ 491066 h 2455333"/>
              <a:gd name="connsiteX33" fmla="*/ 596900 w 4995333"/>
              <a:gd name="connsiteY33" fmla="*/ 491066 h 2455333"/>
              <a:gd name="connsiteX34" fmla="*/ 613833 w 4995333"/>
              <a:gd name="connsiteY34" fmla="*/ 507999 h 2455333"/>
              <a:gd name="connsiteX35" fmla="*/ 690033 w 4995333"/>
              <a:gd name="connsiteY35" fmla="*/ 507999 h 2455333"/>
              <a:gd name="connsiteX36" fmla="*/ 690033 w 4995333"/>
              <a:gd name="connsiteY36" fmla="*/ 529166 h 2455333"/>
              <a:gd name="connsiteX37" fmla="*/ 698500 w 4995333"/>
              <a:gd name="connsiteY37" fmla="*/ 537633 h 2455333"/>
              <a:gd name="connsiteX38" fmla="*/ 698500 w 4995333"/>
              <a:gd name="connsiteY38" fmla="*/ 563033 h 2455333"/>
              <a:gd name="connsiteX39" fmla="*/ 717551 w 4995333"/>
              <a:gd name="connsiteY39" fmla="*/ 567266 h 2455333"/>
              <a:gd name="connsiteX40" fmla="*/ 715433 w 4995333"/>
              <a:gd name="connsiteY40" fmla="*/ 579966 h 2455333"/>
              <a:gd name="connsiteX41" fmla="*/ 842433 w 4995333"/>
              <a:gd name="connsiteY41" fmla="*/ 579966 h 2455333"/>
              <a:gd name="connsiteX42" fmla="*/ 842433 w 4995333"/>
              <a:gd name="connsiteY42" fmla="*/ 588433 h 2455333"/>
              <a:gd name="connsiteX43" fmla="*/ 859366 w 4995333"/>
              <a:gd name="connsiteY43" fmla="*/ 588433 h 2455333"/>
              <a:gd name="connsiteX44" fmla="*/ 859366 w 4995333"/>
              <a:gd name="connsiteY44" fmla="*/ 613833 h 2455333"/>
              <a:gd name="connsiteX45" fmla="*/ 872066 w 4995333"/>
              <a:gd name="connsiteY45" fmla="*/ 613833 h 2455333"/>
              <a:gd name="connsiteX46" fmla="*/ 872066 w 4995333"/>
              <a:gd name="connsiteY46" fmla="*/ 613833 h 2455333"/>
              <a:gd name="connsiteX47" fmla="*/ 872066 w 4995333"/>
              <a:gd name="connsiteY47" fmla="*/ 639233 h 2455333"/>
              <a:gd name="connsiteX48" fmla="*/ 990600 w 4995333"/>
              <a:gd name="connsiteY48" fmla="*/ 639233 h 2455333"/>
              <a:gd name="connsiteX49" fmla="*/ 990600 w 4995333"/>
              <a:gd name="connsiteY49" fmla="*/ 673100 h 2455333"/>
              <a:gd name="connsiteX50" fmla="*/ 1117600 w 4995333"/>
              <a:gd name="connsiteY50" fmla="*/ 673100 h 2455333"/>
              <a:gd name="connsiteX51" fmla="*/ 1117600 w 4995333"/>
              <a:gd name="connsiteY51" fmla="*/ 702733 h 2455333"/>
              <a:gd name="connsiteX52" fmla="*/ 1130300 w 4995333"/>
              <a:gd name="connsiteY52" fmla="*/ 702733 h 2455333"/>
              <a:gd name="connsiteX53" fmla="*/ 1130300 w 4995333"/>
              <a:gd name="connsiteY53" fmla="*/ 740833 h 2455333"/>
              <a:gd name="connsiteX54" fmla="*/ 1155700 w 4995333"/>
              <a:gd name="connsiteY54" fmla="*/ 740833 h 2455333"/>
              <a:gd name="connsiteX55" fmla="*/ 1155700 w 4995333"/>
              <a:gd name="connsiteY55" fmla="*/ 787400 h 2455333"/>
              <a:gd name="connsiteX56" fmla="*/ 1176866 w 4995333"/>
              <a:gd name="connsiteY56" fmla="*/ 787400 h 2455333"/>
              <a:gd name="connsiteX57" fmla="*/ 1176866 w 4995333"/>
              <a:gd name="connsiteY57" fmla="*/ 804333 h 2455333"/>
              <a:gd name="connsiteX58" fmla="*/ 1270000 w 4995333"/>
              <a:gd name="connsiteY58" fmla="*/ 804333 h 2455333"/>
              <a:gd name="connsiteX59" fmla="*/ 1270000 w 4995333"/>
              <a:gd name="connsiteY59" fmla="*/ 842433 h 2455333"/>
              <a:gd name="connsiteX60" fmla="*/ 1270000 w 4995333"/>
              <a:gd name="connsiteY60" fmla="*/ 842433 h 2455333"/>
              <a:gd name="connsiteX61" fmla="*/ 1320800 w 4995333"/>
              <a:gd name="connsiteY61" fmla="*/ 842433 h 2455333"/>
              <a:gd name="connsiteX62" fmla="*/ 1320800 w 4995333"/>
              <a:gd name="connsiteY62" fmla="*/ 863600 h 2455333"/>
              <a:gd name="connsiteX63" fmla="*/ 1409700 w 4995333"/>
              <a:gd name="connsiteY63" fmla="*/ 863600 h 2455333"/>
              <a:gd name="connsiteX64" fmla="*/ 1409700 w 4995333"/>
              <a:gd name="connsiteY64" fmla="*/ 931333 h 2455333"/>
              <a:gd name="connsiteX65" fmla="*/ 1439333 w 4995333"/>
              <a:gd name="connsiteY65" fmla="*/ 931333 h 2455333"/>
              <a:gd name="connsiteX66" fmla="*/ 1439333 w 4995333"/>
              <a:gd name="connsiteY66" fmla="*/ 948266 h 2455333"/>
              <a:gd name="connsiteX67" fmla="*/ 1494366 w 4995333"/>
              <a:gd name="connsiteY67" fmla="*/ 948266 h 2455333"/>
              <a:gd name="connsiteX68" fmla="*/ 1494366 w 4995333"/>
              <a:gd name="connsiteY68" fmla="*/ 948266 h 2455333"/>
              <a:gd name="connsiteX69" fmla="*/ 1494366 w 4995333"/>
              <a:gd name="connsiteY69" fmla="*/ 965200 h 2455333"/>
              <a:gd name="connsiteX70" fmla="*/ 1608666 w 4995333"/>
              <a:gd name="connsiteY70" fmla="*/ 965200 h 2455333"/>
              <a:gd name="connsiteX71" fmla="*/ 1608666 w 4995333"/>
              <a:gd name="connsiteY71" fmla="*/ 990600 h 2455333"/>
              <a:gd name="connsiteX72" fmla="*/ 1672166 w 4995333"/>
              <a:gd name="connsiteY72" fmla="*/ 990600 h 2455333"/>
              <a:gd name="connsiteX73" fmla="*/ 1672166 w 4995333"/>
              <a:gd name="connsiteY73" fmla="*/ 1016000 h 2455333"/>
              <a:gd name="connsiteX74" fmla="*/ 1693333 w 4995333"/>
              <a:gd name="connsiteY74" fmla="*/ 1016000 h 2455333"/>
              <a:gd name="connsiteX75" fmla="*/ 1693333 w 4995333"/>
              <a:gd name="connsiteY75" fmla="*/ 1049866 h 2455333"/>
              <a:gd name="connsiteX76" fmla="*/ 1816100 w 4995333"/>
              <a:gd name="connsiteY76" fmla="*/ 1049866 h 2455333"/>
              <a:gd name="connsiteX77" fmla="*/ 1816100 w 4995333"/>
              <a:gd name="connsiteY77" fmla="*/ 1092200 h 2455333"/>
              <a:gd name="connsiteX78" fmla="*/ 1828800 w 4995333"/>
              <a:gd name="connsiteY78" fmla="*/ 1104900 h 2455333"/>
              <a:gd name="connsiteX79" fmla="*/ 1866900 w 4995333"/>
              <a:gd name="connsiteY79" fmla="*/ 1104900 h 2455333"/>
              <a:gd name="connsiteX80" fmla="*/ 1866900 w 4995333"/>
              <a:gd name="connsiteY80" fmla="*/ 1121833 h 2455333"/>
              <a:gd name="connsiteX81" fmla="*/ 1866900 w 4995333"/>
              <a:gd name="connsiteY81" fmla="*/ 1121833 h 2455333"/>
              <a:gd name="connsiteX82" fmla="*/ 1866900 w 4995333"/>
              <a:gd name="connsiteY82" fmla="*/ 1151466 h 2455333"/>
              <a:gd name="connsiteX83" fmla="*/ 1989666 w 4995333"/>
              <a:gd name="connsiteY83" fmla="*/ 1151466 h 2455333"/>
              <a:gd name="connsiteX84" fmla="*/ 1989666 w 4995333"/>
              <a:gd name="connsiteY84" fmla="*/ 1168400 h 2455333"/>
              <a:gd name="connsiteX85" fmla="*/ 2087033 w 4995333"/>
              <a:gd name="connsiteY85" fmla="*/ 1168400 h 2455333"/>
              <a:gd name="connsiteX86" fmla="*/ 2087033 w 4995333"/>
              <a:gd name="connsiteY86" fmla="*/ 1193800 h 2455333"/>
              <a:gd name="connsiteX87" fmla="*/ 2205566 w 4995333"/>
              <a:gd name="connsiteY87" fmla="*/ 1193800 h 2455333"/>
              <a:gd name="connsiteX88" fmla="*/ 2205566 w 4995333"/>
              <a:gd name="connsiteY88" fmla="*/ 1219200 h 2455333"/>
              <a:gd name="connsiteX89" fmla="*/ 2256366 w 4995333"/>
              <a:gd name="connsiteY89" fmla="*/ 1219200 h 2455333"/>
              <a:gd name="connsiteX90" fmla="*/ 2256366 w 4995333"/>
              <a:gd name="connsiteY90" fmla="*/ 1244600 h 2455333"/>
              <a:gd name="connsiteX91" fmla="*/ 2302933 w 4995333"/>
              <a:gd name="connsiteY91" fmla="*/ 1244600 h 2455333"/>
              <a:gd name="connsiteX92" fmla="*/ 2302933 w 4995333"/>
              <a:gd name="connsiteY92" fmla="*/ 1270000 h 2455333"/>
              <a:gd name="connsiteX93" fmla="*/ 2315633 w 4995333"/>
              <a:gd name="connsiteY93" fmla="*/ 1270000 h 2455333"/>
              <a:gd name="connsiteX94" fmla="*/ 2315633 w 4995333"/>
              <a:gd name="connsiteY94" fmla="*/ 1299633 h 2455333"/>
              <a:gd name="connsiteX95" fmla="*/ 2374900 w 4995333"/>
              <a:gd name="connsiteY95" fmla="*/ 1299633 h 2455333"/>
              <a:gd name="connsiteX96" fmla="*/ 2374900 w 4995333"/>
              <a:gd name="connsiteY96" fmla="*/ 1346200 h 2455333"/>
              <a:gd name="connsiteX97" fmla="*/ 2497666 w 4995333"/>
              <a:gd name="connsiteY97" fmla="*/ 1346200 h 2455333"/>
              <a:gd name="connsiteX98" fmla="*/ 2497666 w 4995333"/>
              <a:gd name="connsiteY98" fmla="*/ 1371600 h 2455333"/>
              <a:gd name="connsiteX99" fmla="*/ 2641600 w 4995333"/>
              <a:gd name="connsiteY99" fmla="*/ 1371600 h 2455333"/>
              <a:gd name="connsiteX100" fmla="*/ 2641600 w 4995333"/>
              <a:gd name="connsiteY100" fmla="*/ 1388533 h 2455333"/>
              <a:gd name="connsiteX101" fmla="*/ 2671233 w 4995333"/>
              <a:gd name="connsiteY101" fmla="*/ 1388533 h 2455333"/>
              <a:gd name="connsiteX102" fmla="*/ 2671233 w 4995333"/>
              <a:gd name="connsiteY102" fmla="*/ 1418166 h 2455333"/>
              <a:gd name="connsiteX103" fmla="*/ 2899833 w 4995333"/>
              <a:gd name="connsiteY103" fmla="*/ 1418166 h 2455333"/>
              <a:gd name="connsiteX104" fmla="*/ 2899833 w 4995333"/>
              <a:gd name="connsiteY104" fmla="*/ 1439333 h 2455333"/>
              <a:gd name="connsiteX105" fmla="*/ 2988733 w 4995333"/>
              <a:gd name="connsiteY105" fmla="*/ 1439333 h 2455333"/>
              <a:gd name="connsiteX106" fmla="*/ 2988733 w 4995333"/>
              <a:gd name="connsiteY106" fmla="*/ 1460500 h 2455333"/>
              <a:gd name="connsiteX107" fmla="*/ 3064933 w 4995333"/>
              <a:gd name="connsiteY107" fmla="*/ 1460500 h 2455333"/>
              <a:gd name="connsiteX108" fmla="*/ 3064933 w 4995333"/>
              <a:gd name="connsiteY108" fmla="*/ 1481666 h 2455333"/>
              <a:gd name="connsiteX109" fmla="*/ 3204633 w 4995333"/>
              <a:gd name="connsiteY109" fmla="*/ 1481666 h 2455333"/>
              <a:gd name="connsiteX110" fmla="*/ 3204633 w 4995333"/>
              <a:gd name="connsiteY110" fmla="*/ 1494366 h 2455333"/>
              <a:gd name="connsiteX111" fmla="*/ 3268133 w 4995333"/>
              <a:gd name="connsiteY111" fmla="*/ 1494366 h 2455333"/>
              <a:gd name="connsiteX112" fmla="*/ 3268133 w 4995333"/>
              <a:gd name="connsiteY112" fmla="*/ 1528233 h 2455333"/>
              <a:gd name="connsiteX113" fmla="*/ 3369733 w 4995333"/>
              <a:gd name="connsiteY113" fmla="*/ 1528233 h 2455333"/>
              <a:gd name="connsiteX114" fmla="*/ 3369733 w 4995333"/>
              <a:gd name="connsiteY114" fmla="*/ 1553633 h 2455333"/>
              <a:gd name="connsiteX115" fmla="*/ 3636433 w 4995333"/>
              <a:gd name="connsiteY115" fmla="*/ 1553633 h 2455333"/>
              <a:gd name="connsiteX116" fmla="*/ 3636433 w 4995333"/>
              <a:gd name="connsiteY116" fmla="*/ 1579033 h 2455333"/>
              <a:gd name="connsiteX117" fmla="*/ 3750733 w 4995333"/>
              <a:gd name="connsiteY117" fmla="*/ 1579033 h 2455333"/>
              <a:gd name="connsiteX118" fmla="*/ 3750733 w 4995333"/>
              <a:gd name="connsiteY118" fmla="*/ 1595966 h 2455333"/>
              <a:gd name="connsiteX119" fmla="*/ 4207933 w 4995333"/>
              <a:gd name="connsiteY119" fmla="*/ 1595966 h 2455333"/>
              <a:gd name="connsiteX120" fmla="*/ 4207933 w 4995333"/>
              <a:gd name="connsiteY120" fmla="*/ 1642533 h 2455333"/>
              <a:gd name="connsiteX121" fmla="*/ 4995333 w 4995333"/>
              <a:gd name="connsiteY121" fmla="*/ 1642533 h 2455333"/>
              <a:gd name="connsiteX122" fmla="*/ 4988983 w 4995333"/>
              <a:gd name="connsiteY122" fmla="*/ 2455333 h 2455333"/>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28800 w 4999909"/>
              <a:gd name="connsiteY78" fmla="*/ 1104900 h 2457449"/>
              <a:gd name="connsiteX79" fmla="*/ 1866900 w 4999909"/>
              <a:gd name="connsiteY79" fmla="*/ 1104900 h 2457449"/>
              <a:gd name="connsiteX80" fmla="*/ 1866900 w 4999909"/>
              <a:gd name="connsiteY80" fmla="*/ 1121833 h 2457449"/>
              <a:gd name="connsiteX81" fmla="*/ 1866900 w 4999909"/>
              <a:gd name="connsiteY81" fmla="*/ 1121833 h 2457449"/>
              <a:gd name="connsiteX82" fmla="*/ 1866900 w 4999909"/>
              <a:gd name="connsiteY82" fmla="*/ 1151466 h 2457449"/>
              <a:gd name="connsiteX83" fmla="*/ 1989666 w 4999909"/>
              <a:gd name="connsiteY83" fmla="*/ 1151466 h 2457449"/>
              <a:gd name="connsiteX84" fmla="*/ 1989666 w 4999909"/>
              <a:gd name="connsiteY84" fmla="*/ 1168400 h 2457449"/>
              <a:gd name="connsiteX85" fmla="*/ 2087033 w 4999909"/>
              <a:gd name="connsiteY85" fmla="*/ 1168400 h 2457449"/>
              <a:gd name="connsiteX86" fmla="*/ 2087033 w 4999909"/>
              <a:gd name="connsiteY86" fmla="*/ 1193800 h 2457449"/>
              <a:gd name="connsiteX87" fmla="*/ 2205566 w 4999909"/>
              <a:gd name="connsiteY87" fmla="*/ 1193800 h 2457449"/>
              <a:gd name="connsiteX88" fmla="*/ 2205566 w 4999909"/>
              <a:gd name="connsiteY88" fmla="*/ 1219200 h 2457449"/>
              <a:gd name="connsiteX89" fmla="*/ 2256366 w 4999909"/>
              <a:gd name="connsiteY89" fmla="*/ 1219200 h 2457449"/>
              <a:gd name="connsiteX90" fmla="*/ 2256366 w 4999909"/>
              <a:gd name="connsiteY90" fmla="*/ 1244600 h 2457449"/>
              <a:gd name="connsiteX91" fmla="*/ 2302933 w 4999909"/>
              <a:gd name="connsiteY91" fmla="*/ 1244600 h 2457449"/>
              <a:gd name="connsiteX92" fmla="*/ 2302933 w 4999909"/>
              <a:gd name="connsiteY92" fmla="*/ 1270000 h 2457449"/>
              <a:gd name="connsiteX93" fmla="*/ 2315633 w 4999909"/>
              <a:gd name="connsiteY93" fmla="*/ 1270000 h 2457449"/>
              <a:gd name="connsiteX94" fmla="*/ 2315633 w 4999909"/>
              <a:gd name="connsiteY94" fmla="*/ 1299633 h 2457449"/>
              <a:gd name="connsiteX95" fmla="*/ 2374900 w 4999909"/>
              <a:gd name="connsiteY95" fmla="*/ 1299633 h 2457449"/>
              <a:gd name="connsiteX96" fmla="*/ 2374900 w 4999909"/>
              <a:gd name="connsiteY96" fmla="*/ 1346200 h 2457449"/>
              <a:gd name="connsiteX97" fmla="*/ 2497666 w 4999909"/>
              <a:gd name="connsiteY97" fmla="*/ 1346200 h 2457449"/>
              <a:gd name="connsiteX98" fmla="*/ 2497666 w 4999909"/>
              <a:gd name="connsiteY98" fmla="*/ 1371600 h 2457449"/>
              <a:gd name="connsiteX99" fmla="*/ 2641600 w 4999909"/>
              <a:gd name="connsiteY99" fmla="*/ 1371600 h 2457449"/>
              <a:gd name="connsiteX100" fmla="*/ 2641600 w 4999909"/>
              <a:gd name="connsiteY100" fmla="*/ 1388533 h 2457449"/>
              <a:gd name="connsiteX101" fmla="*/ 2671233 w 4999909"/>
              <a:gd name="connsiteY101" fmla="*/ 1388533 h 2457449"/>
              <a:gd name="connsiteX102" fmla="*/ 2671233 w 4999909"/>
              <a:gd name="connsiteY102" fmla="*/ 1418166 h 2457449"/>
              <a:gd name="connsiteX103" fmla="*/ 2899833 w 4999909"/>
              <a:gd name="connsiteY103" fmla="*/ 1418166 h 2457449"/>
              <a:gd name="connsiteX104" fmla="*/ 2899833 w 4999909"/>
              <a:gd name="connsiteY104" fmla="*/ 1439333 h 2457449"/>
              <a:gd name="connsiteX105" fmla="*/ 2988733 w 4999909"/>
              <a:gd name="connsiteY105" fmla="*/ 1439333 h 2457449"/>
              <a:gd name="connsiteX106" fmla="*/ 2988733 w 4999909"/>
              <a:gd name="connsiteY106" fmla="*/ 1460500 h 2457449"/>
              <a:gd name="connsiteX107" fmla="*/ 3064933 w 4999909"/>
              <a:gd name="connsiteY107" fmla="*/ 1460500 h 2457449"/>
              <a:gd name="connsiteX108" fmla="*/ 3064933 w 4999909"/>
              <a:gd name="connsiteY108" fmla="*/ 1481666 h 2457449"/>
              <a:gd name="connsiteX109" fmla="*/ 3204633 w 4999909"/>
              <a:gd name="connsiteY109" fmla="*/ 1481666 h 2457449"/>
              <a:gd name="connsiteX110" fmla="*/ 3204633 w 4999909"/>
              <a:gd name="connsiteY110" fmla="*/ 1494366 h 2457449"/>
              <a:gd name="connsiteX111" fmla="*/ 3268133 w 4999909"/>
              <a:gd name="connsiteY111" fmla="*/ 1494366 h 2457449"/>
              <a:gd name="connsiteX112" fmla="*/ 3268133 w 4999909"/>
              <a:gd name="connsiteY112" fmla="*/ 1528233 h 2457449"/>
              <a:gd name="connsiteX113" fmla="*/ 3369733 w 4999909"/>
              <a:gd name="connsiteY113" fmla="*/ 1528233 h 2457449"/>
              <a:gd name="connsiteX114" fmla="*/ 3369733 w 4999909"/>
              <a:gd name="connsiteY114" fmla="*/ 1553633 h 2457449"/>
              <a:gd name="connsiteX115" fmla="*/ 3636433 w 4999909"/>
              <a:gd name="connsiteY115" fmla="*/ 1553633 h 2457449"/>
              <a:gd name="connsiteX116" fmla="*/ 3636433 w 4999909"/>
              <a:gd name="connsiteY116" fmla="*/ 1579033 h 2457449"/>
              <a:gd name="connsiteX117" fmla="*/ 3750733 w 4999909"/>
              <a:gd name="connsiteY117" fmla="*/ 1579033 h 2457449"/>
              <a:gd name="connsiteX118" fmla="*/ 3750733 w 4999909"/>
              <a:gd name="connsiteY118" fmla="*/ 1595966 h 2457449"/>
              <a:gd name="connsiteX119" fmla="*/ 4207933 w 4999909"/>
              <a:gd name="connsiteY119" fmla="*/ 1595966 h 2457449"/>
              <a:gd name="connsiteX120" fmla="*/ 4207933 w 4999909"/>
              <a:gd name="connsiteY120" fmla="*/ 1642533 h 2457449"/>
              <a:gd name="connsiteX121" fmla="*/ 4995333 w 4999909"/>
              <a:gd name="connsiteY121" fmla="*/ 1642533 h 2457449"/>
              <a:gd name="connsiteX122" fmla="*/ 4999567 w 4999909"/>
              <a:gd name="connsiteY122"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6900 w 4999909"/>
              <a:gd name="connsiteY78" fmla="*/ 1104900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6900 w 4999909"/>
              <a:gd name="connsiteY78" fmla="*/ 1104900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2137 w 4999909"/>
              <a:gd name="connsiteY78" fmla="*/ 1089025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6900 w 4999909"/>
              <a:gd name="connsiteY78" fmla="*/ 1092200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3725 w 4999909"/>
              <a:gd name="connsiteY78" fmla="*/ 1087437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3725 w 4999909"/>
              <a:gd name="connsiteY78" fmla="*/ 1087437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3725 w 4999909"/>
              <a:gd name="connsiteY78" fmla="*/ 1093787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 name="connsiteX0" fmla="*/ 0 w 4999909"/>
              <a:gd name="connsiteY0" fmla="*/ 0 h 2457449"/>
              <a:gd name="connsiteX1" fmla="*/ 76200 w 4999909"/>
              <a:gd name="connsiteY1" fmla="*/ 0 h 2457449"/>
              <a:gd name="connsiteX2" fmla="*/ 76200 w 4999909"/>
              <a:gd name="connsiteY2" fmla="*/ 38100 h 2457449"/>
              <a:gd name="connsiteX3" fmla="*/ 105833 w 4999909"/>
              <a:gd name="connsiteY3" fmla="*/ 38100 h 2457449"/>
              <a:gd name="connsiteX4" fmla="*/ 105833 w 4999909"/>
              <a:gd name="connsiteY4" fmla="*/ 55033 h 2457449"/>
              <a:gd name="connsiteX5" fmla="*/ 131233 w 4999909"/>
              <a:gd name="connsiteY5" fmla="*/ 55033 h 2457449"/>
              <a:gd name="connsiteX6" fmla="*/ 131233 w 4999909"/>
              <a:gd name="connsiteY6" fmla="*/ 71966 h 2457449"/>
              <a:gd name="connsiteX7" fmla="*/ 152400 w 4999909"/>
              <a:gd name="connsiteY7" fmla="*/ 71966 h 2457449"/>
              <a:gd name="connsiteX8" fmla="*/ 152400 w 4999909"/>
              <a:gd name="connsiteY8" fmla="*/ 101600 h 2457449"/>
              <a:gd name="connsiteX9" fmla="*/ 165100 w 4999909"/>
              <a:gd name="connsiteY9" fmla="*/ 101600 h 2457449"/>
              <a:gd name="connsiteX10" fmla="*/ 165100 w 4999909"/>
              <a:gd name="connsiteY10" fmla="*/ 152400 h 2457449"/>
              <a:gd name="connsiteX11" fmla="*/ 275166 w 4999909"/>
              <a:gd name="connsiteY11" fmla="*/ 152400 h 2457449"/>
              <a:gd name="connsiteX12" fmla="*/ 275166 w 4999909"/>
              <a:gd name="connsiteY12" fmla="*/ 177800 h 2457449"/>
              <a:gd name="connsiteX13" fmla="*/ 292100 w 4999909"/>
              <a:gd name="connsiteY13" fmla="*/ 177800 h 2457449"/>
              <a:gd name="connsiteX14" fmla="*/ 292100 w 4999909"/>
              <a:gd name="connsiteY14" fmla="*/ 194733 h 2457449"/>
              <a:gd name="connsiteX15" fmla="*/ 300566 w 4999909"/>
              <a:gd name="connsiteY15" fmla="*/ 194733 h 2457449"/>
              <a:gd name="connsiteX16" fmla="*/ 300566 w 4999909"/>
              <a:gd name="connsiteY16" fmla="*/ 275166 h 2457449"/>
              <a:gd name="connsiteX17" fmla="*/ 313266 w 4999909"/>
              <a:gd name="connsiteY17" fmla="*/ 275166 h 2457449"/>
              <a:gd name="connsiteX18" fmla="*/ 325966 w 4999909"/>
              <a:gd name="connsiteY18" fmla="*/ 287866 h 2457449"/>
              <a:gd name="connsiteX19" fmla="*/ 325966 w 4999909"/>
              <a:gd name="connsiteY19" fmla="*/ 304800 h 2457449"/>
              <a:gd name="connsiteX20" fmla="*/ 436033 w 4999909"/>
              <a:gd name="connsiteY20" fmla="*/ 304800 h 2457449"/>
              <a:gd name="connsiteX21" fmla="*/ 436033 w 4999909"/>
              <a:gd name="connsiteY21" fmla="*/ 355600 h 2457449"/>
              <a:gd name="connsiteX22" fmla="*/ 465666 w 4999909"/>
              <a:gd name="connsiteY22" fmla="*/ 355600 h 2457449"/>
              <a:gd name="connsiteX23" fmla="*/ 465666 w 4999909"/>
              <a:gd name="connsiteY23" fmla="*/ 381000 h 2457449"/>
              <a:gd name="connsiteX24" fmla="*/ 486833 w 4999909"/>
              <a:gd name="connsiteY24" fmla="*/ 381000 h 2457449"/>
              <a:gd name="connsiteX25" fmla="*/ 486833 w 4999909"/>
              <a:gd name="connsiteY25" fmla="*/ 393700 h 2457449"/>
              <a:gd name="connsiteX26" fmla="*/ 491066 w 4999909"/>
              <a:gd name="connsiteY26" fmla="*/ 393700 h 2457449"/>
              <a:gd name="connsiteX27" fmla="*/ 508000 w 4999909"/>
              <a:gd name="connsiteY27" fmla="*/ 393700 h 2457449"/>
              <a:gd name="connsiteX28" fmla="*/ 508000 w 4999909"/>
              <a:gd name="connsiteY28" fmla="*/ 440266 h 2457449"/>
              <a:gd name="connsiteX29" fmla="*/ 579966 w 4999909"/>
              <a:gd name="connsiteY29" fmla="*/ 440266 h 2457449"/>
              <a:gd name="connsiteX30" fmla="*/ 579966 w 4999909"/>
              <a:gd name="connsiteY30" fmla="*/ 465666 h 2457449"/>
              <a:gd name="connsiteX31" fmla="*/ 596900 w 4999909"/>
              <a:gd name="connsiteY31" fmla="*/ 465666 h 2457449"/>
              <a:gd name="connsiteX32" fmla="*/ 596900 w 4999909"/>
              <a:gd name="connsiteY32" fmla="*/ 491066 h 2457449"/>
              <a:gd name="connsiteX33" fmla="*/ 596900 w 4999909"/>
              <a:gd name="connsiteY33" fmla="*/ 491066 h 2457449"/>
              <a:gd name="connsiteX34" fmla="*/ 613833 w 4999909"/>
              <a:gd name="connsiteY34" fmla="*/ 507999 h 2457449"/>
              <a:gd name="connsiteX35" fmla="*/ 690033 w 4999909"/>
              <a:gd name="connsiteY35" fmla="*/ 507999 h 2457449"/>
              <a:gd name="connsiteX36" fmla="*/ 690033 w 4999909"/>
              <a:gd name="connsiteY36" fmla="*/ 529166 h 2457449"/>
              <a:gd name="connsiteX37" fmla="*/ 698500 w 4999909"/>
              <a:gd name="connsiteY37" fmla="*/ 537633 h 2457449"/>
              <a:gd name="connsiteX38" fmla="*/ 698500 w 4999909"/>
              <a:gd name="connsiteY38" fmla="*/ 563033 h 2457449"/>
              <a:gd name="connsiteX39" fmla="*/ 717551 w 4999909"/>
              <a:gd name="connsiteY39" fmla="*/ 567266 h 2457449"/>
              <a:gd name="connsiteX40" fmla="*/ 715433 w 4999909"/>
              <a:gd name="connsiteY40" fmla="*/ 579966 h 2457449"/>
              <a:gd name="connsiteX41" fmla="*/ 842433 w 4999909"/>
              <a:gd name="connsiteY41" fmla="*/ 579966 h 2457449"/>
              <a:gd name="connsiteX42" fmla="*/ 842433 w 4999909"/>
              <a:gd name="connsiteY42" fmla="*/ 588433 h 2457449"/>
              <a:gd name="connsiteX43" fmla="*/ 859366 w 4999909"/>
              <a:gd name="connsiteY43" fmla="*/ 588433 h 2457449"/>
              <a:gd name="connsiteX44" fmla="*/ 859366 w 4999909"/>
              <a:gd name="connsiteY44" fmla="*/ 613833 h 2457449"/>
              <a:gd name="connsiteX45" fmla="*/ 872066 w 4999909"/>
              <a:gd name="connsiteY45" fmla="*/ 613833 h 2457449"/>
              <a:gd name="connsiteX46" fmla="*/ 872066 w 4999909"/>
              <a:gd name="connsiteY46" fmla="*/ 613833 h 2457449"/>
              <a:gd name="connsiteX47" fmla="*/ 872066 w 4999909"/>
              <a:gd name="connsiteY47" fmla="*/ 639233 h 2457449"/>
              <a:gd name="connsiteX48" fmla="*/ 990600 w 4999909"/>
              <a:gd name="connsiteY48" fmla="*/ 639233 h 2457449"/>
              <a:gd name="connsiteX49" fmla="*/ 990600 w 4999909"/>
              <a:gd name="connsiteY49" fmla="*/ 673100 h 2457449"/>
              <a:gd name="connsiteX50" fmla="*/ 1117600 w 4999909"/>
              <a:gd name="connsiteY50" fmla="*/ 673100 h 2457449"/>
              <a:gd name="connsiteX51" fmla="*/ 1117600 w 4999909"/>
              <a:gd name="connsiteY51" fmla="*/ 702733 h 2457449"/>
              <a:gd name="connsiteX52" fmla="*/ 1130300 w 4999909"/>
              <a:gd name="connsiteY52" fmla="*/ 702733 h 2457449"/>
              <a:gd name="connsiteX53" fmla="*/ 1130300 w 4999909"/>
              <a:gd name="connsiteY53" fmla="*/ 740833 h 2457449"/>
              <a:gd name="connsiteX54" fmla="*/ 1155700 w 4999909"/>
              <a:gd name="connsiteY54" fmla="*/ 740833 h 2457449"/>
              <a:gd name="connsiteX55" fmla="*/ 1155700 w 4999909"/>
              <a:gd name="connsiteY55" fmla="*/ 787400 h 2457449"/>
              <a:gd name="connsiteX56" fmla="*/ 1176866 w 4999909"/>
              <a:gd name="connsiteY56" fmla="*/ 787400 h 2457449"/>
              <a:gd name="connsiteX57" fmla="*/ 1176866 w 4999909"/>
              <a:gd name="connsiteY57" fmla="*/ 804333 h 2457449"/>
              <a:gd name="connsiteX58" fmla="*/ 1270000 w 4999909"/>
              <a:gd name="connsiteY58" fmla="*/ 804333 h 2457449"/>
              <a:gd name="connsiteX59" fmla="*/ 1270000 w 4999909"/>
              <a:gd name="connsiteY59" fmla="*/ 842433 h 2457449"/>
              <a:gd name="connsiteX60" fmla="*/ 1270000 w 4999909"/>
              <a:gd name="connsiteY60" fmla="*/ 842433 h 2457449"/>
              <a:gd name="connsiteX61" fmla="*/ 1320800 w 4999909"/>
              <a:gd name="connsiteY61" fmla="*/ 842433 h 2457449"/>
              <a:gd name="connsiteX62" fmla="*/ 1320800 w 4999909"/>
              <a:gd name="connsiteY62" fmla="*/ 863600 h 2457449"/>
              <a:gd name="connsiteX63" fmla="*/ 1409700 w 4999909"/>
              <a:gd name="connsiteY63" fmla="*/ 863600 h 2457449"/>
              <a:gd name="connsiteX64" fmla="*/ 1409700 w 4999909"/>
              <a:gd name="connsiteY64" fmla="*/ 931333 h 2457449"/>
              <a:gd name="connsiteX65" fmla="*/ 1439333 w 4999909"/>
              <a:gd name="connsiteY65" fmla="*/ 931333 h 2457449"/>
              <a:gd name="connsiteX66" fmla="*/ 1439333 w 4999909"/>
              <a:gd name="connsiteY66" fmla="*/ 948266 h 2457449"/>
              <a:gd name="connsiteX67" fmla="*/ 1494366 w 4999909"/>
              <a:gd name="connsiteY67" fmla="*/ 948266 h 2457449"/>
              <a:gd name="connsiteX68" fmla="*/ 1494366 w 4999909"/>
              <a:gd name="connsiteY68" fmla="*/ 948266 h 2457449"/>
              <a:gd name="connsiteX69" fmla="*/ 1494366 w 4999909"/>
              <a:gd name="connsiteY69" fmla="*/ 965200 h 2457449"/>
              <a:gd name="connsiteX70" fmla="*/ 1608666 w 4999909"/>
              <a:gd name="connsiteY70" fmla="*/ 965200 h 2457449"/>
              <a:gd name="connsiteX71" fmla="*/ 1608666 w 4999909"/>
              <a:gd name="connsiteY71" fmla="*/ 990600 h 2457449"/>
              <a:gd name="connsiteX72" fmla="*/ 1672166 w 4999909"/>
              <a:gd name="connsiteY72" fmla="*/ 990600 h 2457449"/>
              <a:gd name="connsiteX73" fmla="*/ 1672166 w 4999909"/>
              <a:gd name="connsiteY73" fmla="*/ 1016000 h 2457449"/>
              <a:gd name="connsiteX74" fmla="*/ 1693333 w 4999909"/>
              <a:gd name="connsiteY74" fmla="*/ 1016000 h 2457449"/>
              <a:gd name="connsiteX75" fmla="*/ 1693333 w 4999909"/>
              <a:gd name="connsiteY75" fmla="*/ 1049866 h 2457449"/>
              <a:gd name="connsiteX76" fmla="*/ 1816100 w 4999909"/>
              <a:gd name="connsiteY76" fmla="*/ 1049866 h 2457449"/>
              <a:gd name="connsiteX77" fmla="*/ 1816100 w 4999909"/>
              <a:gd name="connsiteY77" fmla="*/ 1092200 h 2457449"/>
              <a:gd name="connsiteX78" fmla="*/ 1865313 w 4999909"/>
              <a:gd name="connsiteY78" fmla="*/ 1090612 h 2457449"/>
              <a:gd name="connsiteX79" fmla="*/ 1866900 w 4999909"/>
              <a:gd name="connsiteY79" fmla="*/ 1121833 h 2457449"/>
              <a:gd name="connsiteX80" fmla="*/ 1866900 w 4999909"/>
              <a:gd name="connsiteY80" fmla="*/ 1121833 h 2457449"/>
              <a:gd name="connsiteX81" fmla="*/ 1866900 w 4999909"/>
              <a:gd name="connsiteY81" fmla="*/ 1151466 h 2457449"/>
              <a:gd name="connsiteX82" fmla="*/ 1989666 w 4999909"/>
              <a:gd name="connsiteY82" fmla="*/ 1151466 h 2457449"/>
              <a:gd name="connsiteX83" fmla="*/ 1989666 w 4999909"/>
              <a:gd name="connsiteY83" fmla="*/ 1168400 h 2457449"/>
              <a:gd name="connsiteX84" fmla="*/ 2087033 w 4999909"/>
              <a:gd name="connsiteY84" fmla="*/ 1168400 h 2457449"/>
              <a:gd name="connsiteX85" fmla="*/ 2087033 w 4999909"/>
              <a:gd name="connsiteY85" fmla="*/ 1193800 h 2457449"/>
              <a:gd name="connsiteX86" fmla="*/ 2205566 w 4999909"/>
              <a:gd name="connsiteY86" fmla="*/ 1193800 h 2457449"/>
              <a:gd name="connsiteX87" fmla="*/ 2205566 w 4999909"/>
              <a:gd name="connsiteY87" fmla="*/ 1219200 h 2457449"/>
              <a:gd name="connsiteX88" fmla="*/ 2256366 w 4999909"/>
              <a:gd name="connsiteY88" fmla="*/ 1219200 h 2457449"/>
              <a:gd name="connsiteX89" fmla="*/ 2256366 w 4999909"/>
              <a:gd name="connsiteY89" fmla="*/ 1244600 h 2457449"/>
              <a:gd name="connsiteX90" fmla="*/ 2302933 w 4999909"/>
              <a:gd name="connsiteY90" fmla="*/ 1244600 h 2457449"/>
              <a:gd name="connsiteX91" fmla="*/ 2302933 w 4999909"/>
              <a:gd name="connsiteY91" fmla="*/ 1270000 h 2457449"/>
              <a:gd name="connsiteX92" fmla="*/ 2315633 w 4999909"/>
              <a:gd name="connsiteY92" fmla="*/ 1270000 h 2457449"/>
              <a:gd name="connsiteX93" fmla="*/ 2315633 w 4999909"/>
              <a:gd name="connsiteY93" fmla="*/ 1299633 h 2457449"/>
              <a:gd name="connsiteX94" fmla="*/ 2374900 w 4999909"/>
              <a:gd name="connsiteY94" fmla="*/ 1299633 h 2457449"/>
              <a:gd name="connsiteX95" fmla="*/ 2374900 w 4999909"/>
              <a:gd name="connsiteY95" fmla="*/ 1346200 h 2457449"/>
              <a:gd name="connsiteX96" fmla="*/ 2497666 w 4999909"/>
              <a:gd name="connsiteY96" fmla="*/ 1346200 h 2457449"/>
              <a:gd name="connsiteX97" fmla="*/ 2497666 w 4999909"/>
              <a:gd name="connsiteY97" fmla="*/ 1371600 h 2457449"/>
              <a:gd name="connsiteX98" fmla="*/ 2641600 w 4999909"/>
              <a:gd name="connsiteY98" fmla="*/ 1371600 h 2457449"/>
              <a:gd name="connsiteX99" fmla="*/ 2641600 w 4999909"/>
              <a:gd name="connsiteY99" fmla="*/ 1388533 h 2457449"/>
              <a:gd name="connsiteX100" fmla="*/ 2671233 w 4999909"/>
              <a:gd name="connsiteY100" fmla="*/ 1388533 h 2457449"/>
              <a:gd name="connsiteX101" fmla="*/ 2671233 w 4999909"/>
              <a:gd name="connsiteY101" fmla="*/ 1418166 h 2457449"/>
              <a:gd name="connsiteX102" fmla="*/ 2899833 w 4999909"/>
              <a:gd name="connsiteY102" fmla="*/ 1418166 h 2457449"/>
              <a:gd name="connsiteX103" fmla="*/ 2899833 w 4999909"/>
              <a:gd name="connsiteY103" fmla="*/ 1439333 h 2457449"/>
              <a:gd name="connsiteX104" fmla="*/ 2988733 w 4999909"/>
              <a:gd name="connsiteY104" fmla="*/ 1439333 h 2457449"/>
              <a:gd name="connsiteX105" fmla="*/ 2988733 w 4999909"/>
              <a:gd name="connsiteY105" fmla="*/ 1460500 h 2457449"/>
              <a:gd name="connsiteX106" fmla="*/ 3064933 w 4999909"/>
              <a:gd name="connsiteY106" fmla="*/ 1460500 h 2457449"/>
              <a:gd name="connsiteX107" fmla="*/ 3064933 w 4999909"/>
              <a:gd name="connsiteY107" fmla="*/ 1481666 h 2457449"/>
              <a:gd name="connsiteX108" fmla="*/ 3204633 w 4999909"/>
              <a:gd name="connsiteY108" fmla="*/ 1481666 h 2457449"/>
              <a:gd name="connsiteX109" fmla="*/ 3204633 w 4999909"/>
              <a:gd name="connsiteY109" fmla="*/ 1494366 h 2457449"/>
              <a:gd name="connsiteX110" fmla="*/ 3268133 w 4999909"/>
              <a:gd name="connsiteY110" fmla="*/ 1494366 h 2457449"/>
              <a:gd name="connsiteX111" fmla="*/ 3268133 w 4999909"/>
              <a:gd name="connsiteY111" fmla="*/ 1528233 h 2457449"/>
              <a:gd name="connsiteX112" fmla="*/ 3369733 w 4999909"/>
              <a:gd name="connsiteY112" fmla="*/ 1528233 h 2457449"/>
              <a:gd name="connsiteX113" fmla="*/ 3369733 w 4999909"/>
              <a:gd name="connsiteY113" fmla="*/ 1553633 h 2457449"/>
              <a:gd name="connsiteX114" fmla="*/ 3636433 w 4999909"/>
              <a:gd name="connsiteY114" fmla="*/ 1553633 h 2457449"/>
              <a:gd name="connsiteX115" fmla="*/ 3636433 w 4999909"/>
              <a:gd name="connsiteY115" fmla="*/ 1579033 h 2457449"/>
              <a:gd name="connsiteX116" fmla="*/ 3750733 w 4999909"/>
              <a:gd name="connsiteY116" fmla="*/ 1579033 h 2457449"/>
              <a:gd name="connsiteX117" fmla="*/ 3750733 w 4999909"/>
              <a:gd name="connsiteY117" fmla="*/ 1595966 h 2457449"/>
              <a:gd name="connsiteX118" fmla="*/ 4207933 w 4999909"/>
              <a:gd name="connsiteY118" fmla="*/ 1595966 h 2457449"/>
              <a:gd name="connsiteX119" fmla="*/ 4207933 w 4999909"/>
              <a:gd name="connsiteY119" fmla="*/ 1642533 h 2457449"/>
              <a:gd name="connsiteX120" fmla="*/ 4995333 w 4999909"/>
              <a:gd name="connsiteY120" fmla="*/ 1642533 h 2457449"/>
              <a:gd name="connsiteX121" fmla="*/ 4999567 w 4999909"/>
              <a:gd name="connsiteY121" fmla="*/ 2457449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999909" h="2457449">
                <a:moveTo>
                  <a:pt x="0" y="0"/>
                </a:moveTo>
                <a:lnTo>
                  <a:pt x="76200" y="0"/>
                </a:lnTo>
                <a:lnTo>
                  <a:pt x="76200" y="38100"/>
                </a:lnTo>
                <a:lnTo>
                  <a:pt x="105833" y="38100"/>
                </a:lnTo>
                <a:lnTo>
                  <a:pt x="105833" y="55033"/>
                </a:lnTo>
                <a:lnTo>
                  <a:pt x="131233" y="55033"/>
                </a:lnTo>
                <a:lnTo>
                  <a:pt x="131233" y="71966"/>
                </a:lnTo>
                <a:lnTo>
                  <a:pt x="152400" y="71966"/>
                </a:lnTo>
                <a:lnTo>
                  <a:pt x="152400" y="101600"/>
                </a:lnTo>
                <a:lnTo>
                  <a:pt x="165100" y="101600"/>
                </a:lnTo>
                <a:lnTo>
                  <a:pt x="165100" y="152400"/>
                </a:lnTo>
                <a:lnTo>
                  <a:pt x="275166" y="152400"/>
                </a:lnTo>
                <a:lnTo>
                  <a:pt x="275166" y="177800"/>
                </a:lnTo>
                <a:lnTo>
                  <a:pt x="292100" y="177800"/>
                </a:lnTo>
                <a:lnTo>
                  <a:pt x="292100" y="194733"/>
                </a:lnTo>
                <a:lnTo>
                  <a:pt x="300566" y="194733"/>
                </a:lnTo>
                <a:lnTo>
                  <a:pt x="300566" y="275166"/>
                </a:lnTo>
                <a:lnTo>
                  <a:pt x="313266" y="275166"/>
                </a:lnTo>
                <a:lnTo>
                  <a:pt x="325966" y="287866"/>
                </a:lnTo>
                <a:lnTo>
                  <a:pt x="325966" y="304800"/>
                </a:lnTo>
                <a:lnTo>
                  <a:pt x="436033" y="304800"/>
                </a:lnTo>
                <a:lnTo>
                  <a:pt x="436033" y="355600"/>
                </a:lnTo>
                <a:lnTo>
                  <a:pt x="465666" y="355600"/>
                </a:lnTo>
                <a:lnTo>
                  <a:pt x="465666" y="381000"/>
                </a:lnTo>
                <a:lnTo>
                  <a:pt x="486833" y="381000"/>
                </a:lnTo>
                <a:lnTo>
                  <a:pt x="486833" y="393700"/>
                </a:lnTo>
                <a:lnTo>
                  <a:pt x="491066" y="393700"/>
                </a:lnTo>
                <a:lnTo>
                  <a:pt x="508000" y="393700"/>
                </a:lnTo>
                <a:lnTo>
                  <a:pt x="508000" y="440266"/>
                </a:lnTo>
                <a:lnTo>
                  <a:pt x="579966" y="440266"/>
                </a:lnTo>
                <a:lnTo>
                  <a:pt x="579966" y="465666"/>
                </a:lnTo>
                <a:lnTo>
                  <a:pt x="596900" y="465666"/>
                </a:lnTo>
                <a:lnTo>
                  <a:pt x="596900" y="491066"/>
                </a:lnTo>
                <a:lnTo>
                  <a:pt x="596900" y="491066"/>
                </a:lnTo>
                <a:lnTo>
                  <a:pt x="613833" y="507999"/>
                </a:lnTo>
                <a:lnTo>
                  <a:pt x="690033" y="507999"/>
                </a:lnTo>
                <a:lnTo>
                  <a:pt x="690033" y="529166"/>
                </a:lnTo>
                <a:lnTo>
                  <a:pt x="698500" y="537633"/>
                </a:lnTo>
                <a:lnTo>
                  <a:pt x="698500" y="563033"/>
                </a:lnTo>
                <a:lnTo>
                  <a:pt x="717551" y="567266"/>
                </a:lnTo>
                <a:lnTo>
                  <a:pt x="715433" y="579966"/>
                </a:lnTo>
                <a:lnTo>
                  <a:pt x="842433" y="579966"/>
                </a:lnTo>
                <a:lnTo>
                  <a:pt x="842433" y="588433"/>
                </a:lnTo>
                <a:lnTo>
                  <a:pt x="859366" y="588433"/>
                </a:lnTo>
                <a:lnTo>
                  <a:pt x="859366" y="613833"/>
                </a:lnTo>
                <a:lnTo>
                  <a:pt x="872066" y="613833"/>
                </a:lnTo>
                <a:lnTo>
                  <a:pt x="872066" y="613833"/>
                </a:lnTo>
                <a:lnTo>
                  <a:pt x="872066" y="639233"/>
                </a:lnTo>
                <a:lnTo>
                  <a:pt x="990600" y="639233"/>
                </a:lnTo>
                <a:lnTo>
                  <a:pt x="990600" y="673100"/>
                </a:lnTo>
                <a:lnTo>
                  <a:pt x="1117600" y="673100"/>
                </a:lnTo>
                <a:lnTo>
                  <a:pt x="1117600" y="702733"/>
                </a:lnTo>
                <a:lnTo>
                  <a:pt x="1130300" y="702733"/>
                </a:lnTo>
                <a:lnTo>
                  <a:pt x="1130300" y="740833"/>
                </a:lnTo>
                <a:lnTo>
                  <a:pt x="1155700" y="740833"/>
                </a:lnTo>
                <a:lnTo>
                  <a:pt x="1155700" y="787400"/>
                </a:lnTo>
                <a:lnTo>
                  <a:pt x="1176866" y="787400"/>
                </a:lnTo>
                <a:lnTo>
                  <a:pt x="1176866" y="804333"/>
                </a:lnTo>
                <a:lnTo>
                  <a:pt x="1270000" y="804333"/>
                </a:lnTo>
                <a:lnTo>
                  <a:pt x="1270000" y="842433"/>
                </a:lnTo>
                <a:lnTo>
                  <a:pt x="1270000" y="842433"/>
                </a:lnTo>
                <a:lnTo>
                  <a:pt x="1320800" y="842433"/>
                </a:lnTo>
                <a:lnTo>
                  <a:pt x="1320800" y="863600"/>
                </a:lnTo>
                <a:lnTo>
                  <a:pt x="1409700" y="863600"/>
                </a:lnTo>
                <a:lnTo>
                  <a:pt x="1409700" y="931333"/>
                </a:lnTo>
                <a:lnTo>
                  <a:pt x="1439333" y="931333"/>
                </a:lnTo>
                <a:lnTo>
                  <a:pt x="1439333" y="948266"/>
                </a:lnTo>
                <a:lnTo>
                  <a:pt x="1494366" y="948266"/>
                </a:lnTo>
                <a:lnTo>
                  <a:pt x="1494366" y="948266"/>
                </a:lnTo>
                <a:lnTo>
                  <a:pt x="1494366" y="965200"/>
                </a:lnTo>
                <a:lnTo>
                  <a:pt x="1608666" y="965200"/>
                </a:lnTo>
                <a:lnTo>
                  <a:pt x="1608666" y="990600"/>
                </a:lnTo>
                <a:lnTo>
                  <a:pt x="1672166" y="990600"/>
                </a:lnTo>
                <a:lnTo>
                  <a:pt x="1672166" y="1016000"/>
                </a:lnTo>
                <a:lnTo>
                  <a:pt x="1693333" y="1016000"/>
                </a:lnTo>
                <a:lnTo>
                  <a:pt x="1693333" y="1049866"/>
                </a:lnTo>
                <a:lnTo>
                  <a:pt x="1816100" y="1049866"/>
                </a:lnTo>
                <a:lnTo>
                  <a:pt x="1816100" y="1092200"/>
                </a:lnTo>
                <a:lnTo>
                  <a:pt x="1865313" y="1090612"/>
                </a:lnTo>
                <a:lnTo>
                  <a:pt x="1866900" y="1121833"/>
                </a:lnTo>
                <a:lnTo>
                  <a:pt x="1866900" y="1121833"/>
                </a:lnTo>
                <a:lnTo>
                  <a:pt x="1866900" y="1151466"/>
                </a:lnTo>
                <a:lnTo>
                  <a:pt x="1989666" y="1151466"/>
                </a:lnTo>
                <a:lnTo>
                  <a:pt x="1989666" y="1168400"/>
                </a:lnTo>
                <a:lnTo>
                  <a:pt x="2087033" y="1168400"/>
                </a:lnTo>
                <a:lnTo>
                  <a:pt x="2087033" y="1193800"/>
                </a:lnTo>
                <a:lnTo>
                  <a:pt x="2205566" y="1193800"/>
                </a:lnTo>
                <a:lnTo>
                  <a:pt x="2205566" y="1219200"/>
                </a:lnTo>
                <a:lnTo>
                  <a:pt x="2256366" y="1219200"/>
                </a:lnTo>
                <a:lnTo>
                  <a:pt x="2256366" y="1244600"/>
                </a:lnTo>
                <a:lnTo>
                  <a:pt x="2302933" y="1244600"/>
                </a:lnTo>
                <a:lnTo>
                  <a:pt x="2302933" y="1270000"/>
                </a:lnTo>
                <a:lnTo>
                  <a:pt x="2315633" y="1270000"/>
                </a:lnTo>
                <a:lnTo>
                  <a:pt x="2315633" y="1299633"/>
                </a:lnTo>
                <a:lnTo>
                  <a:pt x="2374900" y="1299633"/>
                </a:lnTo>
                <a:lnTo>
                  <a:pt x="2374900" y="1346200"/>
                </a:lnTo>
                <a:lnTo>
                  <a:pt x="2497666" y="1346200"/>
                </a:lnTo>
                <a:lnTo>
                  <a:pt x="2497666" y="1371600"/>
                </a:lnTo>
                <a:lnTo>
                  <a:pt x="2641600" y="1371600"/>
                </a:lnTo>
                <a:lnTo>
                  <a:pt x="2641600" y="1388533"/>
                </a:lnTo>
                <a:lnTo>
                  <a:pt x="2671233" y="1388533"/>
                </a:lnTo>
                <a:lnTo>
                  <a:pt x="2671233" y="1418166"/>
                </a:lnTo>
                <a:lnTo>
                  <a:pt x="2899833" y="1418166"/>
                </a:lnTo>
                <a:lnTo>
                  <a:pt x="2899833" y="1439333"/>
                </a:lnTo>
                <a:lnTo>
                  <a:pt x="2988733" y="1439333"/>
                </a:lnTo>
                <a:lnTo>
                  <a:pt x="2988733" y="1460500"/>
                </a:lnTo>
                <a:lnTo>
                  <a:pt x="3064933" y="1460500"/>
                </a:lnTo>
                <a:lnTo>
                  <a:pt x="3064933" y="1481666"/>
                </a:lnTo>
                <a:lnTo>
                  <a:pt x="3204633" y="1481666"/>
                </a:lnTo>
                <a:lnTo>
                  <a:pt x="3204633" y="1494366"/>
                </a:lnTo>
                <a:lnTo>
                  <a:pt x="3268133" y="1494366"/>
                </a:lnTo>
                <a:lnTo>
                  <a:pt x="3268133" y="1528233"/>
                </a:lnTo>
                <a:lnTo>
                  <a:pt x="3369733" y="1528233"/>
                </a:lnTo>
                <a:lnTo>
                  <a:pt x="3369733" y="1553633"/>
                </a:lnTo>
                <a:lnTo>
                  <a:pt x="3636433" y="1553633"/>
                </a:lnTo>
                <a:lnTo>
                  <a:pt x="3636433" y="1579033"/>
                </a:lnTo>
                <a:lnTo>
                  <a:pt x="3750733" y="1579033"/>
                </a:lnTo>
                <a:lnTo>
                  <a:pt x="3750733" y="1595966"/>
                </a:lnTo>
                <a:lnTo>
                  <a:pt x="4207933" y="1595966"/>
                </a:lnTo>
                <a:lnTo>
                  <a:pt x="4207933" y="1642533"/>
                </a:lnTo>
                <a:lnTo>
                  <a:pt x="4995333" y="1642533"/>
                </a:lnTo>
                <a:cubicBezTo>
                  <a:pt x="4993216" y="1913466"/>
                  <a:pt x="5001684" y="2186516"/>
                  <a:pt x="4999567" y="2457449"/>
                </a:cubicBez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pSp>
        <p:nvGrpSpPr>
          <p:cNvPr id="689" name="Group 688">
            <a:extLst>
              <a:ext uri="{FF2B5EF4-FFF2-40B4-BE49-F238E27FC236}">
                <a16:creationId xmlns:a16="http://schemas.microsoft.com/office/drawing/2014/main" id="{F5A71F1F-E0E3-0A1A-8CC8-E342505C8B36}"/>
              </a:ext>
            </a:extLst>
          </p:cNvPr>
          <p:cNvGrpSpPr/>
          <p:nvPr/>
        </p:nvGrpSpPr>
        <p:grpSpPr>
          <a:xfrm>
            <a:off x="6018521" y="1894867"/>
            <a:ext cx="4812726" cy="1602180"/>
            <a:chOff x="5844244" y="2991762"/>
            <a:chExt cx="4812726" cy="1602180"/>
          </a:xfrm>
        </p:grpSpPr>
        <p:grpSp>
          <p:nvGrpSpPr>
            <p:cNvPr id="550" name="Group 549">
              <a:extLst>
                <a:ext uri="{FF2B5EF4-FFF2-40B4-BE49-F238E27FC236}">
                  <a16:creationId xmlns:a16="http://schemas.microsoft.com/office/drawing/2014/main" id="{2C057E97-BBBE-15E2-7DD7-575A0CCC142B}"/>
                </a:ext>
              </a:extLst>
            </p:cNvPr>
            <p:cNvGrpSpPr/>
            <p:nvPr/>
          </p:nvGrpSpPr>
          <p:grpSpPr>
            <a:xfrm>
              <a:off x="5844244" y="2991762"/>
              <a:ext cx="106174" cy="106174"/>
              <a:chOff x="7487348" y="3207604"/>
              <a:chExt cx="106174" cy="106174"/>
            </a:xfrm>
          </p:grpSpPr>
          <p:cxnSp>
            <p:nvCxnSpPr>
              <p:cNvPr id="548" name="Straight Connector 547">
                <a:extLst>
                  <a:ext uri="{FF2B5EF4-FFF2-40B4-BE49-F238E27FC236}">
                    <a16:creationId xmlns:a16="http://schemas.microsoft.com/office/drawing/2014/main" id="{21845226-2DB8-B2FC-8012-24C1BB2A6E8E}"/>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49" name="Straight Connector 548">
                <a:extLst>
                  <a:ext uri="{FF2B5EF4-FFF2-40B4-BE49-F238E27FC236}">
                    <a16:creationId xmlns:a16="http://schemas.microsoft.com/office/drawing/2014/main" id="{F7786FD6-54B0-D6EF-C220-056D796A4E5B}"/>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51" name="Group 550">
              <a:extLst>
                <a:ext uri="{FF2B5EF4-FFF2-40B4-BE49-F238E27FC236}">
                  <a16:creationId xmlns:a16="http://schemas.microsoft.com/office/drawing/2014/main" id="{E0AC7311-74A2-8059-B643-4723512F2B08}"/>
                </a:ext>
              </a:extLst>
            </p:cNvPr>
            <p:cNvGrpSpPr/>
            <p:nvPr/>
          </p:nvGrpSpPr>
          <p:grpSpPr>
            <a:xfrm>
              <a:off x="5969032" y="2992426"/>
              <a:ext cx="106174" cy="106174"/>
              <a:chOff x="7487348" y="3207604"/>
              <a:chExt cx="106174" cy="106174"/>
            </a:xfrm>
          </p:grpSpPr>
          <p:cxnSp>
            <p:nvCxnSpPr>
              <p:cNvPr id="552" name="Straight Connector 551">
                <a:extLst>
                  <a:ext uri="{FF2B5EF4-FFF2-40B4-BE49-F238E27FC236}">
                    <a16:creationId xmlns:a16="http://schemas.microsoft.com/office/drawing/2014/main" id="{94D14A3D-54EB-42BC-2A3B-8EF16EAA577F}"/>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53" name="Straight Connector 552">
                <a:extLst>
                  <a:ext uri="{FF2B5EF4-FFF2-40B4-BE49-F238E27FC236}">
                    <a16:creationId xmlns:a16="http://schemas.microsoft.com/office/drawing/2014/main" id="{D0CE4951-E6A5-D677-146F-BC25D2A122D7}"/>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54" name="Group 553">
              <a:extLst>
                <a:ext uri="{FF2B5EF4-FFF2-40B4-BE49-F238E27FC236}">
                  <a16:creationId xmlns:a16="http://schemas.microsoft.com/office/drawing/2014/main" id="{577A5BCE-D519-5990-87C3-242951BB22A7}"/>
                </a:ext>
              </a:extLst>
            </p:cNvPr>
            <p:cNvGrpSpPr/>
            <p:nvPr/>
          </p:nvGrpSpPr>
          <p:grpSpPr>
            <a:xfrm>
              <a:off x="6011147" y="3144461"/>
              <a:ext cx="106174" cy="106174"/>
              <a:chOff x="7487348" y="3207604"/>
              <a:chExt cx="106174" cy="106174"/>
            </a:xfrm>
          </p:grpSpPr>
          <p:cxnSp>
            <p:nvCxnSpPr>
              <p:cNvPr id="555" name="Straight Connector 554">
                <a:extLst>
                  <a:ext uri="{FF2B5EF4-FFF2-40B4-BE49-F238E27FC236}">
                    <a16:creationId xmlns:a16="http://schemas.microsoft.com/office/drawing/2014/main" id="{F553F900-880C-C530-1078-8C9921161CC3}"/>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56" name="Straight Connector 555">
                <a:extLst>
                  <a:ext uri="{FF2B5EF4-FFF2-40B4-BE49-F238E27FC236}">
                    <a16:creationId xmlns:a16="http://schemas.microsoft.com/office/drawing/2014/main" id="{FF219BE8-5D12-7C26-5B15-AFE5406E8EA1}"/>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57" name="Group 556">
              <a:extLst>
                <a:ext uri="{FF2B5EF4-FFF2-40B4-BE49-F238E27FC236}">
                  <a16:creationId xmlns:a16="http://schemas.microsoft.com/office/drawing/2014/main" id="{4E68B4D4-E616-8D5C-239D-471BA7E5C7E2}"/>
                </a:ext>
              </a:extLst>
            </p:cNvPr>
            <p:cNvGrpSpPr/>
            <p:nvPr/>
          </p:nvGrpSpPr>
          <p:grpSpPr>
            <a:xfrm>
              <a:off x="6106780" y="3199318"/>
              <a:ext cx="106174" cy="106174"/>
              <a:chOff x="7487348" y="3207604"/>
              <a:chExt cx="106174" cy="106174"/>
            </a:xfrm>
          </p:grpSpPr>
          <p:cxnSp>
            <p:nvCxnSpPr>
              <p:cNvPr id="558" name="Straight Connector 557">
                <a:extLst>
                  <a:ext uri="{FF2B5EF4-FFF2-40B4-BE49-F238E27FC236}">
                    <a16:creationId xmlns:a16="http://schemas.microsoft.com/office/drawing/2014/main" id="{1540350C-3969-4224-FBA6-EEED809C8C47}"/>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59" name="Straight Connector 558">
                <a:extLst>
                  <a:ext uri="{FF2B5EF4-FFF2-40B4-BE49-F238E27FC236}">
                    <a16:creationId xmlns:a16="http://schemas.microsoft.com/office/drawing/2014/main" id="{B65733EF-539F-9F73-FED2-819C96E453F0}"/>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60" name="Group 559">
              <a:extLst>
                <a:ext uri="{FF2B5EF4-FFF2-40B4-BE49-F238E27FC236}">
                  <a16:creationId xmlns:a16="http://schemas.microsoft.com/office/drawing/2014/main" id="{2C0B50CF-486A-38B6-FD86-7BD0C3E91F73}"/>
                </a:ext>
              </a:extLst>
            </p:cNvPr>
            <p:cNvGrpSpPr/>
            <p:nvPr/>
          </p:nvGrpSpPr>
          <p:grpSpPr>
            <a:xfrm>
              <a:off x="6259403" y="3330004"/>
              <a:ext cx="106174" cy="106174"/>
              <a:chOff x="7487348" y="3207604"/>
              <a:chExt cx="106174" cy="106174"/>
            </a:xfrm>
          </p:grpSpPr>
          <p:cxnSp>
            <p:nvCxnSpPr>
              <p:cNvPr id="561" name="Straight Connector 560">
                <a:extLst>
                  <a:ext uri="{FF2B5EF4-FFF2-40B4-BE49-F238E27FC236}">
                    <a16:creationId xmlns:a16="http://schemas.microsoft.com/office/drawing/2014/main" id="{E0DFC46E-DAB4-FA07-29A4-09E77DF189A1}"/>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62" name="Straight Connector 561">
                <a:extLst>
                  <a:ext uri="{FF2B5EF4-FFF2-40B4-BE49-F238E27FC236}">
                    <a16:creationId xmlns:a16="http://schemas.microsoft.com/office/drawing/2014/main" id="{08E62E61-4496-72F1-0CCA-EE282AD45CCD}"/>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63" name="Group 562">
              <a:extLst>
                <a:ext uri="{FF2B5EF4-FFF2-40B4-BE49-F238E27FC236}">
                  <a16:creationId xmlns:a16="http://schemas.microsoft.com/office/drawing/2014/main" id="{0FE2B13A-9374-D9C1-F86B-44B224DBC005}"/>
                </a:ext>
              </a:extLst>
            </p:cNvPr>
            <p:cNvGrpSpPr/>
            <p:nvPr/>
          </p:nvGrpSpPr>
          <p:grpSpPr>
            <a:xfrm>
              <a:off x="6390304" y="3411449"/>
              <a:ext cx="106174" cy="106174"/>
              <a:chOff x="7487348" y="3207604"/>
              <a:chExt cx="106174" cy="106174"/>
            </a:xfrm>
          </p:grpSpPr>
          <p:cxnSp>
            <p:nvCxnSpPr>
              <p:cNvPr id="564" name="Straight Connector 563">
                <a:extLst>
                  <a:ext uri="{FF2B5EF4-FFF2-40B4-BE49-F238E27FC236}">
                    <a16:creationId xmlns:a16="http://schemas.microsoft.com/office/drawing/2014/main" id="{D7EECB8A-E231-80A3-3643-6A130692D443}"/>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65" name="Straight Connector 564">
                <a:extLst>
                  <a:ext uri="{FF2B5EF4-FFF2-40B4-BE49-F238E27FC236}">
                    <a16:creationId xmlns:a16="http://schemas.microsoft.com/office/drawing/2014/main" id="{AF89F121-85BA-1F84-3334-CD6DE6EE9D6A}"/>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66" name="Group 565">
              <a:extLst>
                <a:ext uri="{FF2B5EF4-FFF2-40B4-BE49-F238E27FC236}">
                  <a16:creationId xmlns:a16="http://schemas.microsoft.com/office/drawing/2014/main" id="{D29D5275-2D60-2354-1349-7E54C5E5B5D1}"/>
                </a:ext>
              </a:extLst>
            </p:cNvPr>
            <p:cNvGrpSpPr/>
            <p:nvPr/>
          </p:nvGrpSpPr>
          <p:grpSpPr>
            <a:xfrm>
              <a:off x="6425972" y="3411449"/>
              <a:ext cx="106174" cy="106174"/>
              <a:chOff x="7487348" y="3207604"/>
              <a:chExt cx="106174" cy="106174"/>
            </a:xfrm>
          </p:grpSpPr>
          <p:cxnSp>
            <p:nvCxnSpPr>
              <p:cNvPr id="567" name="Straight Connector 566">
                <a:extLst>
                  <a:ext uri="{FF2B5EF4-FFF2-40B4-BE49-F238E27FC236}">
                    <a16:creationId xmlns:a16="http://schemas.microsoft.com/office/drawing/2014/main" id="{B4C26015-8099-2D94-B310-40C5368DC665}"/>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68" name="Straight Connector 567">
                <a:extLst>
                  <a:ext uri="{FF2B5EF4-FFF2-40B4-BE49-F238E27FC236}">
                    <a16:creationId xmlns:a16="http://schemas.microsoft.com/office/drawing/2014/main" id="{D9C47525-9B8D-A5D3-BF95-76F1E957B049}"/>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69" name="Group 568">
              <a:extLst>
                <a:ext uri="{FF2B5EF4-FFF2-40B4-BE49-F238E27FC236}">
                  <a16:creationId xmlns:a16="http://schemas.microsoft.com/office/drawing/2014/main" id="{404D51E6-4A0B-2941-BF4F-D6B2FE15FAEC}"/>
                </a:ext>
              </a:extLst>
            </p:cNvPr>
            <p:cNvGrpSpPr/>
            <p:nvPr/>
          </p:nvGrpSpPr>
          <p:grpSpPr>
            <a:xfrm>
              <a:off x="6454217" y="3411449"/>
              <a:ext cx="106174" cy="106174"/>
              <a:chOff x="7487348" y="3207604"/>
              <a:chExt cx="106174" cy="106174"/>
            </a:xfrm>
          </p:grpSpPr>
          <p:cxnSp>
            <p:nvCxnSpPr>
              <p:cNvPr id="570" name="Straight Connector 569">
                <a:extLst>
                  <a:ext uri="{FF2B5EF4-FFF2-40B4-BE49-F238E27FC236}">
                    <a16:creationId xmlns:a16="http://schemas.microsoft.com/office/drawing/2014/main" id="{40B22C78-E42F-22EB-5620-3FCF48297FEC}"/>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71" name="Straight Connector 570">
                <a:extLst>
                  <a:ext uri="{FF2B5EF4-FFF2-40B4-BE49-F238E27FC236}">
                    <a16:creationId xmlns:a16="http://schemas.microsoft.com/office/drawing/2014/main" id="{D1D10416-C333-4E50-DA32-06C3AE0C1FD4}"/>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72" name="Group 571">
              <a:extLst>
                <a:ext uri="{FF2B5EF4-FFF2-40B4-BE49-F238E27FC236}">
                  <a16:creationId xmlns:a16="http://schemas.microsoft.com/office/drawing/2014/main" id="{8ECFB44D-164B-40D7-1A65-016F98E7ED9C}"/>
                </a:ext>
              </a:extLst>
            </p:cNvPr>
            <p:cNvGrpSpPr/>
            <p:nvPr/>
          </p:nvGrpSpPr>
          <p:grpSpPr>
            <a:xfrm>
              <a:off x="6500226" y="3411449"/>
              <a:ext cx="106174" cy="106174"/>
              <a:chOff x="7487348" y="3207604"/>
              <a:chExt cx="106174" cy="106174"/>
            </a:xfrm>
          </p:grpSpPr>
          <p:cxnSp>
            <p:nvCxnSpPr>
              <p:cNvPr id="573" name="Straight Connector 572">
                <a:extLst>
                  <a:ext uri="{FF2B5EF4-FFF2-40B4-BE49-F238E27FC236}">
                    <a16:creationId xmlns:a16="http://schemas.microsoft.com/office/drawing/2014/main" id="{9E5D07E6-6E80-F7DA-FCB5-FBBB065B3B52}"/>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74" name="Straight Connector 573">
                <a:extLst>
                  <a:ext uri="{FF2B5EF4-FFF2-40B4-BE49-F238E27FC236}">
                    <a16:creationId xmlns:a16="http://schemas.microsoft.com/office/drawing/2014/main" id="{185EE13A-A478-FD68-714A-49F3E14668D4}"/>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75" name="Group 574">
              <a:extLst>
                <a:ext uri="{FF2B5EF4-FFF2-40B4-BE49-F238E27FC236}">
                  <a16:creationId xmlns:a16="http://schemas.microsoft.com/office/drawing/2014/main" id="{3959DE29-784D-FC74-EB2B-A992A64B5982}"/>
                </a:ext>
              </a:extLst>
            </p:cNvPr>
            <p:cNvGrpSpPr/>
            <p:nvPr/>
          </p:nvGrpSpPr>
          <p:grpSpPr>
            <a:xfrm>
              <a:off x="6561685" y="3478239"/>
              <a:ext cx="106174" cy="106174"/>
              <a:chOff x="7487348" y="3207604"/>
              <a:chExt cx="106174" cy="106174"/>
            </a:xfrm>
          </p:grpSpPr>
          <p:cxnSp>
            <p:nvCxnSpPr>
              <p:cNvPr id="576" name="Straight Connector 575">
                <a:extLst>
                  <a:ext uri="{FF2B5EF4-FFF2-40B4-BE49-F238E27FC236}">
                    <a16:creationId xmlns:a16="http://schemas.microsoft.com/office/drawing/2014/main" id="{3113745B-9525-8761-04B1-28F1C7C444C7}"/>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77" name="Straight Connector 576">
                <a:extLst>
                  <a:ext uri="{FF2B5EF4-FFF2-40B4-BE49-F238E27FC236}">
                    <a16:creationId xmlns:a16="http://schemas.microsoft.com/office/drawing/2014/main" id="{678EB469-1817-8C61-2656-2FAD43AC0018}"/>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78" name="Group 577">
              <a:extLst>
                <a:ext uri="{FF2B5EF4-FFF2-40B4-BE49-F238E27FC236}">
                  <a16:creationId xmlns:a16="http://schemas.microsoft.com/office/drawing/2014/main" id="{776D8606-DBFA-6A6A-D108-6C7BF6327DEE}"/>
                </a:ext>
              </a:extLst>
            </p:cNvPr>
            <p:cNvGrpSpPr/>
            <p:nvPr/>
          </p:nvGrpSpPr>
          <p:grpSpPr>
            <a:xfrm>
              <a:off x="6807446" y="3578255"/>
              <a:ext cx="106174" cy="106174"/>
              <a:chOff x="7487348" y="3207604"/>
              <a:chExt cx="106174" cy="106174"/>
            </a:xfrm>
          </p:grpSpPr>
          <p:cxnSp>
            <p:nvCxnSpPr>
              <p:cNvPr id="579" name="Straight Connector 578">
                <a:extLst>
                  <a:ext uri="{FF2B5EF4-FFF2-40B4-BE49-F238E27FC236}">
                    <a16:creationId xmlns:a16="http://schemas.microsoft.com/office/drawing/2014/main" id="{346CF44D-B78F-1FDA-5E2D-80C0C31F66B9}"/>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80" name="Straight Connector 579">
                <a:extLst>
                  <a:ext uri="{FF2B5EF4-FFF2-40B4-BE49-F238E27FC236}">
                    <a16:creationId xmlns:a16="http://schemas.microsoft.com/office/drawing/2014/main" id="{4BE80593-8E70-B708-7861-7F619F3A823B}"/>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81" name="Group 580">
              <a:extLst>
                <a:ext uri="{FF2B5EF4-FFF2-40B4-BE49-F238E27FC236}">
                  <a16:creationId xmlns:a16="http://schemas.microsoft.com/office/drawing/2014/main" id="{5A952C98-5125-7AD0-8A96-0764503FB7D9}"/>
                </a:ext>
              </a:extLst>
            </p:cNvPr>
            <p:cNvGrpSpPr/>
            <p:nvPr/>
          </p:nvGrpSpPr>
          <p:grpSpPr>
            <a:xfrm>
              <a:off x="6858190" y="3640025"/>
              <a:ext cx="106174" cy="106174"/>
              <a:chOff x="7487348" y="3207604"/>
              <a:chExt cx="106174" cy="106174"/>
            </a:xfrm>
          </p:grpSpPr>
          <p:cxnSp>
            <p:nvCxnSpPr>
              <p:cNvPr id="582" name="Straight Connector 581">
                <a:extLst>
                  <a:ext uri="{FF2B5EF4-FFF2-40B4-BE49-F238E27FC236}">
                    <a16:creationId xmlns:a16="http://schemas.microsoft.com/office/drawing/2014/main" id="{10F31BB7-9129-26C9-BEA1-57AB1160C54F}"/>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83" name="Straight Connector 582">
                <a:extLst>
                  <a:ext uri="{FF2B5EF4-FFF2-40B4-BE49-F238E27FC236}">
                    <a16:creationId xmlns:a16="http://schemas.microsoft.com/office/drawing/2014/main" id="{4D23FD64-A880-F771-9F49-70E33FFD5EFC}"/>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84" name="Group 583">
              <a:extLst>
                <a:ext uri="{FF2B5EF4-FFF2-40B4-BE49-F238E27FC236}">
                  <a16:creationId xmlns:a16="http://schemas.microsoft.com/office/drawing/2014/main" id="{F45A34C9-7E47-A91E-B244-880E0ACB8E00}"/>
                </a:ext>
              </a:extLst>
            </p:cNvPr>
            <p:cNvGrpSpPr/>
            <p:nvPr/>
          </p:nvGrpSpPr>
          <p:grpSpPr>
            <a:xfrm>
              <a:off x="6944815" y="3655218"/>
              <a:ext cx="106174" cy="106174"/>
              <a:chOff x="7487348" y="3207604"/>
              <a:chExt cx="106174" cy="106174"/>
            </a:xfrm>
          </p:grpSpPr>
          <p:cxnSp>
            <p:nvCxnSpPr>
              <p:cNvPr id="585" name="Straight Connector 584">
                <a:extLst>
                  <a:ext uri="{FF2B5EF4-FFF2-40B4-BE49-F238E27FC236}">
                    <a16:creationId xmlns:a16="http://schemas.microsoft.com/office/drawing/2014/main" id="{78A86BAE-B53B-82FA-2A45-FAAB91D56E65}"/>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86" name="Straight Connector 585">
                <a:extLst>
                  <a:ext uri="{FF2B5EF4-FFF2-40B4-BE49-F238E27FC236}">
                    <a16:creationId xmlns:a16="http://schemas.microsoft.com/office/drawing/2014/main" id="{512D6292-1081-55DE-4918-B6A1CC565D69}"/>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87" name="Group 586">
              <a:extLst>
                <a:ext uri="{FF2B5EF4-FFF2-40B4-BE49-F238E27FC236}">
                  <a16:creationId xmlns:a16="http://schemas.microsoft.com/office/drawing/2014/main" id="{846AD2DB-A3FB-F78D-C945-B6F111961AF5}"/>
                </a:ext>
              </a:extLst>
            </p:cNvPr>
            <p:cNvGrpSpPr/>
            <p:nvPr/>
          </p:nvGrpSpPr>
          <p:grpSpPr>
            <a:xfrm>
              <a:off x="7210825" y="3801274"/>
              <a:ext cx="106174" cy="106174"/>
              <a:chOff x="7487348" y="3207604"/>
              <a:chExt cx="106174" cy="106174"/>
            </a:xfrm>
          </p:grpSpPr>
          <p:cxnSp>
            <p:nvCxnSpPr>
              <p:cNvPr id="588" name="Straight Connector 587">
                <a:extLst>
                  <a:ext uri="{FF2B5EF4-FFF2-40B4-BE49-F238E27FC236}">
                    <a16:creationId xmlns:a16="http://schemas.microsoft.com/office/drawing/2014/main" id="{083F77EC-D3EC-CBC1-C93A-815167DC2A1C}"/>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89" name="Straight Connector 588">
                <a:extLst>
                  <a:ext uri="{FF2B5EF4-FFF2-40B4-BE49-F238E27FC236}">
                    <a16:creationId xmlns:a16="http://schemas.microsoft.com/office/drawing/2014/main" id="{232E8B15-81C6-2854-6036-67C389933F32}"/>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90" name="Group 589">
              <a:extLst>
                <a:ext uri="{FF2B5EF4-FFF2-40B4-BE49-F238E27FC236}">
                  <a16:creationId xmlns:a16="http://schemas.microsoft.com/office/drawing/2014/main" id="{5D2D1B6D-FA3C-49C4-C18D-A28F3A7D79A6}"/>
                </a:ext>
              </a:extLst>
            </p:cNvPr>
            <p:cNvGrpSpPr/>
            <p:nvPr/>
          </p:nvGrpSpPr>
          <p:grpSpPr>
            <a:xfrm>
              <a:off x="7278969" y="3801274"/>
              <a:ext cx="106174" cy="106174"/>
              <a:chOff x="7487348" y="3207604"/>
              <a:chExt cx="106174" cy="106174"/>
            </a:xfrm>
          </p:grpSpPr>
          <p:cxnSp>
            <p:nvCxnSpPr>
              <p:cNvPr id="591" name="Straight Connector 590">
                <a:extLst>
                  <a:ext uri="{FF2B5EF4-FFF2-40B4-BE49-F238E27FC236}">
                    <a16:creationId xmlns:a16="http://schemas.microsoft.com/office/drawing/2014/main" id="{51E8B3AB-B22B-61BF-B7D8-697A1C3D540F}"/>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92" name="Straight Connector 591">
                <a:extLst>
                  <a:ext uri="{FF2B5EF4-FFF2-40B4-BE49-F238E27FC236}">
                    <a16:creationId xmlns:a16="http://schemas.microsoft.com/office/drawing/2014/main" id="{740C7D4B-AF93-5EA4-5598-300CA5C426CE}"/>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93" name="Group 592">
              <a:extLst>
                <a:ext uri="{FF2B5EF4-FFF2-40B4-BE49-F238E27FC236}">
                  <a16:creationId xmlns:a16="http://schemas.microsoft.com/office/drawing/2014/main" id="{0270103B-A34F-2621-E78F-35F9457B6557}"/>
                </a:ext>
              </a:extLst>
            </p:cNvPr>
            <p:cNvGrpSpPr/>
            <p:nvPr/>
          </p:nvGrpSpPr>
          <p:grpSpPr>
            <a:xfrm>
              <a:off x="7369971" y="3902621"/>
              <a:ext cx="106174" cy="106174"/>
              <a:chOff x="7487348" y="3207604"/>
              <a:chExt cx="106174" cy="106174"/>
            </a:xfrm>
          </p:grpSpPr>
          <p:cxnSp>
            <p:nvCxnSpPr>
              <p:cNvPr id="594" name="Straight Connector 593">
                <a:extLst>
                  <a:ext uri="{FF2B5EF4-FFF2-40B4-BE49-F238E27FC236}">
                    <a16:creationId xmlns:a16="http://schemas.microsoft.com/office/drawing/2014/main" id="{39426686-AD34-A2FA-68B7-11EBF45371E7}"/>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95" name="Straight Connector 594">
                <a:extLst>
                  <a:ext uri="{FF2B5EF4-FFF2-40B4-BE49-F238E27FC236}">
                    <a16:creationId xmlns:a16="http://schemas.microsoft.com/office/drawing/2014/main" id="{8766801A-A493-C67D-C799-040C95202A44}"/>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96" name="Group 595">
              <a:extLst>
                <a:ext uri="{FF2B5EF4-FFF2-40B4-BE49-F238E27FC236}">
                  <a16:creationId xmlns:a16="http://schemas.microsoft.com/office/drawing/2014/main" id="{26F6D866-0C40-EA56-BA70-318E4A88C566}"/>
                </a:ext>
              </a:extLst>
            </p:cNvPr>
            <p:cNvGrpSpPr/>
            <p:nvPr/>
          </p:nvGrpSpPr>
          <p:grpSpPr>
            <a:xfrm>
              <a:off x="7419683" y="3902621"/>
              <a:ext cx="106174" cy="106174"/>
              <a:chOff x="7487348" y="3207604"/>
              <a:chExt cx="106174" cy="106174"/>
            </a:xfrm>
          </p:grpSpPr>
          <p:cxnSp>
            <p:nvCxnSpPr>
              <p:cNvPr id="597" name="Straight Connector 596">
                <a:extLst>
                  <a:ext uri="{FF2B5EF4-FFF2-40B4-BE49-F238E27FC236}">
                    <a16:creationId xmlns:a16="http://schemas.microsoft.com/office/drawing/2014/main" id="{FF55F2E3-7762-DE86-9AE9-8A1CCF7BB617}"/>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598" name="Straight Connector 597">
                <a:extLst>
                  <a:ext uri="{FF2B5EF4-FFF2-40B4-BE49-F238E27FC236}">
                    <a16:creationId xmlns:a16="http://schemas.microsoft.com/office/drawing/2014/main" id="{058918AD-13F3-50F2-4EDD-C3118B9C55ED}"/>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599" name="Group 598">
              <a:extLst>
                <a:ext uri="{FF2B5EF4-FFF2-40B4-BE49-F238E27FC236}">
                  <a16:creationId xmlns:a16="http://schemas.microsoft.com/office/drawing/2014/main" id="{09B7D3DD-DDC5-372C-205E-4D50820CC556}"/>
                </a:ext>
              </a:extLst>
            </p:cNvPr>
            <p:cNvGrpSpPr/>
            <p:nvPr/>
          </p:nvGrpSpPr>
          <p:grpSpPr>
            <a:xfrm>
              <a:off x="7482022" y="3902621"/>
              <a:ext cx="106174" cy="106174"/>
              <a:chOff x="7487348" y="3207604"/>
              <a:chExt cx="106174" cy="106174"/>
            </a:xfrm>
          </p:grpSpPr>
          <p:cxnSp>
            <p:nvCxnSpPr>
              <p:cNvPr id="600" name="Straight Connector 599">
                <a:extLst>
                  <a:ext uri="{FF2B5EF4-FFF2-40B4-BE49-F238E27FC236}">
                    <a16:creationId xmlns:a16="http://schemas.microsoft.com/office/drawing/2014/main" id="{3B6851FF-8A90-F25C-AD56-5967EE5B068B}"/>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01" name="Straight Connector 600">
                <a:extLst>
                  <a:ext uri="{FF2B5EF4-FFF2-40B4-BE49-F238E27FC236}">
                    <a16:creationId xmlns:a16="http://schemas.microsoft.com/office/drawing/2014/main" id="{09D1C18E-A522-CB89-9C8E-935B3B2B82DD}"/>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02" name="Group 601">
              <a:extLst>
                <a:ext uri="{FF2B5EF4-FFF2-40B4-BE49-F238E27FC236}">
                  <a16:creationId xmlns:a16="http://schemas.microsoft.com/office/drawing/2014/main" id="{D4BF044E-A0D0-2F95-DA58-99E528FC10F8}"/>
                </a:ext>
              </a:extLst>
            </p:cNvPr>
            <p:cNvGrpSpPr/>
            <p:nvPr/>
          </p:nvGrpSpPr>
          <p:grpSpPr>
            <a:xfrm>
              <a:off x="7505115" y="3941856"/>
              <a:ext cx="106174" cy="106174"/>
              <a:chOff x="7487348" y="3207604"/>
              <a:chExt cx="106174" cy="106174"/>
            </a:xfrm>
          </p:grpSpPr>
          <p:cxnSp>
            <p:nvCxnSpPr>
              <p:cNvPr id="603" name="Straight Connector 602">
                <a:extLst>
                  <a:ext uri="{FF2B5EF4-FFF2-40B4-BE49-F238E27FC236}">
                    <a16:creationId xmlns:a16="http://schemas.microsoft.com/office/drawing/2014/main" id="{E2A0BD18-9276-2761-2BEB-245315034EDE}"/>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04" name="Straight Connector 603">
                <a:extLst>
                  <a:ext uri="{FF2B5EF4-FFF2-40B4-BE49-F238E27FC236}">
                    <a16:creationId xmlns:a16="http://schemas.microsoft.com/office/drawing/2014/main" id="{26B3734D-16B5-B679-882B-C32583A7879A}"/>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05" name="Group 604">
              <a:extLst>
                <a:ext uri="{FF2B5EF4-FFF2-40B4-BE49-F238E27FC236}">
                  <a16:creationId xmlns:a16="http://schemas.microsoft.com/office/drawing/2014/main" id="{7FA98FDE-3A35-8493-9183-73C0243A66E0}"/>
                </a:ext>
              </a:extLst>
            </p:cNvPr>
            <p:cNvGrpSpPr/>
            <p:nvPr/>
          </p:nvGrpSpPr>
          <p:grpSpPr>
            <a:xfrm>
              <a:off x="7585619" y="3987200"/>
              <a:ext cx="106174" cy="106174"/>
              <a:chOff x="7487348" y="3207604"/>
              <a:chExt cx="106174" cy="106174"/>
            </a:xfrm>
          </p:grpSpPr>
          <p:cxnSp>
            <p:nvCxnSpPr>
              <p:cNvPr id="606" name="Straight Connector 605">
                <a:extLst>
                  <a:ext uri="{FF2B5EF4-FFF2-40B4-BE49-F238E27FC236}">
                    <a16:creationId xmlns:a16="http://schemas.microsoft.com/office/drawing/2014/main" id="{F9752D80-9212-F245-C1C4-9FCA4BD568AB}"/>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07" name="Straight Connector 606">
                <a:extLst>
                  <a:ext uri="{FF2B5EF4-FFF2-40B4-BE49-F238E27FC236}">
                    <a16:creationId xmlns:a16="http://schemas.microsoft.com/office/drawing/2014/main" id="{A603BE99-8EF6-50B5-B165-09D5F5E8A5FE}"/>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08" name="Group 607">
              <a:extLst>
                <a:ext uri="{FF2B5EF4-FFF2-40B4-BE49-F238E27FC236}">
                  <a16:creationId xmlns:a16="http://schemas.microsoft.com/office/drawing/2014/main" id="{A0193005-4AC5-E0C3-D006-09B1ADB7497D}"/>
                </a:ext>
              </a:extLst>
            </p:cNvPr>
            <p:cNvGrpSpPr/>
            <p:nvPr/>
          </p:nvGrpSpPr>
          <p:grpSpPr>
            <a:xfrm>
              <a:off x="7636296" y="3987200"/>
              <a:ext cx="106174" cy="106174"/>
              <a:chOff x="7487348" y="3207604"/>
              <a:chExt cx="106174" cy="106174"/>
            </a:xfrm>
          </p:grpSpPr>
          <p:cxnSp>
            <p:nvCxnSpPr>
              <p:cNvPr id="609" name="Straight Connector 608">
                <a:extLst>
                  <a:ext uri="{FF2B5EF4-FFF2-40B4-BE49-F238E27FC236}">
                    <a16:creationId xmlns:a16="http://schemas.microsoft.com/office/drawing/2014/main" id="{27BB7FA6-71DD-16EA-229B-64A2EEC6F7A2}"/>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10" name="Straight Connector 609">
                <a:extLst>
                  <a:ext uri="{FF2B5EF4-FFF2-40B4-BE49-F238E27FC236}">
                    <a16:creationId xmlns:a16="http://schemas.microsoft.com/office/drawing/2014/main" id="{C8E59891-BDA4-E8FB-AEA3-B42EED09980D}"/>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11" name="Group 610">
              <a:extLst>
                <a:ext uri="{FF2B5EF4-FFF2-40B4-BE49-F238E27FC236}">
                  <a16:creationId xmlns:a16="http://schemas.microsoft.com/office/drawing/2014/main" id="{4F5AF2C6-1198-D491-CA62-C1ACB545C3B0}"/>
                </a:ext>
              </a:extLst>
            </p:cNvPr>
            <p:cNvGrpSpPr/>
            <p:nvPr/>
          </p:nvGrpSpPr>
          <p:grpSpPr>
            <a:xfrm>
              <a:off x="7669265" y="3987200"/>
              <a:ext cx="106174" cy="106174"/>
              <a:chOff x="7487348" y="3207604"/>
              <a:chExt cx="106174" cy="106174"/>
            </a:xfrm>
          </p:grpSpPr>
          <p:cxnSp>
            <p:nvCxnSpPr>
              <p:cNvPr id="612" name="Straight Connector 611">
                <a:extLst>
                  <a:ext uri="{FF2B5EF4-FFF2-40B4-BE49-F238E27FC236}">
                    <a16:creationId xmlns:a16="http://schemas.microsoft.com/office/drawing/2014/main" id="{DAF8945B-A4CB-7FC1-C83B-584D0A01768B}"/>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13" name="Straight Connector 612">
                <a:extLst>
                  <a:ext uri="{FF2B5EF4-FFF2-40B4-BE49-F238E27FC236}">
                    <a16:creationId xmlns:a16="http://schemas.microsoft.com/office/drawing/2014/main" id="{B9D818F0-ED3F-A0AE-F3DF-CA5D7F01236E}"/>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14" name="Group 613">
              <a:extLst>
                <a:ext uri="{FF2B5EF4-FFF2-40B4-BE49-F238E27FC236}">
                  <a16:creationId xmlns:a16="http://schemas.microsoft.com/office/drawing/2014/main" id="{32C27CBE-C034-179F-D73F-EFADBF1A6856}"/>
                </a:ext>
              </a:extLst>
            </p:cNvPr>
            <p:cNvGrpSpPr/>
            <p:nvPr/>
          </p:nvGrpSpPr>
          <p:grpSpPr>
            <a:xfrm>
              <a:off x="8085003" y="4193058"/>
              <a:ext cx="106174" cy="106174"/>
              <a:chOff x="7487348" y="3207604"/>
              <a:chExt cx="106174" cy="106174"/>
            </a:xfrm>
          </p:grpSpPr>
          <p:cxnSp>
            <p:nvCxnSpPr>
              <p:cNvPr id="615" name="Straight Connector 614">
                <a:extLst>
                  <a:ext uri="{FF2B5EF4-FFF2-40B4-BE49-F238E27FC236}">
                    <a16:creationId xmlns:a16="http://schemas.microsoft.com/office/drawing/2014/main" id="{9D4535A1-5E68-5E37-C968-527496A2ABA9}"/>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16" name="Straight Connector 615">
                <a:extLst>
                  <a:ext uri="{FF2B5EF4-FFF2-40B4-BE49-F238E27FC236}">
                    <a16:creationId xmlns:a16="http://schemas.microsoft.com/office/drawing/2014/main" id="{C0CD0E0C-DD00-CCE1-64BD-2A3C0193EBAC}"/>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17" name="Group 616">
              <a:extLst>
                <a:ext uri="{FF2B5EF4-FFF2-40B4-BE49-F238E27FC236}">
                  <a16:creationId xmlns:a16="http://schemas.microsoft.com/office/drawing/2014/main" id="{5821DBC6-CEE8-775D-C851-F0DCD0F47D43}"/>
                </a:ext>
              </a:extLst>
            </p:cNvPr>
            <p:cNvGrpSpPr/>
            <p:nvPr/>
          </p:nvGrpSpPr>
          <p:grpSpPr>
            <a:xfrm>
              <a:off x="8114387" y="4193058"/>
              <a:ext cx="106174" cy="106174"/>
              <a:chOff x="7487348" y="3207604"/>
              <a:chExt cx="106174" cy="106174"/>
            </a:xfrm>
          </p:grpSpPr>
          <p:cxnSp>
            <p:nvCxnSpPr>
              <p:cNvPr id="618" name="Straight Connector 617">
                <a:extLst>
                  <a:ext uri="{FF2B5EF4-FFF2-40B4-BE49-F238E27FC236}">
                    <a16:creationId xmlns:a16="http://schemas.microsoft.com/office/drawing/2014/main" id="{C41E86F1-1168-AAA8-8466-C129D0E931CD}"/>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19" name="Straight Connector 618">
                <a:extLst>
                  <a:ext uri="{FF2B5EF4-FFF2-40B4-BE49-F238E27FC236}">
                    <a16:creationId xmlns:a16="http://schemas.microsoft.com/office/drawing/2014/main" id="{7D07F002-3106-8D7C-4785-1435D5DAC67B}"/>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20" name="Group 619">
              <a:extLst>
                <a:ext uri="{FF2B5EF4-FFF2-40B4-BE49-F238E27FC236}">
                  <a16:creationId xmlns:a16="http://schemas.microsoft.com/office/drawing/2014/main" id="{37552AB6-9A35-83D1-38B7-2DDF12A9232C}"/>
                </a:ext>
              </a:extLst>
            </p:cNvPr>
            <p:cNvGrpSpPr/>
            <p:nvPr/>
          </p:nvGrpSpPr>
          <p:grpSpPr>
            <a:xfrm>
              <a:off x="9035103" y="4375516"/>
              <a:ext cx="106174" cy="106174"/>
              <a:chOff x="7487348" y="3207604"/>
              <a:chExt cx="106174" cy="106174"/>
            </a:xfrm>
          </p:grpSpPr>
          <p:cxnSp>
            <p:nvCxnSpPr>
              <p:cNvPr id="621" name="Straight Connector 620">
                <a:extLst>
                  <a:ext uri="{FF2B5EF4-FFF2-40B4-BE49-F238E27FC236}">
                    <a16:creationId xmlns:a16="http://schemas.microsoft.com/office/drawing/2014/main" id="{55A7AE54-430E-D278-9596-FCD585C4FC1D}"/>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22" name="Straight Connector 621">
                <a:extLst>
                  <a:ext uri="{FF2B5EF4-FFF2-40B4-BE49-F238E27FC236}">
                    <a16:creationId xmlns:a16="http://schemas.microsoft.com/office/drawing/2014/main" id="{F912EEAA-BBFB-6EA3-6472-A0A2CAC7772C}"/>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23" name="Group 622">
              <a:extLst>
                <a:ext uri="{FF2B5EF4-FFF2-40B4-BE49-F238E27FC236}">
                  <a16:creationId xmlns:a16="http://schemas.microsoft.com/office/drawing/2014/main" id="{39CC1423-69C7-3EDC-DB66-D76552550991}"/>
                </a:ext>
              </a:extLst>
            </p:cNvPr>
            <p:cNvGrpSpPr/>
            <p:nvPr/>
          </p:nvGrpSpPr>
          <p:grpSpPr>
            <a:xfrm>
              <a:off x="9303366" y="4395814"/>
              <a:ext cx="106174" cy="106174"/>
              <a:chOff x="7487348" y="3207604"/>
              <a:chExt cx="106174" cy="106174"/>
            </a:xfrm>
          </p:grpSpPr>
          <p:cxnSp>
            <p:nvCxnSpPr>
              <p:cNvPr id="624" name="Straight Connector 623">
                <a:extLst>
                  <a:ext uri="{FF2B5EF4-FFF2-40B4-BE49-F238E27FC236}">
                    <a16:creationId xmlns:a16="http://schemas.microsoft.com/office/drawing/2014/main" id="{DB658319-362C-7F3D-C1F8-C8E6C82E74D8}"/>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25" name="Straight Connector 624">
                <a:extLst>
                  <a:ext uri="{FF2B5EF4-FFF2-40B4-BE49-F238E27FC236}">
                    <a16:creationId xmlns:a16="http://schemas.microsoft.com/office/drawing/2014/main" id="{F426F356-08EE-D374-05B3-6824F30364DA}"/>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26" name="Group 625">
              <a:extLst>
                <a:ext uri="{FF2B5EF4-FFF2-40B4-BE49-F238E27FC236}">
                  <a16:creationId xmlns:a16="http://schemas.microsoft.com/office/drawing/2014/main" id="{132B3DD1-8E70-1625-28CC-2C3C667174C7}"/>
                </a:ext>
              </a:extLst>
            </p:cNvPr>
            <p:cNvGrpSpPr/>
            <p:nvPr/>
          </p:nvGrpSpPr>
          <p:grpSpPr>
            <a:xfrm>
              <a:off x="9378658" y="4395814"/>
              <a:ext cx="106174" cy="106174"/>
              <a:chOff x="7487348" y="3207604"/>
              <a:chExt cx="106174" cy="106174"/>
            </a:xfrm>
          </p:grpSpPr>
          <p:cxnSp>
            <p:nvCxnSpPr>
              <p:cNvPr id="627" name="Straight Connector 626">
                <a:extLst>
                  <a:ext uri="{FF2B5EF4-FFF2-40B4-BE49-F238E27FC236}">
                    <a16:creationId xmlns:a16="http://schemas.microsoft.com/office/drawing/2014/main" id="{F89951E5-0A4E-BEE1-D8BE-725B4ED35BC0}"/>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28" name="Straight Connector 627">
                <a:extLst>
                  <a:ext uri="{FF2B5EF4-FFF2-40B4-BE49-F238E27FC236}">
                    <a16:creationId xmlns:a16="http://schemas.microsoft.com/office/drawing/2014/main" id="{16C21D3D-1842-B2DC-ED4B-40D2E06899EC}"/>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29" name="Group 628">
              <a:extLst>
                <a:ext uri="{FF2B5EF4-FFF2-40B4-BE49-F238E27FC236}">
                  <a16:creationId xmlns:a16="http://schemas.microsoft.com/office/drawing/2014/main" id="{1C40229A-A421-B17E-E0A3-FDC0609AC9BA}"/>
                </a:ext>
              </a:extLst>
            </p:cNvPr>
            <p:cNvGrpSpPr/>
            <p:nvPr/>
          </p:nvGrpSpPr>
          <p:grpSpPr>
            <a:xfrm>
              <a:off x="9421540" y="4395814"/>
              <a:ext cx="106174" cy="106174"/>
              <a:chOff x="7487348" y="3207604"/>
              <a:chExt cx="106174" cy="106174"/>
            </a:xfrm>
          </p:grpSpPr>
          <p:cxnSp>
            <p:nvCxnSpPr>
              <p:cNvPr id="630" name="Straight Connector 629">
                <a:extLst>
                  <a:ext uri="{FF2B5EF4-FFF2-40B4-BE49-F238E27FC236}">
                    <a16:creationId xmlns:a16="http://schemas.microsoft.com/office/drawing/2014/main" id="{0322A46F-69A5-3AAC-F00E-A2142958A54B}"/>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31" name="Straight Connector 630">
                <a:extLst>
                  <a:ext uri="{FF2B5EF4-FFF2-40B4-BE49-F238E27FC236}">
                    <a16:creationId xmlns:a16="http://schemas.microsoft.com/office/drawing/2014/main" id="{A1A0B18A-B2A1-9DBE-5790-B97F5CB000AB}"/>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32" name="Group 631">
              <a:extLst>
                <a:ext uri="{FF2B5EF4-FFF2-40B4-BE49-F238E27FC236}">
                  <a16:creationId xmlns:a16="http://schemas.microsoft.com/office/drawing/2014/main" id="{58514412-FDAA-67B7-45CE-8E4AF5C7CA9D}"/>
                </a:ext>
              </a:extLst>
            </p:cNvPr>
            <p:cNvGrpSpPr/>
            <p:nvPr/>
          </p:nvGrpSpPr>
          <p:grpSpPr>
            <a:xfrm>
              <a:off x="9529634" y="4426240"/>
              <a:ext cx="106174" cy="106174"/>
              <a:chOff x="7487348" y="3207604"/>
              <a:chExt cx="106174" cy="106174"/>
            </a:xfrm>
          </p:grpSpPr>
          <p:cxnSp>
            <p:nvCxnSpPr>
              <p:cNvPr id="633" name="Straight Connector 632">
                <a:extLst>
                  <a:ext uri="{FF2B5EF4-FFF2-40B4-BE49-F238E27FC236}">
                    <a16:creationId xmlns:a16="http://schemas.microsoft.com/office/drawing/2014/main" id="{017F66EB-03CD-3A06-BC54-78372B1D3E8E}"/>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34" name="Straight Connector 633">
                <a:extLst>
                  <a:ext uri="{FF2B5EF4-FFF2-40B4-BE49-F238E27FC236}">
                    <a16:creationId xmlns:a16="http://schemas.microsoft.com/office/drawing/2014/main" id="{22B7D1B1-C8EE-8DAE-8A6E-D5F0ED4A3B3E}"/>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35" name="Group 634">
              <a:extLst>
                <a:ext uri="{FF2B5EF4-FFF2-40B4-BE49-F238E27FC236}">
                  <a16:creationId xmlns:a16="http://schemas.microsoft.com/office/drawing/2014/main" id="{5B9A6BB6-0CB9-0E1B-D610-91071675B790}"/>
                </a:ext>
              </a:extLst>
            </p:cNvPr>
            <p:cNvGrpSpPr/>
            <p:nvPr/>
          </p:nvGrpSpPr>
          <p:grpSpPr>
            <a:xfrm>
              <a:off x="9578686" y="4426240"/>
              <a:ext cx="106174" cy="106174"/>
              <a:chOff x="7487348" y="3207604"/>
              <a:chExt cx="106174" cy="106174"/>
            </a:xfrm>
          </p:grpSpPr>
          <p:cxnSp>
            <p:nvCxnSpPr>
              <p:cNvPr id="636" name="Straight Connector 635">
                <a:extLst>
                  <a:ext uri="{FF2B5EF4-FFF2-40B4-BE49-F238E27FC236}">
                    <a16:creationId xmlns:a16="http://schemas.microsoft.com/office/drawing/2014/main" id="{29130503-B544-3D6F-93CB-51359FD8F1FE}"/>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37" name="Straight Connector 636">
                <a:extLst>
                  <a:ext uri="{FF2B5EF4-FFF2-40B4-BE49-F238E27FC236}">
                    <a16:creationId xmlns:a16="http://schemas.microsoft.com/office/drawing/2014/main" id="{75056952-27B0-5C05-B673-537294034267}"/>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38" name="Group 637">
              <a:extLst>
                <a:ext uri="{FF2B5EF4-FFF2-40B4-BE49-F238E27FC236}">
                  <a16:creationId xmlns:a16="http://schemas.microsoft.com/office/drawing/2014/main" id="{CEAAC765-B4E5-B185-0CBE-F1ED742E6BFA}"/>
                </a:ext>
              </a:extLst>
            </p:cNvPr>
            <p:cNvGrpSpPr/>
            <p:nvPr/>
          </p:nvGrpSpPr>
          <p:grpSpPr>
            <a:xfrm>
              <a:off x="9687322" y="4426240"/>
              <a:ext cx="106174" cy="106174"/>
              <a:chOff x="7487348" y="3207604"/>
              <a:chExt cx="106174" cy="106174"/>
            </a:xfrm>
          </p:grpSpPr>
          <p:cxnSp>
            <p:nvCxnSpPr>
              <p:cNvPr id="639" name="Straight Connector 638">
                <a:extLst>
                  <a:ext uri="{FF2B5EF4-FFF2-40B4-BE49-F238E27FC236}">
                    <a16:creationId xmlns:a16="http://schemas.microsoft.com/office/drawing/2014/main" id="{4EE5AA9A-6EAD-D055-E281-9419F9B8C651}"/>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40" name="Straight Connector 639">
                <a:extLst>
                  <a:ext uri="{FF2B5EF4-FFF2-40B4-BE49-F238E27FC236}">
                    <a16:creationId xmlns:a16="http://schemas.microsoft.com/office/drawing/2014/main" id="{E1E2BBE8-9DEC-FB44-C3E0-2439243DF76C}"/>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41" name="Group 640">
              <a:extLst>
                <a:ext uri="{FF2B5EF4-FFF2-40B4-BE49-F238E27FC236}">
                  <a16:creationId xmlns:a16="http://schemas.microsoft.com/office/drawing/2014/main" id="{7246E367-27F5-9E0A-403C-1BF8D948EC59}"/>
                </a:ext>
              </a:extLst>
            </p:cNvPr>
            <p:cNvGrpSpPr/>
            <p:nvPr/>
          </p:nvGrpSpPr>
          <p:grpSpPr>
            <a:xfrm>
              <a:off x="9725954" y="4426240"/>
              <a:ext cx="106174" cy="106174"/>
              <a:chOff x="7487348" y="3207604"/>
              <a:chExt cx="106174" cy="106174"/>
            </a:xfrm>
          </p:grpSpPr>
          <p:cxnSp>
            <p:nvCxnSpPr>
              <p:cNvPr id="642" name="Straight Connector 641">
                <a:extLst>
                  <a:ext uri="{FF2B5EF4-FFF2-40B4-BE49-F238E27FC236}">
                    <a16:creationId xmlns:a16="http://schemas.microsoft.com/office/drawing/2014/main" id="{474A690C-2C97-313E-6821-47B6003F87DE}"/>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43" name="Straight Connector 642">
                <a:extLst>
                  <a:ext uri="{FF2B5EF4-FFF2-40B4-BE49-F238E27FC236}">
                    <a16:creationId xmlns:a16="http://schemas.microsoft.com/office/drawing/2014/main" id="{D4B47283-506A-F8B3-E5D7-0DDFA2F1B90B}"/>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44" name="Group 643">
              <a:extLst>
                <a:ext uri="{FF2B5EF4-FFF2-40B4-BE49-F238E27FC236}">
                  <a16:creationId xmlns:a16="http://schemas.microsoft.com/office/drawing/2014/main" id="{5FE186C5-F6D2-05CD-31CF-BBAA5291E1DE}"/>
                </a:ext>
              </a:extLst>
            </p:cNvPr>
            <p:cNvGrpSpPr/>
            <p:nvPr/>
          </p:nvGrpSpPr>
          <p:grpSpPr>
            <a:xfrm>
              <a:off x="9751867" y="4426240"/>
              <a:ext cx="106174" cy="106174"/>
              <a:chOff x="7487348" y="3207604"/>
              <a:chExt cx="106174" cy="106174"/>
            </a:xfrm>
          </p:grpSpPr>
          <p:cxnSp>
            <p:nvCxnSpPr>
              <p:cNvPr id="645" name="Straight Connector 644">
                <a:extLst>
                  <a:ext uri="{FF2B5EF4-FFF2-40B4-BE49-F238E27FC236}">
                    <a16:creationId xmlns:a16="http://schemas.microsoft.com/office/drawing/2014/main" id="{EA45B131-F1C0-A843-7A8F-CF6BB6CF46B5}"/>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46" name="Straight Connector 645">
                <a:extLst>
                  <a:ext uri="{FF2B5EF4-FFF2-40B4-BE49-F238E27FC236}">
                    <a16:creationId xmlns:a16="http://schemas.microsoft.com/office/drawing/2014/main" id="{CE9317D5-2860-81F1-1D79-BE9AA683605F}"/>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47" name="Group 646">
              <a:extLst>
                <a:ext uri="{FF2B5EF4-FFF2-40B4-BE49-F238E27FC236}">
                  <a16:creationId xmlns:a16="http://schemas.microsoft.com/office/drawing/2014/main" id="{9ED29696-D2A0-9464-E6EF-158B1A8D8C71}"/>
                </a:ext>
              </a:extLst>
            </p:cNvPr>
            <p:cNvGrpSpPr/>
            <p:nvPr/>
          </p:nvGrpSpPr>
          <p:grpSpPr>
            <a:xfrm>
              <a:off x="9787732" y="4426240"/>
              <a:ext cx="106174" cy="106174"/>
              <a:chOff x="7487348" y="3207604"/>
              <a:chExt cx="106174" cy="106174"/>
            </a:xfrm>
          </p:grpSpPr>
          <p:cxnSp>
            <p:nvCxnSpPr>
              <p:cNvPr id="648" name="Straight Connector 647">
                <a:extLst>
                  <a:ext uri="{FF2B5EF4-FFF2-40B4-BE49-F238E27FC236}">
                    <a16:creationId xmlns:a16="http://schemas.microsoft.com/office/drawing/2014/main" id="{415FB6F6-2A86-7C0E-1213-E85656C7DBB2}"/>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49" name="Straight Connector 648">
                <a:extLst>
                  <a:ext uri="{FF2B5EF4-FFF2-40B4-BE49-F238E27FC236}">
                    <a16:creationId xmlns:a16="http://schemas.microsoft.com/office/drawing/2014/main" id="{F6A7FA12-D741-C741-6895-AC9A05C6334E}"/>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50" name="Group 649">
              <a:extLst>
                <a:ext uri="{FF2B5EF4-FFF2-40B4-BE49-F238E27FC236}">
                  <a16:creationId xmlns:a16="http://schemas.microsoft.com/office/drawing/2014/main" id="{93544981-2F56-2B73-EABF-3913D598D4BD}"/>
                </a:ext>
              </a:extLst>
            </p:cNvPr>
            <p:cNvGrpSpPr/>
            <p:nvPr/>
          </p:nvGrpSpPr>
          <p:grpSpPr>
            <a:xfrm>
              <a:off x="9817479" y="4426240"/>
              <a:ext cx="106174" cy="106174"/>
              <a:chOff x="7487348" y="3207604"/>
              <a:chExt cx="106174" cy="106174"/>
            </a:xfrm>
          </p:grpSpPr>
          <p:cxnSp>
            <p:nvCxnSpPr>
              <p:cNvPr id="651" name="Straight Connector 650">
                <a:extLst>
                  <a:ext uri="{FF2B5EF4-FFF2-40B4-BE49-F238E27FC236}">
                    <a16:creationId xmlns:a16="http://schemas.microsoft.com/office/drawing/2014/main" id="{E8F769FE-6C8A-7124-6EF6-F8AA43D3A64E}"/>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52" name="Straight Connector 651">
                <a:extLst>
                  <a:ext uri="{FF2B5EF4-FFF2-40B4-BE49-F238E27FC236}">
                    <a16:creationId xmlns:a16="http://schemas.microsoft.com/office/drawing/2014/main" id="{1F3E554F-2EFF-0AD7-5ED2-A17CDBEB4834}"/>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53" name="Group 652">
              <a:extLst>
                <a:ext uri="{FF2B5EF4-FFF2-40B4-BE49-F238E27FC236}">
                  <a16:creationId xmlns:a16="http://schemas.microsoft.com/office/drawing/2014/main" id="{EEB4FAB6-3EF1-7554-E93C-C8EA791F46B5}"/>
                </a:ext>
              </a:extLst>
            </p:cNvPr>
            <p:cNvGrpSpPr/>
            <p:nvPr/>
          </p:nvGrpSpPr>
          <p:grpSpPr>
            <a:xfrm>
              <a:off x="9840816" y="4426240"/>
              <a:ext cx="106174" cy="106174"/>
              <a:chOff x="7487348" y="3207604"/>
              <a:chExt cx="106174" cy="106174"/>
            </a:xfrm>
          </p:grpSpPr>
          <p:cxnSp>
            <p:nvCxnSpPr>
              <p:cNvPr id="654" name="Straight Connector 653">
                <a:extLst>
                  <a:ext uri="{FF2B5EF4-FFF2-40B4-BE49-F238E27FC236}">
                    <a16:creationId xmlns:a16="http://schemas.microsoft.com/office/drawing/2014/main" id="{4FA7BC66-578A-BEDB-C547-175FB2995217}"/>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55" name="Straight Connector 654">
                <a:extLst>
                  <a:ext uri="{FF2B5EF4-FFF2-40B4-BE49-F238E27FC236}">
                    <a16:creationId xmlns:a16="http://schemas.microsoft.com/office/drawing/2014/main" id="{A46F1425-EDEB-458B-6DC1-377483D9BFAE}"/>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56" name="Group 655">
              <a:extLst>
                <a:ext uri="{FF2B5EF4-FFF2-40B4-BE49-F238E27FC236}">
                  <a16:creationId xmlns:a16="http://schemas.microsoft.com/office/drawing/2014/main" id="{E736BEDA-EF6A-5C95-257C-93C590576ADA}"/>
                </a:ext>
              </a:extLst>
            </p:cNvPr>
            <p:cNvGrpSpPr/>
            <p:nvPr/>
          </p:nvGrpSpPr>
          <p:grpSpPr>
            <a:xfrm>
              <a:off x="9869498" y="4426240"/>
              <a:ext cx="106174" cy="106174"/>
              <a:chOff x="7487348" y="3207604"/>
              <a:chExt cx="106174" cy="106174"/>
            </a:xfrm>
          </p:grpSpPr>
          <p:cxnSp>
            <p:nvCxnSpPr>
              <p:cNvPr id="657" name="Straight Connector 656">
                <a:extLst>
                  <a:ext uri="{FF2B5EF4-FFF2-40B4-BE49-F238E27FC236}">
                    <a16:creationId xmlns:a16="http://schemas.microsoft.com/office/drawing/2014/main" id="{E9DF0F7D-F9E5-6D05-E169-E6EF746423D8}"/>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58" name="Straight Connector 657">
                <a:extLst>
                  <a:ext uri="{FF2B5EF4-FFF2-40B4-BE49-F238E27FC236}">
                    <a16:creationId xmlns:a16="http://schemas.microsoft.com/office/drawing/2014/main" id="{B03FAE68-F894-E203-4E75-301CBE61C500}"/>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59" name="Group 658">
              <a:extLst>
                <a:ext uri="{FF2B5EF4-FFF2-40B4-BE49-F238E27FC236}">
                  <a16:creationId xmlns:a16="http://schemas.microsoft.com/office/drawing/2014/main" id="{989D1E13-93B3-B9D3-4051-DF771E6214C3}"/>
                </a:ext>
              </a:extLst>
            </p:cNvPr>
            <p:cNvGrpSpPr/>
            <p:nvPr/>
          </p:nvGrpSpPr>
          <p:grpSpPr>
            <a:xfrm>
              <a:off x="9961421" y="4487768"/>
              <a:ext cx="106174" cy="106174"/>
              <a:chOff x="7487348" y="3207604"/>
              <a:chExt cx="106174" cy="106174"/>
            </a:xfrm>
          </p:grpSpPr>
          <p:cxnSp>
            <p:nvCxnSpPr>
              <p:cNvPr id="660" name="Straight Connector 659">
                <a:extLst>
                  <a:ext uri="{FF2B5EF4-FFF2-40B4-BE49-F238E27FC236}">
                    <a16:creationId xmlns:a16="http://schemas.microsoft.com/office/drawing/2014/main" id="{26061F92-0B6D-F776-786B-6E4A2FA61C24}"/>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61" name="Straight Connector 660">
                <a:extLst>
                  <a:ext uri="{FF2B5EF4-FFF2-40B4-BE49-F238E27FC236}">
                    <a16:creationId xmlns:a16="http://schemas.microsoft.com/office/drawing/2014/main" id="{06A79E3B-358E-21EF-18AC-700BE8C2FBD8}"/>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62" name="Group 661">
              <a:extLst>
                <a:ext uri="{FF2B5EF4-FFF2-40B4-BE49-F238E27FC236}">
                  <a16:creationId xmlns:a16="http://schemas.microsoft.com/office/drawing/2014/main" id="{0D17B99B-3A76-44D2-EEA0-72F85EB111F6}"/>
                </a:ext>
              </a:extLst>
            </p:cNvPr>
            <p:cNvGrpSpPr/>
            <p:nvPr/>
          </p:nvGrpSpPr>
          <p:grpSpPr>
            <a:xfrm>
              <a:off x="9992995" y="4487768"/>
              <a:ext cx="106174" cy="106174"/>
              <a:chOff x="7487348" y="3207604"/>
              <a:chExt cx="106174" cy="106174"/>
            </a:xfrm>
          </p:grpSpPr>
          <p:cxnSp>
            <p:nvCxnSpPr>
              <p:cNvPr id="663" name="Straight Connector 662">
                <a:extLst>
                  <a:ext uri="{FF2B5EF4-FFF2-40B4-BE49-F238E27FC236}">
                    <a16:creationId xmlns:a16="http://schemas.microsoft.com/office/drawing/2014/main" id="{794943AB-A689-338E-18ED-6FFB526435C7}"/>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64" name="Straight Connector 663">
                <a:extLst>
                  <a:ext uri="{FF2B5EF4-FFF2-40B4-BE49-F238E27FC236}">
                    <a16:creationId xmlns:a16="http://schemas.microsoft.com/office/drawing/2014/main" id="{F47F886B-F89C-1B5D-4EF9-734962354539}"/>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65" name="Group 664">
              <a:extLst>
                <a:ext uri="{FF2B5EF4-FFF2-40B4-BE49-F238E27FC236}">
                  <a16:creationId xmlns:a16="http://schemas.microsoft.com/office/drawing/2014/main" id="{85CED062-5E0F-10ED-3BFD-7F9E9E278D89}"/>
                </a:ext>
              </a:extLst>
            </p:cNvPr>
            <p:cNvGrpSpPr/>
            <p:nvPr/>
          </p:nvGrpSpPr>
          <p:grpSpPr>
            <a:xfrm>
              <a:off x="10031412" y="4487768"/>
              <a:ext cx="106174" cy="106174"/>
              <a:chOff x="7487348" y="3207604"/>
              <a:chExt cx="106174" cy="106174"/>
            </a:xfrm>
          </p:grpSpPr>
          <p:cxnSp>
            <p:nvCxnSpPr>
              <p:cNvPr id="666" name="Straight Connector 665">
                <a:extLst>
                  <a:ext uri="{FF2B5EF4-FFF2-40B4-BE49-F238E27FC236}">
                    <a16:creationId xmlns:a16="http://schemas.microsoft.com/office/drawing/2014/main" id="{62B5BE51-62FC-3C06-F274-890FB019D227}"/>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67" name="Straight Connector 666">
                <a:extLst>
                  <a:ext uri="{FF2B5EF4-FFF2-40B4-BE49-F238E27FC236}">
                    <a16:creationId xmlns:a16="http://schemas.microsoft.com/office/drawing/2014/main" id="{C5E9C87D-D2CE-EF5B-8B34-A0EEC9DDAC92}"/>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68" name="Group 667">
              <a:extLst>
                <a:ext uri="{FF2B5EF4-FFF2-40B4-BE49-F238E27FC236}">
                  <a16:creationId xmlns:a16="http://schemas.microsoft.com/office/drawing/2014/main" id="{578478EA-53C0-A612-BC46-9D7022128C04}"/>
                </a:ext>
              </a:extLst>
            </p:cNvPr>
            <p:cNvGrpSpPr/>
            <p:nvPr/>
          </p:nvGrpSpPr>
          <p:grpSpPr>
            <a:xfrm>
              <a:off x="10065381" y="4487768"/>
              <a:ext cx="106174" cy="106174"/>
              <a:chOff x="7487348" y="3207604"/>
              <a:chExt cx="106174" cy="106174"/>
            </a:xfrm>
          </p:grpSpPr>
          <p:cxnSp>
            <p:nvCxnSpPr>
              <p:cNvPr id="669" name="Straight Connector 668">
                <a:extLst>
                  <a:ext uri="{FF2B5EF4-FFF2-40B4-BE49-F238E27FC236}">
                    <a16:creationId xmlns:a16="http://schemas.microsoft.com/office/drawing/2014/main" id="{786A63C5-989A-4637-6F06-53B101454C6A}"/>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70" name="Straight Connector 669">
                <a:extLst>
                  <a:ext uri="{FF2B5EF4-FFF2-40B4-BE49-F238E27FC236}">
                    <a16:creationId xmlns:a16="http://schemas.microsoft.com/office/drawing/2014/main" id="{8EE26962-6E6A-31A0-2B9E-C64B6519306D}"/>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71" name="Group 670">
              <a:extLst>
                <a:ext uri="{FF2B5EF4-FFF2-40B4-BE49-F238E27FC236}">
                  <a16:creationId xmlns:a16="http://schemas.microsoft.com/office/drawing/2014/main" id="{FD9C1DAC-0B16-25BB-8C3D-CCD4885D654F}"/>
                </a:ext>
              </a:extLst>
            </p:cNvPr>
            <p:cNvGrpSpPr/>
            <p:nvPr/>
          </p:nvGrpSpPr>
          <p:grpSpPr>
            <a:xfrm>
              <a:off x="10095061" y="4487768"/>
              <a:ext cx="106174" cy="106174"/>
              <a:chOff x="7487348" y="3207604"/>
              <a:chExt cx="106174" cy="106174"/>
            </a:xfrm>
          </p:grpSpPr>
          <p:cxnSp>
            <p:nvCxnSpPr>
              <p:cNvPr id="672" name="Straight Connector 671">
                <a:extLst>
                  <a:ext uri="{FF2B5EF4-FFF2-40B4-BE49-F238E27FC236}">
                    <a16:creationId xmlns:a16="http://schemas.microsoft.com/office/drawing/2014/main" id="{F378890E-9B5E-2941-7AD1-E5317D6ACA66}"/>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73" name="Straight Connector 672">
                <a:extLst>
                  <a:ext uri="{FF2B5EF4-FFF2-40B4-BE49-F238E27FC236}">
                    <a16:creationId xmlns:a16="http://schemas.microsoft.com/office/drawing/2014/main" id="{C9C34B52-891F-DA88-FCF9-0A85B26F4C06}"/>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74" name="Group 673">
              <a:extLst>
                <a:ext uri="{FF2B5EF4-FFF2-40B4-BE49-F238E27FC236}">
                  <a16:creationId xmlns:a16="http://schemas.microsoft.com/office/drawing/2014/main" id="{C2F57401-F953-A0D8-657A-D266E803F9C7}"/>
                </a:ext>
              </a:extLst>
            </p:cNvPr>
            <p:cNvGrpSpPr/>
            <p:nvPr/>
          </p:nvGrpSpPr>
          <p:grpSpPr>
            <a:xfrm>
              <a:off x="10130504" y="4487768"/>
              <a:ext cx="106174" cy="106174"/>
              <a:chOff x="7487348" y="3207604"/>
              <a:chExt cx="106174" cy="106174"/>
            </a:xfrm>
          </p:grpSpPr>
          <p:cxnSp>
            <p:nvCxnSpPr>
              <p:cNvPr id="675" name="Straight Connector 674">
                <a:extLst>
                  <a:ext uri="{FF2B5EF4-FFF2-40B4-BE49-F238E27FC236}">
                    <a16:creationId xmlns:a16="http://schemas.microsoft.com/office/drawing/2014/main" id="{920A57AE-C83B-69F3-3FF2-246E79B3AD1B}"/>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76" name="Straight Connector 675">
                <a:extLst>
                  <a:ext uri="{FF2B5EF4-FFF2-40B4-BE49-F238E27FC236}">
                    <a16:creationId xmlns:a16="http://schemas.microsoft.com/office/drawing/2014/main" id="{1CC1F1B3-8A6B-0049-97FF-CC5D8AAD594C}"/>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77" name="Group 676">
              <a:extLst>
                <a:ext uri="{FF2B5EF4-FFF2-40B4-BE49-F238E27FC236}">
                  <a16:creationId xmlns:a16="http://schemas.microsoft.com/office/drawing/2014/main" id="{355FED87-E24B-6B89-00B9-823D07EF0543}"/>
                </a:ext>
              </a:extLst>
            </p:cNvPr>
            <p:cNvGrpSpPr/>
            <p:nvPr/>
          </p:nvGrpSpPr>
          <p:grpSpPr>
            <a:xfrm>
              <a:off x="10174355" y="4487768"/>
              <a:ext cx="106174" cy="106174"/>
              <a:chOff x="7487348" y="3207604"/>
              <a:chExt cx="106174" cy="106174"/>
            </a:xfrm>
          </p:grpSpPr>
          <p:cxnSp>
            <p:nvCxnSpPr>
              <p:cNvPr id="678" name="Straight Connector 677">
                <a:extLst>
                  <a:ext uri="{FF2B5EF4-FFF2-40B4-BE49-F238E27FC236}">
                    <a16:creationId xmlns:a16="http://schemas.microsoft.com/office/drawing/2014/main" id="{4227562C-A66A-E495-F8E9-B27EAE12D7E5}"/>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79" name="Straight Connector 678">
                <a:extLst>
                  <a:ext uri="{FF2B5EF4-FFF2-40B4-BE49-F238E27FC236}">
                    <a16:creationId xmlns:a16="http://schemas.microsoft.com/office/drawing/2014/main" id="{8E5274A4-2995-A06D-6CDE-C5AE34CA6B48}"/>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80" name="Group 679">
              <a:extLst>
                <a:ext uri="{FF2B5EF4-FFF2-40B4-BE49-F238E27FC236}">
                  <a16:creationId xmlns:a16="http://schemas.microsoft.com/office/drawing/2014/main" id="{958C1A86-CD2D-5FF2-38E4-74E49EBD431C}"/>
                </a:ext>
              </a:extLst>
            </p:cNvPr>
            <p:cNvGrpSpPr/>
            <p:nvPr/>
          </p:nvGrpSpPr>
          <p:grpSpPr>
            <a:xfrm>
              <a:off x="10244069" y="4487768"/>
              <a:ext cx="106174" cy="106174"/>
              <a:chOff x="7487348" y="3207604"/>
              <a:chExt cx="106174" cy="106174"/>
            </a:xfrm>
          </p:grpSpPr>
          <p:cxnSp>
            <p:nvCxnSpPr>
              <p:cNvPr id="681" name="Straight Connector 680">
                <a:extLst>
                  <a:ext uri="{FF2B5EF4-FFF2-40B4-BE49-F238E27FC236}">
                    <a16:creationId xmlns:a16="http://schemas.microsoft.com/office/drawing/2014/main" id="{5AFB3F8A-1A2B-843A-967E-6AA4F4E1B3C2}"/>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82" name="Straight Connector 681">
                <a:extLst>
                  <a:ext uri="{FF2B5EF4-FFF2-40B4-BE49-F238E27FC236}">
                    <a16:creationId xmlns:a16="http://schemas.microsoft.com/office/drawing/2014/main" id="{56C9E12A-45EB-55DE-0FD1-4632DCB5B696}"/>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83" name="Group 682">
              <a:extLst>
                <a:ext uri="{FF2B5EF4-FFF2-40B4-BE49-F238E27FC236}">
                  <a16:creationId xmlns:a16="http://schemas.microsoft.com/office/drawing/2014/main" id="{CE45D4C5-6ED3-0892-ED03-D7ECB7BC89BA}"/>
                </a:ext>
              </a:extLst>
            </p:cNvPr>
            <p:cNvGrpSpPr/>
            <p:nvPr/>
          </p:nvGrpSpPr>
          <p:grpSpPr>
            <a:xfrm>
              <a:off x="10343496" y="4487768"/>
              <a:ext cx="106174" cy="106174"/>
              <a:chOff x="7487348" y="3207604"/>
              <a:chExt cx="106174" cy="106174"/>
            </a:xfrm>
          </p:grpSpPr>
          <p:cxnSp>
            <p:nvCxnSpPr>
              <p:cNvPr id="684" name="Straight Connector 683">
                <a:extLst>
                  <a:ext uri="{FF2B5EF4-FFF2-40B4-BE49-F238E27FC236}">
                    <a16:creationId xmlns:a16="http://schemas.microsoft.com/office/drawing/2014/main" id="{CA44AD75-21FD-6BA1-4380-3725C580C4D1}"/>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85" name="Straight Connector 684">
                <a:extLst>
                  <a:ext uri="{FF2B5EF4-FFF2-40B4-BE49-F238E27FC236}">
                    <a16:creationId xmlns:a16="http://schemas.microsoft.com/office/drawing/2014/main" id="{538ABBCB-6043-77C7-013D-0D95D7E7899C}"/>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686" name="Group 685">
              <a:extLst>
                <a:ext uri="{FF2B5EF4-FFF2-40B4-BE49-F238E27FC236}">
                  <a16:creationId xmlns:a16="http://schemas.microsoft.com/office/drawing/2014/main" id="{29935B5F-6217-C4BF-B10C-5CB52473EE30}"/>
                </a:ext>
              </a:extLst>
            </p:cNvPr>
            <p:cNvGrpSpPr/>
            <p:nvPr/>
          </p:nvGrpSpPr>
          <p:grpSpPr>
            <a:xfrm>
              <a:off x="10550796" y="4487768"/>
              <a:ext cx="106174" cy="106174"/>
              <a:chOff x="7487348" y="3207604"/>
              <a:chExt cx="106174" cy="106174"/>
            </a:xfrm>
          </p:grpSpPr>
          <p:cxnSp>
            <p:nvCxnSpPr>
              <p:cNvPr id="687" name="Straight Connector 686">
                <a:extLst>
                  <a:ext uri="{FF2B5EF4-FFF2-40B4-BE49-F238E27FC236}">
                    <a16:creationId xmlns:a16="http://schemas.microsoft.com/office/drawing/2014/main" id="{3AE23883-141A-8FD6-56EB-9D42FBB1FB30}"/>
                  </a:ext>
                </a:extLst>
              </p:cNvPr>
              <p:cNvCxnSpPr>
                <a:cxnSpLocks/>
              </p:cNvCxnSpPr>
              <p:nvPr/>
            </p:nvCxnSpPr>
            <p:spPr bwMode="auto">
              <a:xfrm>
                <a:off x="7540435" y="3207604"/>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688" name="Straight Connector 687">
                <a:extLst>
                  <a:ext uri="{FF2B5EF4-FFF2-40B4-BE49-F238E27FC236}">
                    <a16:creationId xmlns:a16="http://schemas.microsoft.com/office/drawing/2014/main" id="{7676EBD3-EDA0-4C67-2080-1F6413C661A5}"/>
                  </a:ext>
                </a:extLst>
              </p:cNvPr>
              <p:cNvCxnSpPr>
                <a:cxnSpLocks/>
              </p:cNvCxnSpPr>
              <p:nvPr/>
            </p:nvCxnSpPr>
            <p:spPr bwMode="auto">
              <a:xfrm rot="16200000">
                <a:off x="7540435" y="3207605"/>
                <a:ext cx="0" cy="106174"/>
              </a:xfrm>
              <a:prstGeom prst="line">
                <a:avLst/>
              </a:prstGeom>
              <a:noFill/>
              <a:ln w="28575" cap="flat" cmpd="sng" algn="ctr">
                <a:solidFill>
                  <a:schemeClr val="accent3"/>
                </a:solidFill>
                <a:prstDash val="solid"/>
                <a:round/>
                <a:headEnd type="none" w="med" len="med"/>
                <a:tailEnd type="none" w="med" len="med"/>
              </a:ln>
              <a:effectLst/>
            </p:spPr>
          </p:cxnSp>
        </p:grpSp>
      </p:grpSp>
      <p:sp>
        <p:nvSpPr>
          <p:cNvPr id="15" name="TextBox 14">
            <a:extLst>
              <a:ext uri="{FF2B5EF4-FFF2-40B4-BE49-F238E27FC236}">
                <a16:creationId xmlns:a16="http://schemas.microsoft.com/office/drawing/2014/main" id="{AE8461BF-F9B5-E04F-2455-727E6983A1DD}"/>
              </a:ext>
            </a:extLst>
          </p:cNvPr>
          <p:cNvSpPr txBox="1"/>
          <p:nvPr/>
        </p:nvSpPr>
        <p:spPr bwMode="auto">
          <a:xfrm>
            <a:off x="5945631" y="3883831"/>
            <a:ext cx="38880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HR: 0.59 (95% CI: 0.45-0.78; </a:t>
            </a:r>
            <a:r>
              <a:rPr kumimoji="0" lang="en-US" sz="1600" b="0" i="1" u="none" strike="noStrike" kern="1200" cap="none" spc="0" normalizeH="0" baseline="0" noProof="0">
                <a:ln>
                  <a:noFill/>
                </a:ln>
                <a:solidFill>
                  <a:srgbClr val="000000"/>
                </a:solidFill>
                <a:effectLst/>
                <a:uLnTx/>
                <a:uFillTx/>
                <a:latin typeface="Calibri"/>
                <a:ea typeface="+mn-ea"/>
                <a:cs typeface="Arial" panose="020B0604020202020204" pitchFamily="34" charset="0"/>
              </a:rPr>
              <a:t>P </a:t>
            </a: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&lt;.0001)</a:t>
            </a:r>
          </a:p>
        </p:txBody>
      </p:sp>
      <p:sp>
        <p:nvSpPr>
          <p:cNvPr id="16" name="TextBox 15">
            <a:extLst>
              <a:ext uri="{FF2B5EF4-FFF2-40B4-BE49-F238E27FC236}">
                <a16:creationId xmlns:a16="http://schemas.microsoft.com/office/drawing/2014/main" id="{4D3610A7-B3E2-7533-7A7C-4D78EA3C3740}"/>
              </a:ext>
            </a:extLst>
          </p:cNvPr>
          <p:cNvSpPr txBox="1"/>
          <p:nvPr/>
        </p:nvSpPr>
        <p:spPr bwMode="auto">
          <a:xfrm>
            <a:off x="9229476" y="2011381"/>
            <a:ext cx="790601" cy="523220"/>
          </a:xfrm>
          <a:prstGeom prst="rect">
            <a:avLst/>
          </a:prstGeom>
          <a:noFill/>
          <a:ln>
            <a:noFill/>
          </a:ln>
        </p:spPr>
        <p:txBody>
          <a:bodyPr wrap="none" rtlCol="0" anchor="b" anchorCtr="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140 (45)</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85 (55)</a:t>
            </a:r>
          </a:p>
        </p:txBody>
      </p:sp>
      <p:sp>
        <p:nvSpPr>
          <p:cNvPr id="17" name="TextBox 16">
            <a:extLst>
              <a:ext uri="{FF2B5EF4-FFF2-40B4-BE49-F238E27FC236}">
                <a16:creationId xmlns:a16="http://schemas.microsoft.com/office/drawing/2014/main" id="{6AFC70E1-5208-8D7C-9495-988E0867555C}"/>
              </a:ext>
            </a:extLst>
          </p:cNvPr>
          <p:cNvSpPr txBox="1"/>
          <p:nvPr/>
        </p:nvSpPr>
        <p:spPr bwMode="auto">
          <a:xfrm>
            <a:off x="10269148" y="2031077"/>
            <a:ext cx="1345240" cy="523220"/>
          </a:xfrm>
          <a:prstGeom prst="rect">
            <a:avLst/>
          </a:prstGeom>
          <a:noFill/>
          <a:ln>
            <a:noFill/>
          </a:ln>
        </p:spPr>
        <p:txBody>
          <a:bodyPr wrap="none" rtlCol="0" anchor="b" anchorCtr="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28.6 (22.7-NE)</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15.2 (11.1-19.9)</a:t>
            </a:r>
          </a:p>
        </p:txBody>
      </p:sp>
      <p:sp>
        <p:nvSpPr>
          <p:cNvPr id="18" name="TextBox 17">
            <a:extLst>
              <a:ext uri="{FF2B5EF4-FFF2-40B4-BE49-F238E27FC236}">
                <a16:creationId xmlns:a16="http://schemas.microsoft.com/office/drawing/2014/main" id="{576B64A6-46B3-713D-8A0A-A57BD821D8AA}"/>
              </a:ext>
            </a:extLst>
          </p:cNvPr>
          <p:cNvSpPr txBox="1"/>
          <p:nvPr/>
        </p:nvSpPr>
        <p:spPr bwMode="auto">
          <a:xfrm>
            <a:off x="9056322" y="1800342"/>
            <a:ext cx="1136914" cy="307777"/>
          </a:xfrm>
          <a:prstGeom prst="rect">
            <a:avLst/>
          </a:prstGeom>
          <a:noFill/>
          <a:ln>
            <a:noFill/>
          </a:ln>
        </p:spPr>
        <p:txBody>
          <a:bodyPr wrap="none" rtlCol="0" anchor="b" anchorCtr="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Events, n (%)</a:t>
            </a:r>
          </a:p>
        </p:txBody>
      </p:sp>
      <p:sp>
        <p:nvSpPr>
          <p:cNvPr id="19" name="TextBox 18">
            <a:extLst>
              <a:ext uri="{FF2B5EF4-FFF2-40B4-BE49-F238E27FC236}">
                <a16:creationId xmlns:a16="http://schemas.microsoft.com/office/drawing/2014/main" id="{11EEEBE3-BD0B-DD50-264E-439A92E6845D}"/>
              </a:ext>
            </a:extLst>
          </p:cNvPr>
          <p:cNvSpPr txBox="1"/>
          <p:nvPr/>
        </p:nvSpPr>
        <p:spPr bwMode="auto">
          <a:xfrm>
            <a:off x="10151717" y="1820038"/>
            <a:ext cx="1580113" cy="307777"/>
          </a:xfrm>
          <a:prstGeom prst="rect">
            <a:avLst/>
          </a:prstGeom>
          <a:noFill/>
          <a:ln>
            <a:noFill/>
          </a:ln>
        </p:spPr>
        <p:txBody>
          <a:bodyPr wrap="none" rtlCol="0" anchor="b" anchorCtr="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mPFS, Mo (95% CI)</a:t>
            </a:r>
          </a:p>
        </p:txBody>
      </p:sp>
      <p:graphicFrame>
        <p:nvGraphicFramePr>
          <p:cNvPr id="23" name="Table 261">
            <a:extLst>
              <a:ext uri="{FF2B5EF4-FFF2-40B4-BE49-F238E27FC236}">
                <a16:creationId xmlns:a16="http://schemas.microsoft.com/office/drawing/2014/main" id="{E2C1FA20-01D3-B236-93C2-2E02F70942FF}"/>
              </a:ext>
            </a:extLst>
          </p:cNvPr>
          <p:cNvGraphicFramePr>
            <a:graphicFrameLocks/>
          </p:cNvGraphicFramePr>
          <p:nvPr/>
        </p:nvGraphicFramePr>
        <p:xfrm>
          <a:off x="377449" y="3115476"/>
          <a:ext cx="4507598" cy="2987152"/>
        </p:xfrm>
        <a:graphic>
          <a:graphicData uri="http://schemas.openxmlformats.org/drawingml/2006/table">
            <a:tbl>
              <a:tblPr firstRow="1" bandRow="1">
                <a:tableStyleId>{B301B821-A1FF-4177-AEE7-76D212191A09}</a:tableStyleId>
              </a:tblPr>
              <a:tblGrid>
                <a:gridCol w="2614506">
                  <a:extLst>
                    <a:ext uri="{9D8B030D-6E8A-4147-A177-3AD203B41FA5}">
                      <a16:colId xmlns:a16="http://schemas.microsoft.com/office/drawing/2014/main" val="2897966491"/>
                    </a:ext>
                  </a:extLst>
                </a:gridCol>
                <a:gridCol w="946546">
                  <a:extLst>
                    <a:ext uri="{9D8B030D-6E8A-4147-A177-3AD203B41FA5}">
                      <a16:colId xmlns:a16="http://schemas.microsoft.com/office/drawing/2014/main" val="403912105"/>
                    </a:ext>
                  </a:extLst>
                </a:gridCol>
                <a:gridCol w="946546">
                  <a:extLst>
                    <a:ext uri="{9D8B030D-6E8A-4147-A177-3AD203B41FA5}">
                      <a16:colId xmlns:a16="http://schemas.microsoft.com/office/drawing/2014/main" val="1113213249"/>
                    </a:ext>
                  </a:extLst>
                </a:gridCol>
              </a:tblGrid>
              <a:tr h="49494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u="none" strike="noStrike" cap="none" normalizeH="0" baseline="0" dirty="0">
                          <a:ln>
                            <a:noFill/>
                          </a:ln>
                          <a:solidFill>
                            <a:schemeClr val="tx1"/>
                          </a:solidFill>
                          <a:effectLst/>
                          <a:latin typeface="Calibri" panose="020F0502020204030204" pitchFamily="34" charset="0"/>
                          <a:cs typeface="Calibri" panose="020F0502020204030204" pitchFamily="34" charset="0"/>
                        </a:rPr>
                        <a:t>Response, %</a:t>
                      </a:r>
                      <a:endParaRPr kumimoji="0" lang="en-GB"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Dara-Kd</a:t>
                      </a:r>
                      <a:b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(n = 312)</a:t>
                      </a:r>
                      <a:endParaRPr kumimoji="0" lang="en-US" sz="1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Kd </a:t>
                      </a:r>
                      <a:b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(n = 154)</a:t>
                      </a:r>
                      <a:endParaRPr kumimoji="0" lang="en-US" sz="1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06484919"/>
                  </a:ext>
                </a:extLst>
              </a:tr>
              <a:tr h="29115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ORR</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84</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73</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86669191"/>
                  </a:ext>
                </a:extLst>
              </a:tr>
              <a:tr h="29115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sz="1400" b="0">
                          <a:solidFill>
                            <a:schemeClr val="bg1"/>
                          </a:solidFill>
                          <a:latin typeface="Calibri" panose="020F0502020204030204" pitchFamily="34" charset="0"/>
                          <a:cs typeface="Calibri" panose="020F0502020204030204" pitchFamily="34" charset="0"/>
                        </a:rPr>
                        <a:t>≥ </a:t>
                      </a: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VGPR</a:t>
                      </a: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69</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47</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463401036"/>
                  </a:ext>
                </a:extLst>
              </a:tr>
              <a:tr h="29115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sz="1400" b="0">
                          <a:solidFill>
                            <a:schemeClr val="bg1"/>
                          </a:solidFill>
                          <a:latin typeface="Calibri" panose="020F0502020204030204" pitchFamily="34" charset="0"/>
                          <a:cs typeface="Calibri" panose="020F0502020204030204" pitchFamily="34" charset="0"/>
                        </a:rPr>
                        <a:t>CR or sCR</a:t>
                      </a: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33</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13</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89732229"/>
                  </a:ext>
                </a:extLst>
              </a:tr>
              <a:tr h="494946">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MRD negative at 12 mo </a:t>
                      </a:r>
                      <a:b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b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(10</a:t>
                      </a:r>
                      <a:r>
                        <a:rPr kumimoji="0" lang="en-US" sz="1400" b="0" u="none" strike="noStrike" kern="1200" cap="none" normalizeH="0" baseline="30000">
                          <a:ln>
                            <a:noFill/>
                          </a:ln>
                          <a:solidFill>
                            <a:schemeClr val="bg1"/>
                          </a:solidFill>
                          <a:effectLst/>
                          <a:latin typeface="Calibri" panose="020F0502020204030204" pitchFamily="34" charset="0"/>
                          <a:cs typeface="Calibri" panose="020F0502020204030204" pitchFamily="34" charset="0"/>
                        </a:rPr>
                        <a:t>-5</a:t>
                      </a: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 threshold)</a:t>
                      </a: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18.3</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5.2</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275726591"/>
                  </a:ext>
                </a:extLst>
              </a:tr>
              <a:tr h="494946">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MRD negative CR at 12 mo </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(10</a:t>
                      </a:r>
                      <a:r>
                        <a:rPr kumimoji="0" lang="en-US" sz="1400" b="0" u="none" strike="noStrike" kern="1200" cap="none" normalizeH="0" baseline="30000">
                          <a:ln>
                            <a:noFill/>
                          </a:ln>
                          <a:solidFill>
                            <a:schemeClr val="bg1"/>
                          </a:solidFill>
                          <a:effectLst/>
                          <a:latin typeface="Calibri" panose="020F0502020204030204" pitchFamily="34" charset="0"/>
                          <a:cs typeface="Calibri" panose="020F0502020204030204" pitchFamily="34" charset="0"/>
                        </a:rPr>
                        <a:t>-5</a:t>
                      </a: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 threshold)</a:t>
                      </a: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12.8</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1.9</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7271454"/>
                  </a:ext>
                </a:extLst>
              </a:tr>
              <a:tr h="494946">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MRD negative CR at any time</a:t>
                      </a:r>
                      <a:b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b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(10</a:t>
                      </a:r>
                      <a:r>
                        <a:rPr kumimoji="0" lang="en-US" sz="1400" b="0" u="none" strike="noStrike" kern="1200" cap="none" normalizeH="0" baseline="30000">
                          <a:ln>
                            <a:noFill/>
                          </a:ln>
                          <a:solidFill>
                            <a:schemeClr val="bg1"/>
                          </a:solidFill>
                          <a:effectLst/>
                          <a:latin typeface="Calibri" panose="020F0502020204030204" pitchFamily="34" charset="0"/>
                          <a:cs typeface="Calibri" panose="020F0502020204030204" pitchFamily="34" charset="0"/>
                        </a:rPr>
                        <a:t>-5</a:t>
                      </a: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 threshold)</a:t>
                      </a: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21.8</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bg1"/>
                          </a:solidFill>
                          <a:effectLst/>
                          <a:latin typeface="Calibri" panose="020F0502020204030204" pitchFamily="34" charset="0"/>
                          <a:cs typeface="Calibri" panose="020F0502020204030204" pitchFamily="34" charset="0"/>
                        </a:rPr>
                        <a:t>7.8</a:t>
                      </a:r>
                      <a:endPar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056182060"/>
                  </a:ext>
                </a:extLst>
              </a:tr>
            </a:tbl>
          </a:graphicData>
        </a:graphic>
      </p:graphicFrame>
      <p:sp>
        <p:nvSpPr>
          <p:cNvPr id="14" name="TextBox 13">
            <a:extLst>
              <a:ext uri="{FF2B5EF4-FFF2-40B4-BE49-F238E27FC236}">
                <a16:creationId xmlns:a16="http://schemas.microsoft.com/office/drawing/2014/main" id="{E95CAA88-7D28-BD33-876D-04D608422206}"/>
              </a:ext>
            </a:extLst>
          </p:cNvPr>
          <p:cNvSpPr txBox="1"/>
          <p:nvPr/>
        </p:nvSpPr>
        <p:spPr bwMode="auto">
          <a:xfrm>
            <a:off x="644476" y="1499346"/>
            <a:ext cx="463368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Dara-</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Kd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group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54% 2-3 prior lines of therapy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32% lenalidomide refractory (24% in last line)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28% bortezomib refractory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12% double refractory</a:t>
            </a:r>
          </a:p>
        </p:txBody>
      </p:sp>
      <p:sp>
        <p:nvSpPr>
          <p:cNvPr id="24" name="TextBox 23">
            <a:extLst>
              <a:ext uri="{FF2B5EF4-FFF2-40B4-BE49-F238E27FC236}">
                <a16:creationId xmlns:a16="http://schemas.microsoft.com/office/drawing/2014/main" id="{D60A501E-E858-77B6-CDF2-46AC3F4060E0}"/>
              </a:ext>
            </a:extLst>
          </p:cNvPr>
          <p:cNvSpPr txBox="1"/>
          <p:nvPr/>
        </p:nvSpPr>
        <p:spPr bwMode="auto">
          <a:xfrm>
            <a:off x="5131045" y="5357413"/>
            <a:ext cx="6169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285750" marR="0" lvl="0" indent="-285750" algn="l" defTabSz="914400" rtl="0" eaLnBrk="0" fontAlgn="base" latinLnBrk="0" hangingPunct="0">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At median &gt;50-mo follow-up, mOS: 50.8 mo for Dara-Kd vs 43.6 mo for Kd; </a:t>
            </a:r>
            <a:r>
              <a:rPr kumimoji="0" lang="en-US" sz="1600" b="0" i="0" u="none" strike="noStrike" kern="1200" cap="none" spc="0" normalizeH="0" baseline="0" noProof="0">
                <a:ln>
                  <a:noFill/>
                </a:ln>
                <a:solidFill>
                  <a:srgbClr val="000000"/>
                </a:solidFill>
                <a:effectLst/>
                <a:uLnTx/>
                <a:uFillTx/>
                <a:latin typeface="Calibri"/>
                <a:ea typeface="+mn-ea"/>
                <a:cs typeface="Calibri" panose="020F0502020204030204" pitchFamily="34" charset="0"/>
              </a:rPr>
              <a:t>HR: 0.78 (95% CI: 0.60-1.03; </a:t>
            </a:r>
            <a:r>
              <a:rPr kumimoji="0" lang="en-US" sz="1600" b="0" i="1" u="none" strike="noStrike" kern="1200" cap="none" spc="0" normalizeH="0" baseline="0" noProof="0">
                <a:ln>
                  <a:noFill/>
                </a:ln>
                <a:solidFill>
                  <a:srgbClr val="000000"/>
                </a:solidFill>
                <a:effectLst/>
                <a:uLnTx/>
                <a:uFillTx/>
                <a:latin typeface="Calibri"/>
                <a:ea typeface="+mn-ea"/>
                <a:cs typeface="Calibri" panose="020F0502020204030204" pitchFamily="34" charset="0"/>
              </a:rPr>
              <a:t>P</a:t>
            </a:r>
            <a:r>
              <a:rPr kumimoji="0" lang="en-US" sz="1600" b="0" i="0" u="none" strike="noStrike" kern="1200" cap="none" spc="0" normalizeH="0" baseline="0" noProof="0">
                <a:ln>
                  <a:noFill/>
                </a:ln>
                <a:solidFill>
                  <a:srgbClr val="000000"/>
                </a:solidFill>
                <a:effectLst/>
                <a:uLnTx/>
                <a:uFillTx/>
                <a:latin typeface="Calibri"/>
                <a:ea typeface="+mn-ea"/>
                <a:cs typeface="Calibri" panose="020F0502020204030204" pitchFamily="34" charset="0"/>
              </a:rPr>
              <a:t> = .042)</a:t>
            </a:r>
          </a:p>
        </p:txBody>
      </p:sp>
      <p:sp>
        <p:nvSpPr>
          <p:cNvPr id="5" name="Çerçeve 4">
            <a:extLst>
              <a:ext uri="{FF2B5EF4-FFF2-40B4-BE49-F238E27FC236}">
                <a16:creationId xmlns:a16="http://schemas.microsoft.com/office/drawing/2014/main" id="{8A53D261-495C-DB68-5C5A-98DA297B448E}"/>
              </a:ext>
            </a:extLst>
          </p:cNvPr>
          <p:cNvSpPr/>
          <p:nvPr/>
        </p:nvSpPr>
        <p:spPr>
          <a:xfrm>
            <a:off x="7520606" y="1141380"/>
            <a:ext cx="4434109" cy="1518472"/>
          </a:xfrm>
          <a:prstGeom prst="fram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 name="Resim 5" descr="beyaz, tasarım içeren bir resim&#10;&#10;Yapay zeka tarafından oluşturulan içerik yanlış olabilir.">
            <a:extLst>
              <a:ext uri="{FF2B5EF4-FFF2-40B4-BE49-F238E27FC236}">
                <a16:creationId xmlns:a16="http://schemas.microsoft.com/office/drawing/2014/main" id="{ADC9EB7A-1E04-0572-8073-B8031E9EB6E1}"/>
              </a:ext>
            </a:extLst>
          </p:cNvPr>
          <p:cNvPicPr>
            <a:picLocks noChangeAspect="1"/>
          </p:cNvPicPr>
          <p:nvPr/>
        </p:nvPicPr>
        <p:blipFill>
          <a:blip r:embed="rId3"/>
          <a:stretch>
            <a:fillRect/>
          </a:stretch>
        </p:blipFill>
        <p:spPr>
          <a:xfrm>
            <a:off x="8868232" y="6238872"/>
            <a:ext cx="3099855" cy="412634"/>
          </a:xfrm>
          <a:prstGeom prst="rect">
            <a:avLst/>
          </a:prstGeom>
        </p:spPr>
      </p:pic>
    </p:spTree>
    <p:extLst>
      <p:ext uri="{BB962C8B-B14F-4D97-AF65-F5344CB8AC3E}">
        <p14:creationId xmlns:p14="http://schemas.microsoft.com/office/powerpoint/2010/main" val="38449807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0808-9ECB-433F-B386-A456A99DC66B}"/>
              </a:ext>
            </a:extLst>
          </p:cNvPr>
          <p:cNvSpPr>
            <a:spLocks noGrp="1"/>
          </p:cNvSpPr>
          <p:nvPr>
            <p:ph type="title"/>
          </p:nvPr>
        </p:nvSpPr>
        <p:spPr>
          <a:xfrm>
            <a:off x="609758" y="238127"/>
            <a:ext cx="11358329" cy="1103313"/>
          </a:xfrm>
        </p:spPr>
        <p:txBody>
          <a:bodyPr>
            <a:noAutofit/>
          </a:bodyPr>
          <a:lstStyle/>
          <a:p>
            <a:r>
              <a:rPr lang="en-US" altLang="en-US" dirty="0">
                <a:solidFill>
                  <a:srgbClr val="FF0000"/>
                </a:solidFill>
              </a:rPr>
              <a:t>      Phase III ICARIA-MM: </a:t>
            </a:r>
            <a:r>
              <a:rPr lang="en-US" dirty="0">
                <a:solidFill>
                  <a:srgbClr val="FF0000"/>
                </a:solidFill>
              </a:rPr>
              <a:t>Isa-Pd vs Pd in R/R MM After </a:t>
            </a:r>
            <a:br>
              <a:rPr lang="en-US" dirty="0">
                <a:solidFill>
                  <a:srgbClr val="FF0000"/>
                </a:solidFill>
              </a:rPr>
            </a:br>
            <a:r>
              <a:rPr lang="en-US" dirty="0">
                <a:solidFill>
                  <a:srgbClr val="FF0000"/>
                </a:solidFill>
              </a:rPr>
              <a:t>   </a:t>
            </a:r>
            <a:r>
              <a:rPr lang="en-US" dirty="0">
                <a:solidFill>
                  <a:srgbClr val="FF0000"/>
                </a:solidFill>
                <a:cs typeface="Calibri" panose="020F0502020204030204" pitchFamily="34" charset="0"/>
                <a:sym typeface="Symbol" panose="05050102010706020507" pitchFamily="18" charset="2"/>
              </a:rPr>
              <a:t>≥</a:t>
            </a:r>
            <a:r>
              <a:rPr lang="en-US" dirty="0">
                <a:solidFill>
                  <a:srgbClr val="FF0000"/>
                </a:solidFill>
                <a:sym typeface="Symbol" panose="05050102010706020507" pitchFamily="18" charset="2"/>
              </a:rPr>
              <a:t>2 Prior Therapy Lines (Including Lenalidomide and a PI)</a:t>
            </a:r>
            <a:endParaRPr lang="en-US" b="1" dirty="0">
              <a:solidFill>
                <a:srgbClr val="FF0000"/>
              </a:solidFill>
            </a:endParaRPr>
          </a:p>
        </p:txBody>
      </p:sp>
      <p:sp>
        <p:nvSpPr>
          <p:cNvPr id="9" name="TextBox 8">
            <a:extLst>
              <a:ext uri="{FF2B5EF4-FFF2-40B4-BE49-F238E27FC236}">
                <a16:creationId xmlns:a16="http://schemas.microsoft.com/office/drawing/2014/main" id="{8932F0CD-54A2-4200-B9E6-2F0DF4EFAEF8}"/>
              </a:ext>
            </a:extLst>
          </p:cNvPr>
          <p:cNvSpPr txBox="1"/>
          <p:nvPr/>
        </p:nvSpPr>
        <p:spPr>
          <a:xfrm rot="16200000">
            <a:off x="5715054" y="2767366"/>
            <a:ext cx="947298" cy="33855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PFS (%)</a:t>
            </a:r>
          </a:p>
        </p:txBody>
      </p:sp>
      <p:sp>
        <p:nvSpPr>
          <p:cNvPr id="10" name="Text Box 11">
            <a:extLst>
              <a:ext uri="{FF2B5EF4-FFF2-40B4-BE49-F238E27FC236}">
                <a16:creationId xmlns:a16="http://schemas.microsoft.com/office/drawing/2014/main" id="{E9176B13-DB1B-47EB-9A6A-D2BF6BD7CB80}"/>
              </a:ext>
            </a:extLst>
          </p:cNvPr>
          <p:cNvSpPr txBox="1">
            <a:spLocks noChangeArrowheads="1"/>
          </p:cNvSpPr>
          <p:nvPr/>
        </p:nvSpPr>
        <p:spPr bwMode="auto">
          <a:xfrm>
            <a:off x="433428" y="6374507"/>
            <a:ext cx="40186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Richardson.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Haematologica</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 2024</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mn-cs"/>
              </a:rPr>
              <a:t>;109:2239</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a:t>
            </a:r>
            <a:endPar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nvGrpSpPr>
          <p:cNvPr id="199" name="Group 198">
            <a:extLst>
              <a:ext uri="{FF2B5EF4-FFF2-40B4-BE49-F238E27FC236}">
                <a16:creationId xmlns:a16="http://schemas.microsoft.com/office/drawing/2014/main" id="{6D8A9DEB-3233-3852-27E4-5A8B8FBD2994}"/>
              </a:ext>
            </a:extLst>
          </p:cNvPr>
          <p:cNvGrpSpPr/>
          <p:nvPr/>
        </p:nvGrpSpPr>
        <p:grpSpPr>
          <a:xfrm>
            <a:off x="6426215" y="1560405"/>
            <a:ext cx="227627" cy="2754224"/>
            <a:chOff x="6197570" y="1689381"/>
            <a:chExt cx="227627" cy="2754224"/>
          </a:xfrm>
        </p:grpSpPr>
        <p:sp>
          <p:nvSpPr>
            <p:cNvPr id="18" name="TextBox 17">
              <a:extLst>
                <a:ext uri="{FF2B5EF4-FFF2-40B4-BE49-F238E27FC236}">
                  <a16:creationId xmlns:a16="http://schemas.microsoft.com/office/drawing/2014/main" id="{B848CABE-930D-4D34-99A0-A93572201481}"/>
                </a:ext>
              </a:extLst>
            </p:cNvPr>
            <p:cNvSpPr txBox="1"/>
            <p:nvPr/>
          </p:nvSpPr>
          <p:spPr>
            <a:xfrm>
              <a:off x="6197570" y="3720405"/>
              <a:ext cx="227627" cy="215444"/>
            </a:xfrm>
            <a:prstGeom prst="rect">
              <a:avLst/>
            </a:prstGeom>
            <a:noFill/>
          </p:spPr>
          <p:txBody>
            <a:bodyPr wrap="none" lIns="0" tIns="0" rIns="0" bIns="0"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0.2</a:t>
              </a:r>
            </a:p>
          </p:txBody>
        </p:sp>
        <p:sp>
          <p:nvSpPr>
            <p:cNvPr id="19" name="TextBox 18">
              <a:extLst>
                <a:ext uri="{FF2B5EF4-FFF2-40B4-BE49-F238E27FC236}">
                  <a16:creationId xmlns:a16="http://schemas.microsoft.com/office/drawing/2014/main" id="{FAE772EC-95A6-41FF-BBD9-4E889A86AA2B}"/>
                </a:ext>
              </a:extLst>
            </p:cNvPr>
            <p:cNvSpPr txBox="1"/>
            <p:nvPr/>
          </p:nvSpPr>
          <p:spPr>
            <a:xfrm>
              <a:off x="6197570" y="3212649"/>
              <a:ext cx="227627" cy="215444"/>
            </a:xfrm>
            <a:prstGeom prst="rect">
              <a:avLst/>
            </a:prstGeom>
            <a:noFill/>
          </p:spPr>
          <p:txBody>
            <a:bodyPr wrap="none" lIns="0" tIns="0" rIns="0" bIns="0"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0.4</a:t>
              </a:r>
            </a:p>
          </p:txBody>
        </p:sp>
        <p:sp>
          <p:nvSpPr>
            <p:cNvPr id="20" name="TextBox 19">
              <a:extLst>
                <a:ext uri="{FF2B5EF4-FFF2-40B4-BE49-F238E27FC236}">
                  <a16:creationId xmlns:a16="http://schemas.microsoft.com/office/drawing/2014/main" id="{E0F15832-8B40-4413-AC97-9115A36CC7B4}"/>
                </a:ext>
              </a:extLst>
            </p:cNvPr>
            <p:cNvSpPr txBox="1"/>
            <p:nvPr/>
          </p:nvSpPr>
          <p:spPr>
            <a:xfrm>
              <a:off x="6197570" y="2704893"/>
              <a:ext cx="227627" cy="215444"/>
            </a:xfrm>
            <a:prstGeom prst="rect">
              <a:avLst/>
            </a:prstGeom>
            <a:noFill/>
          </p:spPr>
          <p:txBody>
            <a:bodyPr wrap="none" lIns="0" tIns="0" rIns="0" bIns="0"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0.6</a:t>
              </a:r>
            </a:p>
          </p:txBody>
        </p:sp>
        <p:sp>
          <p:nvSpPr>
            <p:cNvPr id="21" name="TextBox 20">
              <a:extLst>
                <a:ext uri="{FF2B5EF4-FFF2-40B4-BE49-F238E27FC236}">
                  <a16:creationId xmlns:a16="http://schemas.microsoft.com/office/drawing/2014/main" id="{363893B3-CA2F-4E8F-94C6-4E8C1C80A31D}"/>
                </a:ext>
              </a:extLst>
            </p:cNvPr>
            <p:cNvSpPr txBox="1"/>
            <p:nvPr/>
          </p:nvSpPr>
          <p:spPr>
            <a:xfrm>
              <a:off x="6197570" y="2197137"/>
              <a:ext cx="227627" cy="215444"/>
            </a:xfrm>
            <a:prstGeom prst="rect">
              <a:avLst/>
            </a:prstGeom>
            <a:noFill/>
          </p:spPr>
          <p:txBody>
            <a:bodyPr wrap="none" lIns="0" tIns="0" rIns="0" bIns="0"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0.8</a:t>
              </a:r>
            </a:p>
          </p:txBody>
        </p:sp>
        <p:sp>
          <p:nvSpPr>
            <p:cNvPr id="22" name="TextBox 21">
              <a:extLst>
                <a:ext uri="{FF2B5EF4-FFF2-40B4-BE49-F238E27FC236}">
                  <a16:creationId xmlns:a16="http://schemas.microsoft.com/office/drawing/2014/main" id="{95C19F1E-3A07-463E-8E9C-FE0728E2D309}"/>
                </a:ext>
              </a:extLst>
            </p:cNvPr>
            <p:cNvSpPr txBox="1"/>
            <p:nvPr/>
          </p:nvSpPr>
          <p:spPr>
            <a:xfrm>
              <a:off x="6197570" y="1689381"/>
              <a:ext cx="227627" cy="215444"/>
            </a:xfrm>
            <a:prstGeom prst="rect">
              <a:avLst/>
            </a:prstGeom>
            <a:noFill/>
          </p:spPr>
          <p:txBody>
            <a:bodyPr wrap="none" lIns="0" tIns="0" rIns="0" bIns="0"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1.0</a:t>
              </a:r>
            </a:p>
          </p:txBody>
        </p:sp>
        <p:sp>
          <p:nvSpPr>
            <p:cNvPr id="24" name="TextBox 23">
              <a:extLst>
                <a:ext uri="{FF2B5EF4-FFF2-40B4-BE49-F238E27FC236}">
                  <a16:creationId xmlns:a16="http://schemas.microsoft.com/office/drawing/2014/main" id="{15EA1AAE-E6CB-47A0-8653-AE7E90BE3D3C}"/>
                </a:ext>
              </a:extLst>
            </p:cNvPr>
            <p:cNvSpPr txBox="1"/>
            <p:nvPr/>
          </p:nvSpPr>
          <p:spPr>
            <a:xfrm>
              <a:off x="6197570" y="4228161"/>
              <a:ext cx="227627" cy="215444"/>
            </a:xfrm>
            <a:prstGeom prst="rect">
              <a:avLst/>
            </a:prstGeom>
            <a:noFill/>
          </p:spPr>
          <p:txBody>
            <a:bodyPr wrap="none" lIns="0" tIns="0" rIns="0" bIns="0"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0.0</a:t>
              </a:r>
            </a:p>
          </p:txBody>
        </p:sp>
      </p:grpSp>
      <p:grpSp>
        <p:nvGrpSpPr>
          <p:cNvPr id="28" name="Group 27">
            <a:extLst>
              <a:ext uri="{FF2B5EF4-FFF2-40B4-BE49-F238E27FC236}">
                <a16:creationId xmlns:a16="http://schemas.microsoft.com/office/drawing/2014/main" id="{93863C97-8CA1-4390-96C2-D3636F6D79C4}"/>
              </a:ext>
            </a:extLst>
          </p:cNvPr>
          <p:cNvGrpSpPr/>
          <p:nvPr/>
        </p:nvGrpSpPr>
        <p:grpSpPr>
          <a:xfrm>
            <a:off x="6679668" y="1688979"/>
            <a:ext cx="76471" cy="2521826"/>
            <a:chOff x="7703832" y="2217943"/>
            <a:chExt cx="37942" cy="2485050"/>
          </a:xfrm>
        </p:grpSpPr>
        <p:cxnSp>
          <p:nvCxnSpPr>
            <p:cNvPr id="29" name="Straight Connector 28">
              <a:extLst>
                <a:ext uri="{FF2B5EF4-FFF2-40B4-BE49-F238E27FC236}">
                  <a16:creationId xmlns:a16="http://schemas.microsoft.com/office/drawing/2014/main" id="{E0749F9B-892F-4CCA-9CE1-7BF38D1D0944}"/>
                </a:ext>
              </a:extLst>
            </p:cNvPr>
            <p:cNvCxnSpPr/>
            <p:nvPr/>
          </p:nvCxnSpPr>
          <p:spPr bwMode="auto">
            <a:xfrm flipH="1" flipV="1">
              <a:off x="7703832" y="4201733"/>
              <a:ext cx="37942" cy="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FD8E424F-3851-4D81-964E-70E17803F72D}"/>
                </a:ext>
              </a:extLst>
            </p:cNvPr>
            <p:cNvCxnSpPr/>
            <p:nvPr/>
          </p:nvCxnSpPr>
          <p:spPr bwMode="auto">
            <a:xfrm flipH="1" flipV="1">
              <a:off x="7703832" y="3714604"/>
              <a:ext cx="37942" cy="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742CDA28-B24A-434A-BFF2-6C3721399E97}"/>
                </a:ext>
              </a:extLst>
            </p:cNvPr>
            <p:cNvCxnSpPr/>
            <p:nvPr/>
          </p:nvCxnSpPr>
          <p:spPr bwMode="auto">
            <a:xfrm flipH="1" flipV="1">
              <a:off x="7703832" y="3217734"/>
              <a:ext cx="37942" cy="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2A8C4AE1-5DA5-426D-BAF8-3DF4C13ECE7D}"/>
                </a:ext>
              </a:extLst>
            </p:cNvPr>
            <p:cNvCxnSpPr/>
            <p:nvPr/>
          </p:nvCxnSpPr>
          <p:spPr bwMode="auto">
            <a:xfrm flipH="1" flipV="1">
              <a:off x="7703832" y="2712672"/>
              <a:ext cx="37942" cy="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307CFB69-4AD2-4BFB-9D8E-124A0B271CE1}"/>
                </a:ext>
              </a:extLst>
            </p:cNvPr>
            <p:cNvCxnSpPr/>
            <p:nvPr/>
          </p:nvCxnSpPr>
          <p:spPr bwMode="auto">
            <a:xfrm flipH="1" flipV="1">
              <a:off x="7703832" y="2217943"/>
              <a:ext cx="37942" cy="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75BB3574-D733-433A-969E-41746A56C869}"/>
                </a:ext>
              </a:extLst>
            </p:cNvPr>
            <p:cNvCxnSpPr/>
            <p:nvPr/>
          </p:nvCxnSpPr>
          <p:spPr bwMode="auto">
            <a:xfrm flipH="1" flipV="1">
              <a:off x="7703832" y="4702992"/>
              <a:ext cx="37942" cy="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6" name="TextBox 105">
            <a:extLst>
              <a:ext uri="{FF2B5EF4-FFF2-40B4-BE49-F238E27FC236}">
                <a16:creationId xmlns:a16="http://schemas.microsoft.com/office/drawing/2014/main" id="{1E358BFE-99E2-4CE9-8074-EAB3414C98E8}"/>
              </a:ext>
            </a:extLst>
          </p:cNvPr>
          <p:cNvSpPr txBox="1"/>
          <p:nvPr/>
        </p:nvSpPr>
        <p:spPr>
          <a:xfrm>
            <a:off x="8868232" y="4578936"/>
            <a:ext cx="253274"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Mo</a:t>
            </a:r>
          </a:p>
        </p:txBody>
      </p:sp>
      <p:sp>
        <p:nvSpPr>
          <p:cNvPr id="126" name="TextBox 125">
            <a:extLst>
              <a:ext uri="{FF2B5EF4-FFF2-40B4-BE49-F238E27FC236}">
                <a16:creationId xmlns:a16="http://schemas.microsoft.com/office/drawing/2014/main" id="{C2320AD5-4E25-4A3E-8406-1AFD8242BCE8}"/>
              </a:ext>
            </a:extLst>
          </p:cNvPr>
          <p:cNvSpPr txBox="1"/>
          <p:nvPr/>
        </p:nvSpPr>
        <p:spPr>
          <a:xfrm>
            <a:off x="5746244" y="4502876"/>
            <a:ext cx="794576" cy="861774"/>
          </a:xfrm>
          <a:prstGeom prst="rect">
            <a:avLst/>
          </a:prstGeom>
          <a:noFill/>
        </p:spPr>
        <p:txBody>
          <a:bodyPr wrap="none" lIns="0" tIns="0" rIns="0" bIns="0"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Patients at</a:t>
            </a:r>
            <a:br>
              <a:rPr kumimoji="0" lang="en-US" sz="1400" b="1"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br>
            <a:r>
              <a:rPr kumimoji="0" lang="en-US" sz="1400" b="1"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Risk, n</a:t>
            </a:r>
          </a:p>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Isa-Pd</a:t>
            </a:r>
          </a:p>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Pd</a:t>
            </a:r>
          </a:p>
        </p:txBody>
      </p:sp>
      <p:sp>
        <p:nvSpPr>
          <p:cNvPr id="188" name="TextBox 187">
            <a:extLst>
              <a:ext uri="{FF2B5EF4-FFF2-40B4-BE49-F238E27FC236}">
                <a16:creationId xmlns:a16="http://schemas.microsoft.com/office/drawing/2014/main" id="{B1344136-9306-4492-B056-50CEA5D7A5F1}"/>
              </a:ext>
            </a:extLst>
          </p:cNvPr>
          <p:cNvSpPr txBox="1"/>
          <p:nvPr/>
        </p:nvSpPr>
        <p:spPr>
          <a:xfrm>
            <a:off x="643825" y="1504994"/>
            <a:ext cx="41714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Isa-Pd group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Median 3 prior lines of therapy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94% lenalidomide refractory (60% in last line)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77% PI refractory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72% double refractory</a:t>
            </a:r>
          </a:p>
        </p:txBody>
      </p:sp>
      <p:graphicFrame>
        <p:nvGraphicFramePr>
          <p:cNvPr id="8" name="Table 5">
            <a:extLst>
              <a:ext uri="{FF2B5EF4-FFF2-40B4-BE49-F238E27FC236}">
                <a16:creationId xmlns:a16="http://schemas.microsoft.com/office/drawing/2014/main" id="{8D705841-8E79-70AF-EBF6-D9CF2309E702}"/>
              </a:ext>
            </a:extLst>
          </p:cNvPr>
          <p:cNvGraphicFramePr>
            <a:graphicFrameLocks noGrp="1"/>
          </p:cNvGraphicFramePr>
          <p:nvPr/>
        </p:nvGraphicFramePr>
        <p:xfrm>
          <a:off x="731468" y="2968037"/>
          <a:ext cx="3957146" cy="2255520"/>
        </p:xfrm>
        <a:graphic>
          <a:graphicData uri="http://schemas.openxmlformats.org/drawingml/2006/table">
            <a:tbl>
              <a:tblPr firstRow="1" bandRow="1">
                <a:tableStyleId>{5C22544A-7EE6-4342-B048-85BDC9FD1C3A}</a:tableStyleId>
              </a:tblPr>
              <a:tblGrid>
                <a:gridCol w="1355945">
                  <a:extLst>
                    <a:ext uri="{9D8B030D-6E8A-4147-A177-3AD203B41FA5}">
                      <a16:colId xmlns:a16="http://schemas.microsoft.com/office/drawing/2014/main" val="169604917"/>
                    </a:ext>
                  </a:extLst>
                </a:gridCol>
                <a:gridCol w="1285311">
                  <a:extLst>
                    <a:ext uri="{9D8B030D-6E8A-4147-A177-3AD203B41FA5}">
                      <a16:colId xmlns:a16="http://schemas.microsoft.com/office/drawing/2014/main" val="2671789429"/>
                    </a:ext>
                  </a:extLst>
                </a:gridCol>
                <a:gridCol w="1315890">
                  <a:extLst>
                    <a:ext uri="{9D8B030D-6E8A-4147-A177-3AD203B41FA5}">
                      <a16:colId xmlns:a16="http://schemas.microsoft.com/office/drawing/2014/main" val="3946824384"/>
                    </a:ext>
                  </a:extLst>
                </a:gridCol>
              </a:tblGrid>
              <a:tr h="0">
                <a:tc>
                  <a:txBody>
                    <a:bodyPr/>
                    <a:lstStyle/>
                    <a:p>
                      <a:r>
                        <a:rPr lang="en-US" sz="1600" b="1" dirty="0">
                          <a:latin typeface="Calibri" panose="020F0502020204030204" pitchFamily="34" charset="0"/>
                        </a:rPr>
                        <a:t>Response, %</a:t>
                      </a:r>
                      <a:endParaRPr lang="en-US" sz="1600" b="1" baseline="30000" dirty="0">
                        <a:latin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pitchFamily="34" charset="0"/>
                        </a:rPr>
                        <a:t>Isa-Pd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pitchFamily="34" charset="0"/>
                        </a:rPr>
                        <a:t>(n = 154)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600" b="1">
                          <a:latin typeface="Calibri" panose="020F0502020204030204" pitchFamily="34" charset="0"/>
                        </a:rPr>
                        <a:t>Pd</a:t>
                      </a:r>
                    </a:p>
                    <a:p>
                      <a:pPr algn="ctr"/>
                      <a:r>
                        <a:rPr lang="en-US" sz="1600" b="1">
                          <a:latin typeface="Calibri" panose="020F0502020204030204" pitchFamily="34" charset="0"/>
                        </a:rPr>
                        <a:t>(n = 153)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93168102"/>
                  </a:ext>
                </a:extLst>
              </a:tr>
              <a:tr h="0">
                <a:tc>
                  <a:txBody>
                    <a:bodyPr/>
                    <a:lstStyle/>
                    <a:p>
                      <a:r>
                        <a:rPr lang="en-US" sz="1600" b="0">
                          <a:solidFill>
                            <a:schemeClr val="bg1"/>
                          </a:solidFill>
                          <a:latin typeface="Calibri" panose="020F0502020204030204" pitchFamily="34" charset="0"/>
                        </a:rPr>
                        <a:t>ORR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0">
                          <a:solidFill>
                            <a:schemeClr val="bg1"/>
                          </a:solidFill>
                          <a:latin typeface="Calibri" panose="020F0502020204030204" pitchFamily="34" charset="0"/>
                        </a:rPr>
                        <a:t>63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0">
                          <a:solidFill>
                            <a:schemeClr val="bg1"/>
                          </a:solidFill>
                          <a:latin typeface="Calibri" panose="020F0502020204030204" pitchFamily="34" charset="0"/>
                        </a:rPr>
                        <a:t>33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913543088"/>
                  </a:ext>
                </a:extLst>
              </a:tr>
              <a:tr h="0">
                <a:tc>
                  <a:txBody>
                    <a:bodyPr/>
                    <a:lstStyle/>
                    <a:p>
                      <a:pPr marL="468630" indent="-285750">
                        <a:buFont typeface="Wingdings" panose="05000000000000000000" pitchFamily="2" charset="2"/>
                        <a:buChar char="§"/>
                      </a:pPr>
                      <a:r>
                        <a:rPr lang="en-US" sz="1600" b="0">
                          <a:solidFill>
                            <a:schemeClr val="bg1"/>
                          </a:solidFill>
                          <a:latin typeface="Calibri" panose="020F0502020204030204" pitchFamily="34" charset="0"/>
                        </a:rPr>
                        <a:t>sCR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600" b="0" dirty="0">
                          <a:solidFill>
                            <a:schemeClr val="bg1"/>
                          </a:solidFill>
                          <a:latin typeface="Calibri" panose="020F0502020204030204" pitchFamily="34" charset="0"/>
                        </a:rPr>
                        <a:t>&lt;1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600" b="0">
                          <a:solidFill>
                            <a:schemeClr val="bg1"/>
                          </a:solidFill>
                          <a:latin typeface="Calibri" panose="020F0502020204030204" pitchFamily="34" charset="0"/>
                        </a:rPr>
                        <a:t>&lt;1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286751511"/>
                  </a:ext>
                </a:extLst>
              </a:tr>
              <a:tr h="0">
                <a:tc>
                  <a:txBody>
                    <a:bodyPr/>
                    <a:lstStyle/>
                    <a:p>
                      <a:pPr marL="468630" indent="-285750">
                        <a:buFont typeface="Wingdings" panose="05000000000000000000" pitchFamily="2" charset="2"/>
                        <a:buChar char="§"/>
                      </a:pPr>
                      <a:r>
                        <a:rPr lang="en-US" sz="1600" b="0" dirty="0">
                          <a:solidFill>
                            <a:schemeClr val="bg1"/>
                          </a:solidFill>
                          <a:latin typeface="Calibri" panose="020F0502020204030204" pitchFamily="34" charset="0"/>
                        </a:rPr>
                        <a:t>CR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0">
                          <a:solidFill>
                            <a:schemeClr val="bg1"/>
                          </a:solidFill>
                          <a:latin typeface="Calibri" panose="020F0502020204030204" pitchFamily="34" charset="0"/>
                        </a:rPr>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0">
                          <a:solidFill>
                            <a:schemeClr val="bg1"/>
                          </a:solidFill>
                          <a:latin typeface="Calibri" panose="020F05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57179641"/>
                  </a:ext>
                </a:extLst>
              </a:tr>
              <a:tr h="0">
                <a:tc>
                  <a:txBody>
                    <a:bodyPr/>
                    <a:lstStyle/>
                    <a:p>
                      <a:pPr marL="468630" indent="-285750">
                        <a:buFont typeface="Wingdings" panose="05000000000000000000" pitchFamily="2" charset="2"/>
                        <a:buChar char="§"/>
                      </a:pPr>
                      <a:r>
                        <a:rPr lang="en-US" sz="1600" b="0">
                          <a:solidFill>
                            <a:schemeClr val="bg1"/>
                          </a:solidFill>
                          <a:latin typeface="Calibri" panose="020F0502020204030204" pitchFamily="34" charset="0"/>
                        </a:rPr>
                        <a:t>VGPR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600" b="0">
                          <a:solidFill>
                            <a:schemeClr val="bg1"/>
                          </a:solidFill>
                          <a:latin typeface="Calibri" panose="020F0502020204030204" pitchFamily="34" charset="0"/>
                        </a:rPr>
                        <a:t>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600" b="0">
                          <a:solidFill>
                            <a:schemeClr val="bg1"/>
                          </a:solidFill>
                          <a:latin typeface="Calibri" panose="020F0502020204030204" pitchFamily="34" charset="0"/>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99320437"/>
                  </a:ext>
                </a:extLst>
              </a:tr>
              <a:tr h="0">
                <a:tc>
                  <a:txBody>
                    <a:bodyPr/>
                    <a:lstStyle/>
                    <a:p>
                      <a:pPr marL="468630" indent="-285750">
                        <a:buFont typeface="Wingdings" panose="05000000000000000000" pitchFamily="2" charset="2"/>
                        <a:buChar char="§"/>
                      </a:pPr>
                      <a:r>
                        <a:rPr lang="en-US" sz="1600" b="0">
                          <a:solidFill>
                            <a:schemeClr val="bg1"/>
                          </a:solidFill>
                          <a:latin typeface="Calibri" panose="020F0502020204030204" pitchFamily="34" charset="0"/>
                        </a:rPr>
                        <a:t>PR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0">
                          <a:solidFill>
                            <a:schemeClr val="bg1"/>
                          </a:solidFill>
                          <a:latin typeface="Calibri" panose="020F0502020204030204" pitchFamily="34" charset="0"/>
                        </a:rPr>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0" dirty="0">
                          <a:solidFill>
                            <a:schemeClr val="bg1"/>
                          </a:solidFill>
                          <a:latin typeface="Calibri" panose="020F0502020204030204" pitchFamily="34" charset="0"/>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133847265"/>
                  </a:ext>
                </a:extLst>
              </a:tr>
            </a:tbl>
          </a:graphicData>
        </a:graphic>
      </p:graphicFrame>
      <p:sp>
        <p:nvSpPr>
          <p:cNvPr id="16" name="TextBox 15">
            <a:extLst>
              <a:ext uri="{FF2B5EF4-FFF2-40B4-BE49-F238E27FC236}">
                <a16:creationId xmlns:a16="http://schemas.microsoft.com/office/drawing/2014/main" id="{1C099701-DF93-75E6-3611-309777FB4E84}"/>
              </a:ext>
            </a:extLst>
          </p:cNvPr>
          <p:cNvSpPr txBox="1"/>
          <p:nvPr/>
        </p:nvSpPr>
        <p:spPr bwMode="auto">
          <a:xfrm>
            <a:off x="643824" y="5473031"/>
            <a:ext cx="47371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234950" marR="0" lvl="0" indent="-234950" algn="l" defTabSz="914400" rtl="0" eaLnBrk="0" fontAlgn="base" latinLnBrk="0" hangingPunct="0">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At final analysis, mOS: 24.6 mo for Isa-Pd vs 17.7 mo for Pd; </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HR: 0.78 (95% CI: 0.59-1.02; </a:t>
            </a: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 .0319)</a:t>
            </a:r>
          </a:p>
        </p:txBody>
      </p:sp>
      <p:grpSp>
        <p:nvGrpSpPr>
          <p:cNvPr id="83" name="Group 82">
            <a:extLst>
              <a:ext uri="{FF2B5EF4-FFF2-40B4-BE49-F238E27FC236}">
                <a16:creationId xmlns:a16="http://schemas.microsoft.com/office/drawing/2014/main" id="{D8D80187-5873-734B-7357-BF4300C6B7A1}"/>
              </a:ext>
            </a:extLst>
          </p:cNvPr>
          <p:cNvGrpSpPr/>
          <p:nvPr/>
        </p:nvGrpSpPr>
        <p:grpSpPr>
          <a:xfrm>
            <a:off x="6718477" y="4212285"/>
            <a:ext cx="4792317" cy="283261"/>
            <a:chOff x="6785534" y="4341261"/>
            <a:chExt cx="4792317" cy="283261"/>
          </a:xfrm>
        </p:grpSpPr>
        <p:cxnSp>
          <p:nvCxnSpPr>
            <p:cNvPr id="27" name="Straight Connector 26">
              <a:extLst>
                <a:ext uri="{FF2B5EF4-FFF2-40B4-BE49-F238E27FC236}">
                  <a16:creationId xmlns:a16="http://schemas.microsoft.com/office/drawing/2014/main" id="{DA82AE0E-F26D-4532-9E55-7FDC9FEF7178}"/>
                </a:ext>
              </a:extLst>
            </p:cNvPr>
            <p:cNvCxnSpPr>
              <a:cxnSpLocks/>
            </p:cNvCxnSpPr>
            <p:nvPr/>
          </p:nvCxnSpPr>
          <p:spPr bwMode="auto">
            <a:xfrm>
              <a:off x="6814558" y="4341261"/>
              <a:ext cx="4763293" cy="0"/>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 14">
              <a:extLst>
                <a:ext uri="{FF2B5EF4-FFF2-40B4-BE49-F238E27FC236}">
                  <a16:creationId xmlns:a16="http://schemas.microsoft.com/office/drawing/2014/main" id="{2D972455-1A10-501B-5A42-54CD90E3278C}"/>
                </a:ext>
              </a:extLst>
            </p:cNvPr>
            <p:cNvGrpSpPr/>
            <p:nvPr/>
          </p:nvGrpSpPr>
          <p:grpSpPr>
            <a:xfrm>
              <a:off x="6815108" y="4343185"/>
              <a:ext cx="4477323" cy="65081"/>
              <a:chOff x="6815108" y="4315891"/>
              <a:chExt cx="4477323" cy="65081"/>
            </a:xfrm>
          </p:grpSpPr>
          <p:cxnSp>
            <p:nvCxnSpPr>
              <p:cNvPr id="46" name="Straight Connector 45">
                <a:extLst>
                  <a:ext uri="{FF2B5EF4-FFF2-40B4-BE49-F238E27FC236}">
                    <a16:creationId xmlns:a16="http://schemas.microsoft.com/office/drawing/2014/main" id="{6217B1A8-19A1-44F4-B0E8-5E035BD4EC09}"/>
                  </a:ext>
                </a:extLst>
              </p:cNvPr>
              <p:cNvCxnSpPr/>
              <p:nvPr/>
            </p:nvCxnSpPr>
            <p:spPr bwMode="auto">
              <a:xfrm flipV="1">
                <a:off x="681510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a:extLst>
                  <a:ext uri="{FF2B5EF4-FFF2-40B4-BE49-F238E27FC236}">
                    <a16:creationId xmlns:a16="http://schemas.microsoft.com/office/drawing/2014/main" id="{644EDD7B-1AF8-494D-9320-71943282E4FE}"/>
                  </a:ext>
                </a:extLst>
              </p:cNvPr>
              <p:cNvCxnSpPr/>
              <p:nvPr/>
            </p:nvCxnSpPr>
            <p:spPr bwMode="auto">
              <a:xfrm flipV="1">
                <a:off x="706384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a:extLst>
                  <a:ext uri="{FF2B5EF4-FFF2-40B4-BE49-F238E27FC236}">
                    <a16:creationId xmlns:a16="http://schemas.microsoft.com/office/drawing/2014/main" id="{AC78FF31-6EA5-4A4D-BA51-3671DE355C65}"/>
                  </a:ext>
                </a:extLst>
              </p:cNvPr>
              <p:cNvCxnSpPr/>
              <p:nvPr/>
            </p:nvCxnSpPr>
            <p:spPr bwMode="auto">
              <a:xfrm flipV="1">
                <a:off x="731258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a:extLst>
                  <a:ext uri="{FF2B5EF4-FFF2-40B4-BE49-F238E27FC236}">
                    <a16:creationId xmlns:a16="http://schemas.microsoft.com/office/drawing/2014/main" id="{7D901776-584A-4599-B7BF-7807CD8CC065}"/>
                  </a:ext>
                </a:extLst>
              </p:cNvPr>
              <p:cNvCxnSpPr/>
              <p:nvPr/>
            </p:nvCxnSpPr>
            <p:spPr bwMode="auto">
              <a:xfrm flipV="1">
                <a:off x="756132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a:extLst>
                  <a:ext uri="{FF2B5EF4-FFF2-40B4-BE49-F238E27FC236}">
                    <a16:creationId xmlns:a16="http://schemas.microsoft.com/office/drawing/2014/main" id="{75AE5301-0781-40DF-8BBD-C8BEA7012FAA}"/>
                  </a:ext>
                </a:extLst>
              </p:cNvPr>
              <p:cNvCxnSpPr/>
              <p:nvPr/>
            </p:nvCxnSpPr>
            <p:spPr bwMode="auto">
              <a:xfrm flipV="1">
                <a:off x="781006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EE697C83-A721-4068-AD7C-2BC3235A7EA2}"/>
                  </a:ext>
                </a:extLst>
              </p:cNvPr>
              <p:cNvCxnSpPr/>
              <p:nvPr/>
            </p:nvCxnSpPr>
            <p:spPr bwMode="auto">
              <a:xfrm flipV="1">
                <a:off x="805880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9420D58D-127D-4166-81DD-7F46F5028EC5}"/>
                  </a:ext>
                </a:extLst>
              </p:cNvPr>
              <p:cNvCxnSpPr/>
              <p:nvPr/>
            </p:nvCxnSpPr>
            <p:spPr bwMode="auto">
              <a:xfrm flipV="1">
                <a:off x="830754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Straight Connector 88">
                <a:extLst>
                  <a:ext uri="{FF2B5EF4-FFF2-40B4-BE49-F238E27FC236}">
                    <a16:creationId xmlns:a16="http://schemas.microsoft.com/office/drawing/2014/main" id="{A5BFD774-22CA-4DD0-8C51-525DF97FAE5E}"/>
                  </a:ext>
                </a:extLst>
              </p:cNvPr>
              <p:cNvCxnSpPr/>
              <p:nvPr/>
            </p:nvCxnSpPr>
            <p:spPr bwMode="auto">
              <a:xfrm flipV="1">
                <a:off x="855628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Straight Connector 89">
                <a:extLst>
                  <a:ext uri="{FF2B5EF4-FFF2-40B4-BE49-F238E27FC236}">
                    <a16:creationId xmlns:a16="http://schemas.microsoft.com/office/drawing/2014/main" id="{D44A22E3-BE2E-45D7-B62F-10218BD39628}"/>
                  </a:ext>
                </a:extLst>
              </p:cNvPr>
              <p:cNvCxnSpPr/>
              <p:nvPr/>
            </p:nvCxnSpPr>
            <p:spPr bwMode="auto">
              <a:xfrm flipV="1">
                <a:off x="880502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Connector 90">
                <a:extLst>
                  <a:ext uri="{FF2B5EF4-FFF2-40B4-BE49-F238E27FC236}">
                    <a16:creationId xmlns:a16="http://schemas.microsoft.com/office/drawing/2014/main" id="{14D5651F-25D3-41F5-86CE-84CC362EDE4A}"/>
                  </a:ext>
                </a:extLst>
              </p:cNvPr>
              <p:cNvCxnSpPr/>
              <p:nvPr/>
            </p:nvCxnSpPr>
            <p:spPr bwMode="auto">
              <a:xfrm flipV="1">
                <a:off x="905376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Connector 91">
                <a:extLst>
                  <a:ext uri="{FF2B5EF4-FFF2-40B4-BE49-F238E27FC236}">
                    <a16:creationId xmlns:a16="http://schemas.microsoft.com/office/drawing/2014/main" id="{10CE77D4-CAF0-44DD-BD50-7E74B848E003}"/>
                  </a:ext>
                </a:extLst>
              </p:cNvPr>
              <p:cNvCxnSpPr/>
              <p:nvPr/>
            </p:nvCxnSpPr>
            <p:spPr bwMode="auto">
              <a:xfrm flipV="1">
                <a:off x="955124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Straight Connector 92">
                <a:extLst>
                  <a:ext uri="{FF2B5EF4-FFF2-40B4-BE49-F238E27FC236}">
                    <a16:creationId xmlns:a16="http://schemas.microsoft.com/office/drawing/2014/main" id="{31D40E3A-DDD4-4C66-915D-1EE2A59095EB}"/>
                  </a:ext>
                </a:extLst>
              </p:cNvPr>
              <p:cNvCxnSpPr/>
              <p:nvPr/>
            </p:nvCxnSpPr>
            <p:spPr bwMode="auto">
              <a:xfrm flipV="1">
                <a:off x="979998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Straight Connector 93">
                <a:extLst>
                  <a:ext uri="{FF2B5EF4-FFF2-40B4-BE49-F238E27FC236}">
                    <a16:creationId xmlns:a16="http://schemas.microsoft.com/office/drawing/2014/main" id="{3B673BC8-9DD2-406E-A791-5DF2DD80BD2F}"/>
                  </a:ext>
                </a:extLst>
              </p:cNvPr>
              <p:cNvCxnSpPr/>
              <p:nvPr/>
            </p:nvCxnSpPr>
            <p:spPr bwMode="auto">
              <a:xfrm flipV="1">
                <a:off x="1004872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a:extLst>
                  <a:ext uri="{FF2B5EF4-FFF2-40B4-BE49-F238E27FC236}">
                    <a16:creationId xmlns:a16="http://schemas.microsoft.com/office/drawing/2014/main" id="{B34339BF-2CCB-41F5-9F15-1EAF29C63954}"/>
                  </a:ext>
                </a:extLst>
              </p:cNvPr>
              <p:cNvCxnSpPr/>
              <p:nvPr/>
            </p:nvCxnSpPr>
            <p:spPr bwMode="auto">
              <a:xfrm flipV="1">
                <a:off x="1029746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a:extLst>
                  <a:ext uri="{FF2B5EF4-FFF2-40B4-BE49-F238E27FC236}">
                    <a16:creationId xmlns:a16="http://schemas.microsoft.com/office/drawing/2014/main" id="{E6E90D85-415B-473B-8E28-57F7483F734E}"/>
                  </a:ext>
                </a:extLst>
              </p:cNvPr>
              <p:cNvCxnSpPr/>
              <p:nvPr/>
            </p:nvCxnSpPr>
            <p:spPr bwMode="auto">
              <a:xfrm flipV="1">
                <a:off x="1054620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Connector 94">
                <a:extLst>
                  <a:ext uri="{FF2B5EF4-FFF2-40B4-BE49-F238E27FC236}">
                    <a16:creationId xmlns:a16="http://schemas.microsoft.com/office/drawing/2014/main" id="{00AC0381-9CB2-4A90-AFAB-6D3C5AF6063E}"/>
                  </a:ext>
                </a:extLst>
              </p:cNvPr>
              <p:cNvCxnSpPr/>
              <p:nvPr/>
            </p:nvCxnSpPr>
            <p:spPr bwMode="auto">
              <a:xfrm flipV="1">
                <a:off x="1079494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16475DE4-7B9C-548F-4FE5-5B6F9621D10C}"/>
                  </a:ext>
                </a:extLst>
              </p:cNvPr>
              <p:cNvCxnSpPr/>
              <p:nvPr/>
            </p:nvCxnSpPr>
            <p:spPr bwMode="auto">
              <a:xfrm flipV="1">
                <a:off x="1104368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87F18970-E1C4-68D0-A397-81FCD391FE78}"/>
                  </a:ext>
                </a:extLst>
              </p:cNvPr>
              <p:cNvCxnSpPr/>
              <p:nvPr/>
            </p:nvCxnSpPr>
            <p:spPr bwMode="auto">
              <a:xfrm flipV="1">
                <a:off x="11292431"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08CBB33A-FE69-BFFA-97D9-7DDA22EC6DA2}"/>
                  </a:ext>
                </a:extLst>
              </p:cNvPr>
              <p:cNvCxnSpPr/>
              <p:nvPr/>
            </p:nvCxnSpPr>
            <p:spPr bwMode="auto">
              <a:xfrm flipV="1">
                <a:off x="9302508" y="4315891"/>
                <a:ext cx="0" cy="65081"/>
              </a:xfrm>
              <a:prstGeom prst="line">
                <a:avLst/>
              </a:prstGeom>
              <a:solidFill>
                <a:srgbClr val="6D2687"/>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6">
              <a:extLst>
                <a:ext uri="{FF2B5EF4-FFF2-40B4-BE49-F238E27FC236}">
                  <a16:creationId xmlns:a16="http://schemas.microsoft.com/office/drawing/2014/main" id="{F36C8271-39B2-4769-77AC-9819BDC220DA}"/>
                </a:ext>
              </a:extLst>
            </p:cNvPr>
            <p:cNvGrpSpPr/>
            <p:nvPr/>
          </p:nvGrpSpPr>
          <p:grpSpPr>
            <a:xfrm>
              <a:off x="6785534" y="4409078"/>
              <a:ext cx="4596987" cy="215444"/>
              <a:chOff x="6785534" y="4409078"/>
              <a:chExt cx="4596987" cy="215444"/>
            </a:xfrm>
          </p:grpSpPr>
          <p:sp>
            <p:nvSpPr>
              <p:cNvPr id="25" name="TextBox 24">
                <a:extLst>
                  <a:ext uri="{FF2B5EF4-FFF2-40B4-BE49-F238E27FC236}">
                    <a16:creationId xmlns:a16="http://schemas.microsoft.com/office/drawing/2014/main" id="{0975A12C-DA03-4B0C-AE64-9360B1A815BA}"/>
                  </a:ext>
                </a:extLst>
              </p:cNvPr>
              <p:cNvSpPr txBox="1"/>
              <p:nvPr/>
            </p:nvSpPr>
            <p:spPr>
              <a:xfrm>
                <a:off x="6785534" y="4409078"/>
                <a:ext cx="77989" cy="179868"/>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0</a:t>
                </a:r>
              </a:p>
            </p:txBody>
          </p:sp>
          <p:sp>
            <p:nvSpPr>
              <p:cNvPr id="26" name="TextBox 25">
                <a:extLst>
                  <a:ext uri="{FF2B5EF4-FFF2-40B4-BE49-F238E27FC236}">
                    <a16:creationId xmlns:a16="http://schemas.microsoft.com/office/drawing/2014/main" id="{1A1F8AFD-631E-45F5-B2D3-4B6A4CD8C19B}"/>
                  </a:ext>
                </a:extLst>
              </p:cNvPr>
              <p:cNvSpPr txBox="1"/>
              <p:nvPr/>
            </p:nvSpPr>
            <p:spPr>
              <a:xfrm>
                <a:off x="7013746" y="4409078"/>
                <a:ext cx="91371"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3</a:t>
                </a:r>
              </a:p>
            </p:txBody>
          </p:sp>
          <p:sp>
            <p:nvSpPr>
              <p:cNvPr id="35" name="TextBox 34">
                <a:extLst>
                  <a:ext uri="{FF2B5EF4-FFF2-40B4-BE49-F238E27FC236}">
                    <a16:creationId xmlns:a16="http://schemas.microsoft.com/office/drawing/2014/main" id="{99E8ACC5-D939-4341-B64C-88395F7BAAD8}"/>
                  </a:ext>
                </a:extLst>
              </p:cNvPr>
              <p:cNvSpPr txBox="1"/>
              <p:nvPr/>
            </p:nvSpPr>
            <p:spPr>
              <a:xfrm>
                <a:off x="7268825" y="4409078"/>
                <a:ext cx="91371"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6</a:t>
                </a:r>
              </a:p>
            </p:txBody>
          </p:sp>
          <p:sp>
            <p:nvSpPr>
              <p:cNvPr id="36" name="TextBox 35">
                <a:extLst>
                  <a:ext uri="{FF2B5EF4-FFF2-40B4-BE49-F238E27FC236}">
                    <a16:creationId xmlns:a16="http://schemas.microsoft.com/office/drawing/2014/main" id="{BE0F286D-AB7D-488D-A332-35AB43313B14}"/>
                  </a:ext>
                </a:extLst>
              </p:cNvPr>
              <p:cNvSpPr txBox="1"/>
              <p:nvPr/>
            </p:nvSpPr>
            <p:spPr>
              <a:xfrm>
                <a:off x="7514889" y="4409078"/>
                <a:ext cx="91371"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9</a:t>
                </a:r>
              </a:p>
            </p:txBody>
          </p:sp>
          <p:sp>
            <p:nvSpPr>
              <p:cNvPr id="37" name="TextBox 36">
                <a:extLst>
                  <a:ext uri="{FF2B5EF4-FFF2-40B4-BE49-F238E27FC236}">
                    <a16:creationId xmlns:a16="http://schemas.microsoft.com/office/drawing/2014/main" id="{AB061FE0-5B65-4DDA-B094-31AE86C2D017}"/>
                  </a:ext>
                </a:extLst>
              </p:cNvPr>
              <p:cNvSpPr txBox="1"/>
              <p:nvPr/>
            </p:nvSpPr>
            <p:spPr>
              <a:xfrm>
                <a:off x="7716323"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12</a:t>
                </a:r>
              </a:p>
            </p:txBody>
          </p:sp>
          <p:sp>
            <p:nvSpPr>
              <p:cNvPr id="38" name="TextBox 37">
                <a:extLst>
                  <a:ext uri="{FF2B5EF4-FFF2-40B4-BE49-F238E27FC236}">
                    <a16:creationId xmlns:a16="http://schemas.microsoft.com/office/drawing/2014/main" id="{B7D66F07-6ADF-43D3-BCD1-6E19A112BB08}"/>
                  </a:ext>
                </a:extLst>
              </p:cNvPr>
              <p:cNvSpPr txBox="1"/>
              <p:nvPr/>
            </p:nvSpPr>
            <p:spPr>
              <a:xfrm>
                <a:off x="7965594"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15</a:t>
                </a:r>
              </a:p>
            </p:txBody>
          </p:sp>
          <p:sp>
            <p:nvSpPr>
              <p:cNvPr id="39" name="TextBox 38">
                <a:extLst>
                  <a:ext uri="{FF2B5EF4-FFF2-40B4-BE49-F238E27FC236}">
                    <a16:creationId xmlns:a16="http://schemas.microsoft.com/office/drawing/2014/main" id="{B4200A74-7337-4871-989F-116375B761D2}"/>
                  </a:ext>
                </a:extLst>
              </p:cNvPr>
              <p:cNvSpPr txBox="1"/>
              <p:nvPr/>
            </p:nvSpPr>
            <p:spPr>
              <a:xfrm>
                <a:off x="8214659"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18</a:t>
                </a:r>
              </a:p>
            </p:txBody>
          </p:sp>
          <p:sp>
            <p:nvSpPr>
              <p:cNvPr id="51" name="TextBox 50">
                <a:extLst>
                  <a:ext uri="{FF2B5EF4-FFF2-40B4-BE49-F238E27FC236}">
                    <a16:creationId xmlns:a16="http://schemas.microsoft.com/office/drawing/2014/main" id="{1E04CDDA-332B-4347-B6EF-2652A959E548}"/>
                  </a:ext>
                </a:extLst>
              </p:cNvPr>
              <p:cNvSpPr txBox="1"/>
              <p:nvPr/>
            </p:nvSpPr>
            <p:spPr>
              <a:xfrm>
                <a:off x="8463291"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21</a:t>
                </a:r>
              </a:p>
            </p:txBody>
          </p:sp>
          <p:sp>
            <p:nvSpPr>
              <p:cNvPr id="97" name="TextBox 96">
                <a:extLst>
                  <a:ext uri="{FF2B5EF4-FFF2-40B4-BE49-F238E27FC236}">
                    <a16:creationId xmlns:a16="http://schemas.microsoft.com/office/drawing/2014/main" id="{6BE39B13-A665-40D9-810B-9D3FE70A857B}"/>
                  </a:ext>
                </a:extLst>
              </p:cNvPr>
              <p:cNvSpPr txBox="1"/>
              <p:nvPr/>
            </p:nvSpPr>
            <p:spPr>
              <a:xfrm>
                <a:off x="8709839"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24</a:t>
                </a:r>
              </a:p>
            </p:txBody>
          </p:sp>
          <p:sp>
            <p:nvSpPr>
              <p:cNvPr id="98" name="TextBox 97">
                <a:extLst>
                  <a:ext uri="{FF2B5EF4-FFF2-40B4-BE49-F238E27FC236}">
                    <a16:creationId xmlns:a16="http://schemas.microsoft.com/office/drawing/2014/main" id="{85AD70CD-5C82-43EB-8042-ECB7E0602F4D}"/>
                  </a:ext>
                </a:extLst>
              </p:cNvPr>
              <p:cNvSpPr txBox="1"/>
              <p:nvPr/>
            </p:nvSpPr>
            <p:spPr>
              <a:xfrm>
                <a:off x="8963792"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27</a:t>
                </a:r>
              </a:p>
            </p:txBody>
          </p:sp>
          <p:sp>
            <p:nvSpPr>
              <p:cNvPr id="99" name="TextBox 98">
                <a:extLst>
                  <a:ext uri="{FF2B5EF4-FFF2-40B4-BE49-F238E27FC236}">
                    <a16:creationId xmlns:a16="http://schemas.microsoft.com/office/drawing/2014/main" id="{4F61BCCB-A144-493D-A84B-C0BE73F8243A}"/>
                  </a:ext>
                </a:extLst>
              </p:cNvPr>
              <p:cNvSpPr txBox="1"/>
              <p:nvPr/>
            </p:nvSpPr>
            <p:spPr>
              <a:xfrm>
                <a:off x="9209346"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30</a:t>
                </a:r>
              </a:p>
            </p:txBody>
          </p:sp>
          <p:sp>
            <p:nvSpPr>
              <p:cNvPr id="100" name="TextBox 99">
                <a:extLst>
                  <a:ext uri="{FF2B5EF4-FFF2-40B4-BE49-F238E27FC236}">
                    <a16:creationId xmlns:a16="http://schemas.microsoft.com/office/drawing/2014/main" id="{AC0EA57F-4076-44DA-8B5C-8C706DA9403B}"/>
                  </a:ext>
                </a:extLst>
              </p:cNvPr>
              <p:cNvSpPr txBox="1"/>
              <p:nvPr/>
            </p:nvSpPr>
            <p:spPr>
              <a:xfrm>
                <a:off x="9461760"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33</a:t>
                </a:r>
              </a:p>
            </p:txBody>
          </p:sp>
          <p:sp>
            <p:nvSpPr>
              <p:cNvPr id="101" name="TextBox 100">
                <a:extLst>
                  <a:ext uri="{FF2B5EF4-FFF2-40B4-BE49-F238E27FC236}">
                    <a16:creationId xmlns:a16="http://schemas.microsoft.com/office/drawing/2014/main" id="{B883B73B-75F6-436C-BFAA-DE1306204B4F}"/>
                  </a:ext>
                </a:extLst>
              </p:cNvPr>
              <p:cNvSpPr txBox="1"/>
              <p:nvPr/>
            </p:nvSpPr>
            <p:spPr>
              <a:xfrm>
                <a:off x="9712054"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36</a:t>
                </a:r>
              </a:p>
            </p:txBody>
          </p:sp>
          <p:sp>
            <p:nvSpPr>
              <p:cNvPr id="102" name="TextBox 101">
                <a:extLst>
                  <a:ext uri="{FF2B5EF4-FFF2-40B4-BE49-F238E27FC236}">
                    <a16:creationId xmlns:a16="http://schemas.microsoft.com/office/drawing/2014/main" id="{6E700CE8-A62E-4400-B0F4-92CE5980253A}"/>
                  </a:ext>
                </a:extLst>
              </p:cNvPr>
              <p:cNvSpPr txBox="1"/>
              <p:nvPr/>
            </p:nvSpPr>
            <p:spPr>
              <a:xfrm>
                <a:off x="9954975"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39</a:t>
                </a:r>
              </a:p>
            </p:txBody>
          </p:sp>
          <p:sp>
            <p:nvSpPr>
              <p:cNvPr id="103" name="TextBox 102">
                <a:extLst>
                  <a:ext uri="{FF2B5EF4-FFF2-40B4-BE49-F238E27FC236}">
                    <a16:creationId xmlns:a16="http://schemas.microsoft.com/office/drawing/2014/main" id="{D218259C-E8EF-4FCA-B90E-299CCDBDAC63}"/>
                  </a:ext>
                </a:extLst>
              </p:cNvPr>
              <p:cNvSpPr txBox="1"/>
              <p:nvPr/>
            </p:nvSpPr>
            <p:spPr>
              <a:xfrm>
                <a:off x="10207215"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42</a:t>
                </a:r>
              </a:p>
            </p:txBody>
          </p:sp>
          <p:sp>
            <p:nvSpPr>
              <p:cNvPr id="104" name="TextBox 103">
                <a:extLst>
                  <a:ext uri="{FF2B5EF4-FFF2-40B4-BE49-F238E27FC236}">
                    <a16:creationId xmlns:a16="http://schemas.microsoft.com/office/drawing/2014/main" id="{85FC003D-4915-4015-9FF8-158EEB786D95}"/>
                  </a:ext>
                </a:extLst>
              </p:cNvPr>
              <p:cNvSpPr txBox="1"/>
              <p:nvPr/>
            </p:nvSpPr>
            <p:spPr>
              <a:xfrm>
                <a:off x="10703497"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48</a:t>
                </a:r>
              </a:p>
            </p:txBody>
          </p:sp>
          <p:sp>
            <p:nvSpPr>
              <p:cNvPr id="105" name="TextBox 104">
                <a:extLst>
                  <a:ext uri="{FF2B5EF4-FFF2-40B4-BE49-F238E27FC236}">
                    <a16:creationId xmlns:a16="http://schemas.microsoft.com/office/drawing/2014/main" id="{DF396BED-385C-40E5-8B48-289B9C6D6645}"/>
                  </a:ext>
                </a:extLst>
              </p:cNvPr>
              <p:cNvSpPr txBox="1"/>
              <p:nvPr/>
            </p:nvSpPr>
            <p:spPr>
              <a:xfrm>
                <a:off x="10951943"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51</a:t>
                </a:r>
              </a:p>
            </p:txBody>
          </p:sp>
          <p:sp>
            <p:nvSpPr>
              <p:cNvPr id="55" name="TextBox 54">
                <a:extLst>
                  <a:ext uri="{FF2B5EF4-FFF2-40B4-BE49-F238E27FC236}">
                    <a16:creationId xmlns:a16="http://schemas.microsoft.com/office/drawing/2014/main" id="{3D42D008-EEE3-87BD-A3E8-7EE1632FE8D9}"/>
                  </a:ext>
                </a:extLst>
              </p:cNvPr>
              <p:cNvSpPr txBox="1"/>
              <p:nvPr/>
            </p:nvSpPr>
            <p:spPr>
              <a:xfrm>
                <a:off x="10453682"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45</a:t>
                </a:r>
              </a:p>
            </p:txBody>
          </p:sp>
          <p:sp>
            <p:nvSpPr>
              <p:cNvPr id="56" name="TextBox 55">
                <a:extLst>
                  <a:ext uri="{FF2B5EF4-FFF2-40B4-BE49-F238E27FC236}">
                    <a16:creationId xmlns:a16="http://schemas.microsoft.com/office/drawing/2014/main" id="{AE4ECA5F-8E93-5F6A-1340-BAFC224991D2}"/>
                  </a:ext>
                </a:extLst>
              </p:cNvPr>
              <p:cNvSpPr txBox="1"/>
              <p:nvPr/>
            </p:nvSpPr>
            <p:spPr>
              <a:xfrm>
                <a:off x="11199779" y="4409078"/>
                <a:ext cx="182742" cy="215444"/>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pitchFamily="-105" charset="-128"/>
                    <a:cs typeface="Arial" panose="020B0604020202020204" pitchFamily="34" charset="0"/>
                  </a:rPr>
                  <a:t>54</a:t>
                </a:r>
              </a:p>
            </p:txBody>
          </p:sp>
        </p:grpSp>
      </p:grpSp>
      <p:grpSp>
        <p:nvGrpSpPr>
          <p:cNvPr id="198" name="Group 197">
            <a:extLst>
              <a:ext uri="{FF2B5EF4-FFF2-40B4-BE49-F238E27FC236}">
                <a16:creationId xmlns:a16="http://schemas.microsoft.com/office/drawing/2014/main" id="{3A4B62C9-E85B-73C0-15F1-C8A25D613A43}"/>
              </a:ext>
            </a:extLst>
          </p:cNvPr>
          <p:cNvGrpSpPr/>
          <p:nvPr/>
        </p:nvGrpSpPr>
        <p:grpSpPr>
          <a:xfrm>
            <a:off x="6625868" y="4926599"/>
            <a:ext cx="4648871" cy="430887"/>
            <a:chOff x="6692925" y="5055575"/>
            <a:chExt cx="4648871" cy="430887"/>
          </a:xfrm>
        </p:grpSpPr>
        <p:sp>
          <p:nvSpPr>
            <p:cNvPr id="107" name="TextBox 106">
              <a:extLst>
                <a:ext uri="{FF2B5EF4-FFF2-40B4-BE49-F238E27FC236}">
                  <a16:creationId xmlns:a16="http://schemas.microsoft.com/office/drawing/2014/main" id="{F29F2279-9DF6-4485-BBC4-A49BBA0C02AF}"/>
                </a:ext>
              </a:extLst>
            </p:cNvPr>
            <p:cNvSpPr txBox="1"/>
            <p:nvPr/>
          </p:nvSpPr>
          <p:spPr>
            <a:xfrm>
              <a:off x="6692925" y="5055575"/>
              <a:ext cx="2356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100" normalizeH="0" baseline="0" noProof="0">
                  <a:ln>
                    <a:noFill/>
                  </a:ln>
                  <a:solidFill>
                    <a:srgbClr val="015873"/>
                  </a:solidFill>
                  <a:effectLst/>
                  <a:uLnTx/>
                  <a:uFillTx/>
                  <a:latin typeface="Calibri"/>
                  <a:ea typeface="ＭＳ Ｐゴシック" pitchFamily="-105" charset="-128"/>
                  <a:cs typeface="Arial" panose="020B0604020202020204" pitchFamily="34" charset="0"/>
                </a:rPr>
                <a:t>154</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100" normalizeH="0" baseline="0" noProof="0">
                  <a:ln>
                    <a:noFill/>
                  </a:ln>
                  <a:solidFill>
                    <a:srgbClr val="E1471D"/>
                  </a:solidFill>
                  <a:effectLst/>
                  <a:uLnTx/>
                  <a:uFillTx/>
                  <a:latin typeface="Calibri"/>
                  <a:ea typeface="ＭＳ Ｐゴシック" pitchFamily="-105" charset="-128"/>
                  <a:cs typeface="Arial" panose="020B0604020202020204" pitchFamily="34" charset="0"/>
                </a:rPr>
                <a:t>153</a:t>
              </a:r>
            </a:p>
          </p:txBody>
        </p:sp>
        <p:sp>
          <p:nvSpPr>
            <p:cNvPr id="109" name="TextBox 108">
              <a:extLst>
                <a:ext uri="{FF2B5EF4-FFF2-40B4-BE49-F238E27FC236}">
                  <a16:creationId xmlns:a16="http://schemas.microsoft.com/office/drawing/2014/main" id="{490EA1B9-0139-4CEA-8C4B-BD5C3978A221}"/>
                </a:ext>
              </a:extLst>
            </p:cNvPr>
            <p:cNvSpPr txBox="1"/>
            <p:nvPr/>
          </p:nvSpPr>
          <p:spPr>
            <a:xfrm>
              <a:off x="7231402"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94</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65</a:t>
              </a:r>
            </a:p>
          </p:txBody>
        </p:sp>
        <p:sp>
          <p:nvSpPr>
            <p:cNvPr id="111" name="TextBox 110">
              <a:extLst>
                <a:ext uri="{FF2B5EF4-FFF2-40B4-BE49-F238E27FC236}">
                  <a16:creationId xmlns:a16="http://schemas.microsoft.com/office/drawing/2014/main" id="{6C0B88C9-E43B-46A3-8CAE-B22F86BE3171}"/>
                </a:ext>
              </a:extLst>
            </p:cNvPr>
            <p:cNvSpPr txBox="1"/>
            <p:nvPr/>
          </p:nvSpPr>
          <p:spPr>
            <a:xfrm>
              <a:off x="7733780"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65</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38</a:t>
              </a:r>
            </a:p>
          </p:txBody>
        </p:sp>
        <p:sp>
          <p:nvSpPr>
            <p:cNvPr id="113" name="TextBox 112">
              <a:extLst>
                <a:ext uri="{FF2B5EF4-FFF2-40B4-BE49-F238E27FC236}">
                  <a16:creationId xmlns:a16="http://schemas.microsoft.com/office/drawing/2014/main" id="{2122BA1A-EEFE-4C19-9D93-CFEFB7DF46BF}"/>
                </a:ext>
              </a:extLst>
            </p:cNvPr>
            <p:cNvSpPr txBox="1"/>
            <p:nvPr/>
          </p:nvSpPr>
          <p:spPr>
            <a:xfrm>
              <a:off x="8223858"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50</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26</a:t>
              </a:r>
            </a:p>
          </p:txBody>
        </p:sp>
        <p:sp>
          <p:nvSpPr>
            <p:cNvPr id="115" name="TextBox 114">
              <a:extLst>
                <a:ext uri="{FF2B5EF4-FFF2-40B4-BE49-F238E27FC236}">
                  <a16:creationId xmlns:a16="http://schemas.microsoft.com/office/drawing/2014/main" id="{22F79BAA-0E35-41EC-A83E-AC0B9C845A5C}"/>
                </a:ext>
              </a:extLst>
            </p:cNvPr>
            <p:cNvSpPr txBox="1"/>
            <p:nvPr/>
          </p:nvSpPr>
          <p:spPr>
            <a:xfrm>
              <a:off x="8718036"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39</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22</a:t>
              </a:r>
            </a:p>
          </p:txBody>
        </p:sp>
        <p:sp>
          <p:nvSpPr>
            <p:cNvPr id="117" name="TextBox 116">
              <a:extLst>
                <a:ext uri="{FF2B5EF4-FFF2-40B4-BE49-F238E27FC236}">
                  <a16:creationId xmlns:a16="http://schemas.microsoft.com/office/drawing/2014/main" id="{F9D9D466-5CA8-4F21-A7EC-5CFF362C9AD0}"/>
                </a:ext>
              </a:extLst>
            </p:cNvPr>
            <p:cNvSpPr txBox="1"/>
            <p:nvPr/>
          </p:nvSpPr>
          <p:spPr>
            <a:xfrm>
              <a:off x="9216314"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32</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17</a:t>
              </a:r>
            </a:p>
          </p:txBody>
        </p:sp>
        <p:sp>
          <p:nvSpPr>
            <p:cNvPr id="119" name="TextBox 118">
              <a:extLst>
                <a:ext uri="{FF2B5EF4-FFF2-40B4-BE49-F238E27FC236}">
                  <a16:creationId xmlns:a16="http://schemas.microsoft.com/office/drawing/2014/main" id="{0E376663-8282-485D-BB2A-AD70CB27E500}"/>
                </a:ext>
              </a:extLst>
            </p:cNvPr>
            <p:cNvSpPr txBox="1"/>
            <p:nvPr/>
          </p:nvSpPr>
          <p:spPr>
            <a:xfrm>
              <a:off x="9714592" y="5055575"/>
              <a:ext cx="182743"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28</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11</a:t>
              </a:r>
            </a:p>
          </p:txBody>
        </p:sp>
        <p:sp>
          <p:nvSpPr>
            <p:cNvPr id="121" name="TextBox 120">
              <a:extLst>
                <a:ext uri="{FF2B5EF4-FFF2-40B4-BE49-F238E27FC236}">
                  <a16:creationId xmlns:a16="http://schemas.microsoft.com/office/drawing/2014/main" id="{1BB8ABD2-93B9-45D7-82E2-C5DE02CB94C9}"/>
                </a:ext>
              </a:extLst>
            </p:cNvPr>
            <p:cNvSpPr txBox="1"/>
            <p:nvPr/>
          </p:nvSpPr>
          <p:spPr>
            <a:xfrm>
              <a:off x="10204668"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25</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8</a:t>
              </a:r>
            </a:p>
          </p:txBody>
        </p:sp>
        <p:sp>
          <p:nvSpPr>
            <p:cNvPr id="123" name="TextBox 122">
              <a:extLst>
                <a:ext uri="{FF2B5EF4-FFF2-40B4-BE49-F238E27FC236}">
                  <a16:creationId xmlns:a16="http://schemas.microsoft.com/office/drawing/2014/main" id="{055CC7E6-4A68-40FC-9146-868CFBA65AF2}"/>
                </a:ext>
              </a:extLst>
            </p:cNvPr>
            <p:cNvSpPr txBox="1"/>
            <p:nvPr/>
          </p:nvSpPr>
          <p:spPr>
            <a:xfrm>
              <a:off x="10958236"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10</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3</a:t>
              </a:r>
            </a:p>
          </p:txBody>
        </p:sp>
        <p:sp>
          <p:nvSpPr>
            <p:cNvPr id="150" name="TextBox 149">
              <a:extLst>
                <a:ext uri="{FF2B5EF4-FFF2-40B4-BE49-F238E27FC236}">
                  <a16:creationId xmlns:a16="http://schemas.microsoft.com/office/drawing/2014/main" id="{AD6A25CD-7B8A-E345-E0F5-DECF5D1C61C3}"/>
                </a:ext>
              </a:extLst>
            </p:cNvPr>
            <p:cNvSpPr txBox="1"/>
            <p:nvPr/>
          </p:nvSpPr>
          <p:spPr>
            <a:xfrm>
              <a:off x="6956013" y="5055575"/>
              <a:ext cx="2356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100" normalizeH="0" baseline="0" noProof="0">
                  <a:ln>
                    <a:noFill/>
                  </a:ln>
                  <a:solidFill>
                    <a:srgbClr val="015873"/>
                  </a:solidFill>
                  <a:effectLst/>
                  <a:uLnTx/>
                  <a:uFillTx/>
                  <a:latin typeface="Calibri"/>
                  <a:ea typeface="ＭＳ Ｐゴシック" pitchFamily="-105" charset="-128"/>
                  <a:cs typeface="Arial" panose="020B0604020202020204" pitchFamily="34" charset="0"/>
                </a:rPr>
                <a:t>119</a:t>
              </a:r>
              <a:br>
                <a:rPr kumimoji="0" lang="en-US" sz="1400" b="0" i="0" u="none" strike="noStrike" kern="1200" cap="none" spc="-10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100" normalizeH="0" baseline="0" noProof="0">
                  <a:ln>
                    <a:noFill/>
                  </a:ln>
                  <a:solidFill>
                    <a:srgbClr val="E1471D"/>
                  </a:solidFill>
                  <a:effectLst/>
                  <a:uLnTx/>
                  <a:uFillTx/>
                  <a:latin typeface="Calibri"/>
                  <a:ea typeface="ＭＳ Ｐゴシック" pitchFamily="-105" charset="-128"/>
                  <a:cs typeface="Arial" panose="020B0604020202020204" pitchFamily="34" charset="0"/>
                </a:rPr>
                <a:t>90</a:t>
              </a:r>
            </a:p>
          </p:txBody>
        </p:sp>
        <p:sp>
          <p:nvSpPr>
            <p:cNvPr id="187" name="TextBox 186">
              <a:extLst>
                <a:ext uri="{FF2B5EF4-FFF2-40B4-BE49-F238E27FC236}">
                  <a16:creationId xmlns:a16="http://schemas.microsoft.com/office/drawing/2014/main" id="{530C71DC-4586-CC08-B4F7-4648C4CF1444}"/>
                </a:ext>
              </a:extLst>
            </p:cNvPr>
            <p:cNvSpPr txBox="1"/>
            <p:nvPr/>
          </p:nvSpPr>
          <p:spPr>
            <a:xfrm>
              <a:off x="7482591"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79</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53</a:t>
              </a:r>
            </a:p>
          </p:txBody>
        </p:sp>
        <p:sp>
          <p:nvSpPr>
            <p:cNvPr id="189" name="TextBox 188">
              <a:extLst>
                <a:ext uri="{FF2B5EF4-FFF2-40B4-BE49-F238E27FC236}">
                  <a16:creationId xmlns:a16="http://schemas.microsoft.com/office/drawing/2014/main" id="{8D51F8F0-531A-0FBB-26E4-890E9F868729}"/>
                </a:ext>
              </a:extLst>
            </p:cNvPr>
            <p:cNvSpPr txBox="1"/>
            <p:nvPr/>
          </p:nvSpPr>
          <p:spPr>
            <a:xfrm>
              <a:off x="7984969"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56</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31</a:t>
              </a:r>
            </a:p>
          </p:txBody>
        </p:sp>
        <p:sp>
          <p:nvSpPr>
            <p:cNvPr id="190" name="TextBox 189">
              <a:extLst>
                <a:ext uri="{FF2B5EF4-FFF2-40B4-BE49-F238E27FC236}">
                  <a16:creationId xmlns:a16="http://schemas.microsoft.com/office/drawing/2014/main" id="{E1994ADA-0FA0-3E4B-1A9A-B4D6CA3AEFD3}"/>
                </a:ext>
              </a:extLst>
            </p:cNvPr>
            <p:cNvSpPr txBox="1"/>
            <p:nvPr/>
          </p:nvSpPr>
          <p:spPr>
            <a:xfrm>
              <a:off x="8475047"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41</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23</a:t>
              </a:r>
            </a:p>
          </p:txBody>
        </p:sp>
        <p:sp>
          <p:nvSpPr>
            <p:cNvPr id="191" name="TextBox 190">
              <a:extLst>
                <a:ext uri="{FF2B5EF4-FFF2-40B4-BE49-F238E27FC236}">
                  <a16:creationId xmlns:a16="http://schemas.microsoft.com/office/drawing/2014/main" id="{CCEDA49D-5713-5798-9360-189768A5EFB1}"/>
                </a:ext>
              </a:extLst>
            </p:cNvPr>
            <p:cNvSpPr txBox="1"/>
            <p:nvPr/>
          </p:nvSpPr>
          <p:spPr>
            <a:xfrm>
              <a:off x="8965125"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36</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20</a:t>
              </a:r>
            </a:p>
          </p:txBody>
        </p:sp>
        <p:sp>
          <p:nvSpPr>
            <p:cNvPr id="192" name="TextBox 191">
              <a:extLst>
                <a:ext uri="{FF2B5EF4-FFF2-40B4-BE49-F238E27FC236}">
                  <a16:creationId xmlns:a16="http://schemas.microsoft.com/office/drawing/2014/main" id="{7E0F7BD6-4CBB-CFE3-8BEF-343FAE512DF6}"/>
                </a:ext>
              </a:extLst>
            </p:cNvPr>
            <p:cNvSpPr txBox="1"/>
            <p:nvPr/>
          </p:nvSpPr>
          <p:spPr>
            <a:xfrm>
              <a:off x="9463403"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33</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33</a:t>
              </a:r>
            </a:p>
          </p:txBody>
        </p:sp>
        <p:sp>
          <p:nvSpPr>
            <p:cNvPr id="193" name="TextBox 192">
              <a:extLst>
                <a:ext uri="{FF2B5EF4-FFF2-40B4-BE49-F238E27FC236}">
                  <a16:creationId xmlns:a16="http://schemas.microsoft.com/office/drawing/2014/main" id="{A7E6409B-A8F5-2486-DBF9-F94D46D8E881}"/>
                </a:ext>
              </a:extLst>
            </p:cNvPr>
            <p:cNvSpPr txBox="1"/>
            <p:nvPr/>
          </p:nvSpPr>
          <p:spPr>
            <a:xfrm>
              <a:off x="9953482"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27</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9</a:t>
              </a:r>
            </a:p>
          </p:txBody>
        </p:sp>
        <p:sp>
          <p:nvSpPr>
            <p:cNvPr id="195" name="TextBox 194">
              <a:extLst>
                <a:ext uri="{FF2B5EF4-FFF2-40B4-BE49-F238E27FC236}">
                  <a16:creationId xmlns:a16="http://schemas.microsoft.com/office/drawing/2014/main" id="{BEE997EA-0D6D-2663-5A5B-37166FB53594}"/>
                </a:ext>
              </a:extLst>
            </p:cNvPr>
            <p:cNvSpPr txBox="1"/>
            <p:nvPr/>
          </p:nvSpPr>
          <p:spPr>
            <a:xfrm>
              <a:off x="10707047"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22</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6</a:t>
              </a:r>
            </a:p>
          </p:txBody>
        </p:sp>
        <p:sp>
          <p:nvSpPr>
            <p:cNvPr id="196" name="TextBox 195">
              <a:extLst>
                <a:ext uri="{FF2B5EF4-FFF2-40B4-BE49-F238E27FC236}">
                  <a16:creationId xmlns:a16="http://schemas.microsoft.com/office/drawing/2014/main" id="{6F28BC2A-885D-2709-11A3-0A3812F1E7B1}"/>
                </a:ext>
              </a:extLst>
            </p:cNvPr>
            <p:cNvSpPr txBox="1"/>
            <p:nvPr/>
          </p:nvSpPr>
          <p:spPr>
            <a:xfrm>
              <a:off x="11250425" y="5055575"/>
              <a:ext cx="91371"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5</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1</a:t>
              </a:r>
            </a:p>
          </p:txBody>
        </p:sp>
        <p:sp>
          <p:nvSpPr>
            <p:cNvPr id="197" name="TextBox 196">
              <a:extLst>
                <a:ext uri="{FF2B5EF4-FFF2-40B4-BE49-F238E27FC236}">
                  <a16:creationId xmlns:a16="http://schemas.microsoft.com/office/drawing/2014/main" id="{C3F08BE7-FB22-4BA8-1743-EA14C05FE674}"/>
                </a:ext>
              </a:extLst>
            </p:cNvPr>
            <p:cNvSpPr txBox="1"/>
            <p:nvPr/>
          </p:nvSpPr>
          <p:spPr>
            <a:xfrm>
              <a:off x="10455858" y="5055575"/>
              <a:ext cx="182742" cy="430887"/>
            </a:xfrm>
            <a:prstGeom prst="rect">
              <a:avLst/>
            </a:prstGeom>
            <a:noFill/>
          </p:spPr>
          <p:txBody>
            <a:bodyPr wrap="none" lIns="0" tIns="0" rIns="0" bIns="0"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t>23</a:t>
              </a:r>
              <a:br>
                <a:rPr kumimoji="0" lang="en-US" sz="1400" b="0" i="0" u="none" strike="noStrike" kern="1200" cap="none" spc="0" normalizeH="0" baseline="0" noProof="0">
                  <a:ln>
                    <a:noFill/>
                  </a:ln>
                  <a:solidFill>
                    <a:srgbClr val="015873"/>
                  </a:solidFill>
                  <a:effectLst/>
                  <a:uLnTx/>
                  <a:uFillTx/>
                  <a:latin typeface="Calibri"/>
                  <a:ea typeface="ＭＳ Ｐゴシック" pitchFamily="-105" charset="-128"/>
                  <a:cs typeface="Arial" panose="020B0604020202020204" pitchFamily="34" charset="0"/>
                </a:rPr>
              </a:br>
              <a:r>
                <a:rPr kumimoji="0" lang="en-US" sz="1400" b="0" i="0" u="none" strike="noStrike" kern="1200" cap="none" spc="0" normalizeH="0" baseline="0" noProof="0">
                  <a:ln>
                    <a:noFill/>
                  </a:ln>
                  <a:solidFill>
                    <a:srgbClr val="E1471D"/>
                  </a:solidFill>
                  <a:effectLst/>
                  <a:uLnTx/>
                  <a:uFillTx/>
                  <a:latin typeface="Calibri"/>
                  <a:ea typeface="ＭＳ Ｐゴシック" pitchFamily="-105" charset="-128"/>
                  <a:cs typeface="Arial" panose="020B0604020202020204" pitchFamily="34" charset="0"/>
                </a:rPr>
                <a:t>8</a:t>
              </a:r>
            </a:p>
          </p:txBody>
        </p:sp>
      </p:grpSp>
      <p:grpSp>
        <p:nvGrpSpPr>
          <p:cNvPr id="204" name="Group 203">
            <a:extLst>
              <a:ext uri="{FF2B5EF4-FFF2-40B4-BE49-F238E27FC236}">
                <a16:creationId xmlns:a16="http://schemas.microsoft.com/office/drawing/2014/main" id="{F34FB623-42D1-16F1-B526-45248CC0CF5D}"/>
              </a:ext>
            </a:extLst>
          </p:cNvPr>
          <p:cNvGrpSpPr/>
          <p:nvPr/>
        </p:nvGrpSpPr>
        <p:grpSpPr>
          <a:xfrm>
            <a:off x="9359998" y="1976904"/>
            <a:ext cx="1049089" cy="1077218"/>
            <a:chOff x="10765076" y="1617455"/>
            <a:chExt cx="898406" cy="1077218"/>
          </a:xfrm>
        </p:grpSpPr>
        <p:sp>
          <p:nvSpPr>
            <p:cNvPr id="53" name="TextBox 52">
              <a:extLst>
                <a:ext uri="{FF2B5EF4-FFF2-40B4-BE49-F238E27FC236}">
                  <a16:creationId xmlns:a16="http://schemas.microsoft.com/office/drawing/2014/main" id="{FC6C283F-E6AE-5A63-8DF9-D3B0FAAE8873}"/>
                </a:ext>
              </a:extLst>
            </p:cNvPr>
            <p:cNvSpPr txBox="1"/>
            <p:nvPr/>
          </p:nvSpPr>
          <p:spPr>
            <a:xfrm>
              <a:off x="10912847" y="1617455"/>
              <a:ext cx="7506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5873"/>
                  </a:solidFill>
                  <a:effectLst/>
                  <a:uLnTx/>
                  <a:uFillTx/>
                  <a:latin typeface="Calibri" panose="020F0502020204030204"/>
                  <a:ea typeface="+mn-ea"/>
                  <a:cs typeface="Arial" panose="020B0604020202020204" pitchFamily="34" charset="0"/>
                </a:rPr>
                <a:t>Isa-Pd</a:t>
              </a:r>
              <a:br>
                <a:rPr kumimoji="0" lang="en-US" sz="1600" b="0" i="0" u="none" strike="noStrike" kern="1200" cap="none" spc="0" normalizeH="0" baseline="0" noProof="0">
                  <a:ln>
                    <a:noFill/>
                  </a:ln>
                  <a:solidFill>
                    <a:srgbClr val="015873"/>
                  </a:solidFill>
                  <a:effectLst/>
                  <a:uLnTx/>
                  <a:uFillTx/>
                  <a:latin typeface="Calibri" panose="020F0502020204030204"/>
                  <a:ea typeface="+mn-ea"/>
                  <a:cs typeface="Arial" panose="020B0604020202020204" pitchFamily="34" charset="0"/>
                </a:rPr>
              </a:br>
              <a:r>
                <a:rPr kumimoji="0" lang="en-US" sz="1600" b="0" i="0" u="none" strike="noStrike" kern="1200" cap="none" spc="0" normalizeH="0" baseline="0" noProof="0">
                  <a:ln>
                    <a:noFill/>
                  </a:ln>
                  <a:solidFill>
                    <a:srgbClr val="E1471D"/>
                  </a:solidFill>
                  <a:effectLst/>
                  <a:uLnTx/>
                  <a:uFillTx/>
                  <a:latin typeface="Calibri" panose="020F0502020204030204"/>
                  <a:ea typeface="+mn-ea"/>
                  <a:cs typeface="Arial" panose="020B0604020202020204" pitchFamily="34" charset="0"/>
                </a:rPr>
                <a:t>Pd</a:t>
              </a:r>
              <a:br>
                <a:rPr kumimoji="0" lang="en-US" sz="1600" b="0" i="0" u="none" strike="noStrike" kern="1200" cap="none" spc="0" normalizeH="0" baseline="0" noProof="0">
                  <a:ln>
                    <a:noFill/>
                  </a:ln>
                  <a:solidFill>
                    <a:srgbClr val="015873"/>
                  </a:solidFill>
                  <a:effectLst/>
                  <a:uLnTx/>
                  <a:uFillTx/>
                  <a:latin typeface="Calibri" panose="020F0502020204030204"/>
                  <a:ea typeface="+mn-ea"/>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Censor</a:t>
              </a:r>
            </a:p>
          </p:txBody>
        </p:sp>
        <p:cxnSp>
          <p:nvCxnSpPr>
            <p:cNvPr id="201" name="Straight Connector 200">
              <a:extLst>
                <a:ext uri="{FF2B5EF4-FFF2-40B4-BE49-F238E27FC236}">
                  <a16:creationId xmlns:a16="http://schemas.microsoft.com/office/drawing/2014/main" id="{9D254CDB-D56F-524F-C632-B167643CF5CD}"/>
                </a:ext>
              </a:extLst>
            </p:cNvPr>
            <p:cNvCxnSpPr/>
            <p:nvPr/>
          </p:nvCxnSpPr>
          <p:spPr bwMode="auto">
            <a:xfrm>
              <a:off x="10765076" y="1788005"/>
              <a:ext cx="156613" cy="0"/>
            </a:xfrm>
            <a:prstGeom prst="line">
              <a:avLst/>
            </a:prstGeom>
            <a:noFill/>
            <a:ln w="28575" cap="flat" cmpd="sng" algn="ctr">
              <a:solidFill>
                <a:srgbClr val="015873"/>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ECB8C598-D8D6-CD91-F75A-6C83E76934CA}"/>
                </a:ext>
              </a:extLst>
            </p:cNvPr>
            <p:cNvCxnSpPr/>
            <p:nvPr/>
          </p:nvCxnSpPr>
          <p:spPr bwMode="auto">
            <a:xfrm>
              <a:off x="10765076" y="2017096"/>
              <a:ext cx="156613" cy="0"/>
            </a:xfrm>
            <a:prstGeom prst="line">
              <a:avLst/>
            </a:prstGeom>
            <a:noFill/>
            <a:ln w="28575" cap="flat" cmpd="sng" algn="ctr">
              <a:solidFill>
                <a:srgbClr val="E1471D"/>
              </a:solidFill>
              <a:prstDash val="solid"/>
              <a:round/>
              <a:headEnd type="none" w="med" len="med"/>
              <a:tailEnd type="none" w="med" len="med"/>
            </a:ln>
            <a:effectLst/>
          </p:spPr>
        </p:cxnSp>
      </p:grpSp>
      <p:sp>
        <p:nvSpPr>
          <p:cNvPr id="206" name="Freeform 205">
            <a:extLst>
              <a:ext uri="{FF2B5EF4-FFF2-40B4-BE49-F238E27FC236}">
                <a16:creationId xmlns:a16="http://schemas.microsoft.com/office/drawing/2014/main" id="{7548D04C-B0DF-0C1D-F25B-32C9D4CFAC92}"/>
              </a:ext>
            </a:extLst>
          </p:cNvPr>
          <p:cNvSpPr/>
          <p:nvPr/>
        </p:nvSpPr>
        <p:spPr bwMode="auto">
          <a:xfrm>
            <a:off x="6775312" y="1676378"/>
            <a:ext cx="4517293" cy="2504831"/>
          </a:xfrm>
          <a:custGeom>
            <a:avLst/>
            <a:gdLst>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41785 w 4517293"/>
              <a:gd name="connsiteY71" fmla="*/ 2352431 h 2504831"/>
              <a:gd name="connsiteX72" fmla="*/ 3294185 w 4517293"/>
              <a:gd name="connsiteY72" fmla="*/ 2352431 h 2504831"/>
              <a:gd name="connsiteX73" fmla="*/ 3294185 w 4517293"/>
              <a:gd name="connsiteY73" fmla="*/ 2395415 h 2504831"/>
              <a:gd name="connsiteX74" fmla="*/ 3876431 w 4517293"/>
              <a:gd name="connsiteY74" fmla="*/ 2395415 h 2504831"/>
              <a:gd name="connsiteX75" fmla="*/ 3876431 w 4517293"/>
              <a:gd name="connsiteY75" fmla="*/ 2430584 h 2504831"/>
              <a:gd name="connsiteX76" fmla="*/ 4056185 w 4517293"/>
              <a:gd name="connsiteY76" fmla="*/ 2430584 h 2504831"/>
              <a:gd name="connsiteX77" fmla="*/ 4056185 w 4517293"/>
              <a:gd name="connsiteY77" fmla="*/ 2469661 h 2504831"/>
              <a:gd name="connsiteX78" fmla="*/ 4372708 w 4517293"/>
              <a:gd name="connsiteY78" fmla="*/ 2469661 h 2504831"/>
              <a:gd name="connsiteX79" fmla="*/ 4372708 w 4517293"/>
              <a:gd name="connsiteY79" fmla="*/ 2504831 h 2504831"/>
              <a:gd name="connsiteX80" fmla="*/ 4517293 w 4517293"/>
              <a:gd name="connsiteY80"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94185 w 4517293"/>
              <a:gd name="connsiteY72" fmla="*/ 2352431 h 2504831"/>
              <a:gd name="connsiteX73" fmla="*/ 3294185 w 4517293"/>
              <a:gd name="connsiteY73" fmla="*/ 2395415 h 2504831"/>
              <a:gd name="connsiteX74" fmla="*/ 3876431 w 4517293"/>
              <a:gd name="connsiteY74" fmla="*/ 2395415 h 2504831"/>
              <a:gd name="connsiteX75" fmla="*/ 3876431 w 4517293"/>
              <a:gd name="connsiteY75" fmla="*/ 2430584 h 2504831"/>
              <a:gd name="connsiteX76" fmla="*/ 4056185 w 4517293"/>
              <a:gd name="connsiteY76" fmla="*/ 2430584 h 2504831"/>
              <a:gd name="connsiteX77" fmla="*/ 4056185 w 4517293"/>
              <a:gd name="connsiteY77" fmla="*/ 2469661 h 2504831"/>
              <a:gd name="connsiteX78" fmla="*/ 4372708 w 4517293"/>
              <a:gd name="connsiteY78" fmla="*/ 2469661 h 2504831"/>
              <a:gd name="connsiteX79" fmla="*/ 4372708 w 4517293"/>
              <a:gd name="connsiteY79" fmla="*/ 2504831 h 2504831"/>
              <a:gd name="connsiteX80" fmla="*/ 4517293 w 4517293"/>
              <a:gd name="connsiteY80"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23025 w 4517293"/>
              <a:gd name="connsiteY72" fmla="*/ 2334641 h 2504831"/>
              <a:gd name="connsiteX73" fmla="*/ 3294185 w 4517293"/>
              <a:gd name="connsiteY73" fmla="*/ 2395415 h 2504831"/>
              <a:gd name="connsiteX74" fmla="*/ 3876431 w 4517293"/>
              <a:gd name="connsiteY74" fmla="*/ 2395415 h 2504831"/>
              <a:gd name="connsiteX75" fmla="*/ 3876431 w 4517293"/>
              <a:gd name="connsiteY75" fmla="*/ 2430584 h 2504831"/>
              <a:gd name="connsiteX76" fmla="*/ 4056185 w 4517293"/>
              <a:gd name="connsiteY76" fmla="*/ 2430584 h 2504831"/>
              <a:gd name="connsiteX77" fmla="*/ 4056185 w 4517293"/>
              <a:gd name="connsiteY77" fmla="*/ 2469661 h 2504831"/>
              <a:gd name="connsiteX78" fmla="*/ 4372708 w 4517293"/>
              <a:gd name="connsiteY78" fmla="*/ 2469661 h 2504831"/>
              <a:gd name="connsiteX79" fmla="*/ 4372708 w 4517293"/>
              <a:gd name="connsiteY79" fmla="*/ 2504831 h 2504831"/>
              <a:gd name="connsiteX80" fmla="*/ 4517293 w 4517293"/>
              <a:gd name="connsiteY80"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23025 w 4517293"/>
              <a:gd name="connsiteY72" fmla="*/ 2334641 h 2504831"/>
              <a:gd name="connsiteX73" fmla="*/ 3219467 w 4517293"/>
              <a:gd name="connsiteY73" fmla="*/ 2356277 h 2504831"/>
              <a:gd name="connsiteX74" fmla="*/ 3876431 w 4517293"/>
              <a:gd name="connsiteY74" fmla="*/ 2395415 h 2504831"/>
              <a:gd name="connsiteX75" fmla="*/ 3876431 w 4517293"/>
              <a:gd name="connsiteY75" fmla="*/ 2430584 h 2504831"/>
              <a:gd name="connsiteX76" fmla="*/ 4056185 w 4517293"/>
              <a:gd name="connsiteY76" fmla="*/ 2430584 h 2504831"/>
              <a:gd name="connsiteX77" fmla="*/ 4056185 w 4517293"/>
              <a:gd name="connsiteY77" fmla="*/ 2469661 h 2504831"/>
              <a:gd name="connsiteX78" fmla="*/ 4372708 w 4517293"/>
              <a:gd name="connsiteY78" fmla="*/ 2469661 h 2504831"/>
              <a:gd name="connsiteX79" fmla="*/ 4372708 w 4517293"/>
              <a:gd name="connsiteY79" fmla="*/ 2504831 h 2504831"/>
              <a:gd name="connsiteX80" fmla="*/ 4517293 w 4517293"/>
              <a:gd name="connsiteY80"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876431 w 4517293"/>
              <a:gd name="connsiteY74" fmla="*/ 2395415 h 2504831"/>
              <a:gd name="connsiteX75" fmla="*/ 3876431 w 4517293"/>
              <a:gd name="connsiteY75" fmla="*/ 2430584 h 2504831"/>
              <a:gd name="connsiteX76" fmla="*/ 4056185 w 4517293"/>
              <a:gd name="connsiteY76" fmla="*/ 2430584 h 2504831"/>
              <a:gd name="connsiteX77" fmla="*/ 4056185 w 4517293"/>
              <a:gd name="connsiteY77" fmla="*/ 2469661 h 2504831"/>
              <a:gd name="connsiteX78" fmla="*/ 4372708 w 4517293"/>
              <a:gd name="connsiteY78" fmla="*/ 2469661 h 2504831"/>
              <a:gd name="connsiteX79" fmla="*/ 4372708 w 4517293"/>
              <a:gd name="connsiteY79" fmla="*/ 2504831 h 2504831"/>
              <a:gd name="connsiteX80" fmla="*/ 4517293 w 4517293"/>
              <a:gd name="connsiteY80"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577806 w 4517293"/>
              <a:gd name="connsiteY74" fmla="*/ 2378969 h 2504831"/>
              <a:gd name="connsiteX75" fmla="*/ 3876431 w 4517293"/>
              <a:gd name="connsiteY75" fmla="*/ 2395415 h 2504831"/>
              <a:gd name="connsiteX76" fmla="*/ 3876431 w 4517293"/>
              <a:gd name="connsiteY76" fmla="*/ 2430584 h 2504831"/>
              <a:gd name="connsiteX77" fmla="*/ 4056185 w 4517293"/>
              <a:gd name="connsiteY77" fmla="*/ 2430584 h 2504831"/>
              <a:gd name="connsiteX78" fmla="*/ 4056185 w 4517293"/>
              <a:gd name="connsiteY78" fmla="*/ 2469661 h 2504831"/>
              <a:gd name="connsiteX79" fmla="*/ 4372708 w 4517293"/>
              <a:gd name="connsiteY79" fmla="*/ 2469661 h 2504831"/>
              <a:gd name="connsiteX80" fmla="*/ 4372708 w 4517293"/>
              <a:gd name="connsiteY80" fmla="*/ 2504831 h 2504831"/>
              <a:gd name="connsiteX81" fmla="*/ 4517293 w 4517293"/>
              <a:gd name="connsiteY8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75378 w 4517293"/>
              <a:gd name="connsiteY74" fmla="*/ 2350505 h 2504831"/>
              <a:gd name="connsiteX75" fmla="*/ 3876431 w 4517293"/>
              <a:gd name="connsiteY75" fmla="*/ 2395415 h 2504831"/>
              <a:gd name="connsiteX76" fmla="*/ 3876431 w 4517293"/>
              <a:gd name="connsiteY76" fmla="*/ 2430584 h 2504831"/>
              <a:gd name="connsiteX77" fmla="*/ 4056185 w 4517293"/>
              <a:gd name="connsiteY77" fmla="*/ 2430584 h 2504831"/>
              <a:gd name="connsiteX78" fmla="*/ 4056185 w 4517293"/>
              <a:gd name="connsiteY78" fmla="*/ 2469661 h 2504831"/>
              <a:gd name="connsiteX79" fmla="*/ 4372708 w 4517293"/>
              <a:gd name="connsiteY79" fmla="*/ 2469661 h 2504831"/>
              <a:gd name="connsiteX80" fmla="*/ 4372708 w 4517293"/>
              <a:gd name="connsiteY80" fmla="*/ 2504831 h 2504831"/>
              <a:gd name="connsiteX81" fmla="*/ 4517293 w 4517293"/>
              <a:gd name="connsiteY8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876431 w 4517293"/>
              <a:gd name="connsiteY75" fmla="*/ 2395415 h 2504831"/>
              <a:gd name="connsiteX76" fmla="*/ 3876431 w 4517293"/>
              <a:gd name="connsiteY76" fmla="*/ 2430584 h 2504831"/>
              <a:gd name="connsiteX77" fmla="*/ 4056185 w 4517293"/>
              <a:gd name="connsiteY77" fmla="*/ 2430584 h 2504831"/>
              <a:gd name="connsiteX78" fmla="*/ 4056185 w 4517293"/>
              <a:gd name="connsiteY78" fmla="*/ 2469661 h 2504831"/>
              <a:gd name="connsiteX79" fmla="*/ 4372708 w 4517293"/>
              <a:gd name="connsiteY79" fmla="*/ 2469661 h 2504831"/>
              <a:gd name="connsiteX80" fmla="*/ 4372708 w 4517293"/>
              <a:gd name="connsiteY80" fmla="*/ 2504831 h 2504831"/>
              <a:gd name="connsiteX81" fmla="*/ 4517293 w 4517293"/>
              <a:gd name="connsiteY8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876431 w 4517293"/>
              <a:gd name="connsiteY75" fmla="*/ 2395415 h 2504831"/>
              <a:gd name="connsiteX76" fmla="*/ 3506647 w 4517293"/>
              <a:gd name="connsiteY76" fmla="*/ 2375411 h 2504831"/>
              <a:gd name="connsiteX77" fmla="*/ 3876431 w 4517293"/>
              <a:gd name="connsiteY77" fmla="*/ 2430584 h 2504831"/>
              <a:gd name="connsiteX78" fmla="*/ 4056185 w 4517293"/>
              <a:gd name="connsiteY78" fmla="*/ 2430584 h 2504831"/>
              <a:gd name="connsiteX79" fmla="*/ 4056185 w 4517293"/>
              <a:gd name="connsiteY79" fmla="*/ 2469661 h 2504831"/>
              <a:gd name="connsiteX80" fmla="*/ 4372708 w 4517293"/>
              <a:gd name="connsiteY80" fmla="*/ 2469661 h 2504831"/>
              <a:gd name="connsiteX81" fmla="*/ 4372708 w 4517293"/>
              <a:gd name="connsiteY81" fmla="*/ 2504831 h 2504831"/>
              <a:gd name="connsiteX82" fmla="*/ 4517293 w 4517293"/>
              <a:gd name="connsiteY82"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876431 w 4517293"/>
              <a:gd name="connsiteY75" fmla="*/ 2395415 h 2504831"/>
              <a:gd name="connsiteX76" fmla="*/ 3673872 w 4517293"/>
              <a:gd name="connsiteY76" fmla="*/ 2354063 h 2504831"/>
              <a:gd name="connsiteX77" fmla="*/ 3876431 w 4517293"/>
              <a:gd name="connsiteY77" fmla="*/ 2430584 h 2504831"/>
              <a:gd name="connsiteX78" fmla="*/ 4056185 w 4517293"/>
              <a:gd name="connsiteY78" fmla="*/ 2430584 h 2504831"/>
              <a:gd name="connsiteX79" fmla="*/ 4056185 w 4517293"/>
              <a:gd name="connsiteY79" fmla="*/ 2469661 h 2504831"/>
              <a:gd name="connsiteX80" fmla="*/ 4372708 w 4517293"/>
              <a:gd name="connsiteY80" fmla="*/ 2469661 h 2504831"/>
              <a:gd name="connsiteX81" fmla="*/ 4372708 w 4517293"/>
              <a:gd name="connsiteY81" fmla="*/ 2504831 h 2504831"/>
              <a:gd name="connsiteX82" fmla="*/ 4517293 w 4517293"/>
              <a:gd name="connsiteY82"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876431 w 4517293"/>
              <a:gd name="connsiteY75" fmla="*/ 2395415 h 2504831"/>
              <a:gd name="connsiteX76" fmla="*/ 3673872 w 4517293"/>
              <a:gd name="connsiteY76" fmla="*/ 2354063 h 2504831"/>
              <a:gd name="connsiteX77" fmla="*/ 4043901 w 4517293"/>
              <a:gd name="connsiteY77" fmla="*/ 2410991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52279 w 4517293"/>
              <a:gd name="connsiteY75" fmla="*/ 2427437 h 2504831"/>
              <a:gd name="connsiteX76" fmla="*/ 3673872 w 4517293"/>
              <a:gd name="connsiteY76" fmla="*/ 2354063 h 2504831"/>
              <a:gd name="connsiteX77" fmla="*/ 4043901 w 4517293"/>
              <a:gd name="connsiteY77" fmla="*/ 2410991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52279 w 4517293"/>
              <a:gd name="connsiteY75" fmla="*/ 2427437 h 2504831"/>
              <a:gd name="connsiteX76" fmla="*/ 3691662 w 4517293"/>
              <a:gd name="connsiteY76" fmla="*/ 2386085 h 2504831"/>
              <a:gd name="connsiteX77" fmla="*/ 4043901 w 4517293"/>
              <a:gd name="connsiteY77" fmla="*/ 2410991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705648 w 4517293"/>
              <a:gd name="connsiteY75" fmla="*/ 2359835 h 2504831"/>
              <a:gd name="connsiteX76" fmla="*/ 3691662 w 4517293"/>
              <a:gd name="connsiteY76" fmla="*/ 2386085 h 2504831"/>
              <a:gd name="connsiteX77" fmla="*/ 4043901 w 4517293"/>
              <a:gd name="connsiteY77" fmla="*/ 2410991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84300 w 4517293"/>
              <a:gd name="connsiteY75" fmla="*/ 2359835 h 2504831"/>
              <a:gd name="connsiteX76" fmla="*/ 3691662 w 4517293"/>
              <a:gd name="connsiteY76" fmla="*/ 2386085 h 2504831"/>
              <a:gd name="connsiteX77" fmla="*/ 4043901 w 4517293"/>
              <a:gd name="connsiteY77" fmla="*/ 2410991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84300 w 4517293"/>
              <a:gd name="connsiteY75" fmla="*/ 2359835 h 2504831"/>
              <a:gd name="connsiteX76" fmla="*/ 3695220 w 4517293"/>
              <a:gd name="connsiteY76" fmla="*/ 2393201 h 2504831"/>
              <a:gd name="connsiteX77" fmla="*/ 4043901 w 4517293"/>
              <a:gd name="connsiteY77" fmla="*/ 2410991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84300 w 4517293"/>
              <a:gd name="connsiteY75" fmla="*/ 2359835 h 2504831"/>
              <a:gd name="connsiteX76" fmla="*/ 3695220 w 4517293"/>
              <a:gd name="connsiteY76" fmla="*/ 2393201 h 2504831"/>
              <a:gd name="connsiteX77" fmla="*/ 3983415 w 4517293"/>
              <a:gd name="connsiteY77" fmla="*/ 2378969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84300 w 4517293"/>
              <a:gd name="connsiteY75" fmla="*/ 2359835 h 2504831"/>
              <a:gd name="connsiteX76" fmla="*/ 3695220 w 4517293"/>
              <a:gd name="connsiteY76" fmla="*/ 2393201 h 2504831"/>
              <a:gd name="connsiteX77" fmla="*/ 3855328 w 4517293"/>
              <a:gd name="connsiteY77" fmla="*/ 2389643 h 2504831"/>
              <a:gd name="connsiteX78" fmla="*/ 3876431 w 4517293"/>
              <a:gd name="connsiteY78" fmla="*/ 243058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84300 w 4517293"/>
              <a:gd name="connsiteY75" fmla="*/ 2359835 h 2504831"/>
              <a:gd name="connsiteX76" fmla="*/ 3695220 w 4517293"/>
              <a:gd name="connsiteY76" fmla="*/ 2393201 h 2504831"/>
              <a:gd name="connsiteX77" fmla="*/ 3855328 w 4517293"/>
              <a:gd name="connsiteY77" fmla="*/ 2389643 h 2504831"/>
              <a:gd name="connsiteX78" fmla="*/ 3851525 w 4517293"/>
              <a:gd name="connsiteY78" fmla="*/ 241279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84300 w 4517293"/>
              <a:gd name="connsiteY75" fmla="*/ 2359835 h 2504831"/>
              <a:gd name="connsiteX76" fmla="*/ 3688104 w 4517293"/>
              <a:gd name="connsiteY76" fmla="*/ 2389643 h 2504831"/>
              <a:gd name="connsiteX77" fmla="*/ 3855328 w 4517293"/>
              <a:gd name="connsiteY77" fmla="*/ 2389643 h 2504831"/>
              <a:gd name="connsiteX78" fmla="*/ 3851525 w 4517293"/>
              <a:gd name="connsiteY78" fmla="*/ 241279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88104 w 4517293"/>
              <a:gd name="connsiteY76" fmla="*/ 2389643 h 2504831"/>
              <a:gd name="connsiteX77" fmla="*/ 3855328 w 4517293"/>
              <a:gd name="connsiteY77" fmla="*/ 2389643 h 2504831"/>
              <a:gd name="connsiteX78" fmla="*/ 3851525 w 4517293"/>
              <a:gd name="connsiteY78" fmla="*/ 241279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88104 w 4517293"/>
              <a:gd name="connsiteY76" fmla="*/ 2389643 h 2504831"/>
              <a:gd name="connsiteX77" fmla="*/ 3855328 w 4517293"/>
              <a:gd name="connsiteY77" fmla="*/ 2389643 h 2504831"/>
              <a:gd name="connsiteX78" fmla="*/ 3851525 w 4517293"/>
              <a:gd name="connsiteY78" fmla="*/ 241279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4056185 w 4517293"/>
              <a:gd name="connsiteY79" fmla="*/ 2430584 h 2504831"/>
              <a:gd name="connsiteX80" fmla="*/ 4056185 w 4517293"/>
              <a:gd name="connsiteY80" fmla="*/ 2469661 h 2504831"/>
              <a:gd name="connsiteX81" fmla="*/ 4372708 w 4517293"/>
              <a:gd name="connsiteY81" fmla="*/ 2469661 h 2504831"/>
              <a:gd name="connsiteX82" fmla="*/ 4372708 w 4517293"/>
              <a:gd name="connsiteY82" fmla="*/ 2504831 h 2504831"/>
              <a:gd name="connsiteX83" fmla="*/ 4517293 w 4517293"/>
              <a:gd name="connsiteY8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4004763 w 4517293"/>
              <a:gd name="connsiteY79" fmla="*/ 2428781 h 2504831"/>
              <a:gd name="connsiteX80" fmla="*/ 4056185 w 4517293"/>
              <a:gd name="connsiteY80" fmla="*/ 2430584 h 2504831"/>
              <a:gd name="connsiteX81" fmla="*/ 4056185 w 4517293"/>
              <a:gd name="connsiteY81" fmla="*/ 2469661 h 2504831"/>
              <a:gd name="connsiteX82" fmla="*/ 4372708 w 4517293"/>
              <a:gd name="connsiteY82" fmla="*/ 2469661 h 2504831"/>
              <a:gd name="connsiteX83" fmla="*/ 4372708 w 4517293"/>
              <a:gd name="connsiteY83" fmla="*/ 2504831 h 2504831"/>
              <a:gd name="connsiteX84" fmla="*/ 4517293 w 4517293"/>
              <a:gd name="connsiteY84"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4056185 w 4517293"/>
              <a:gd name="connsiteY80" fmla="*/ 2430584 h 2504831"/>
              <a:gd name="connsiteX81" fmla="*/ 4056185 w 4517293"/>
              <a:gd name="connsiteY81" fmla="*/ 2469661 h 2504831"/>
              <a:gd name="connsiteX82" fmla="*/ 4372708 w 4517293"/>
              <a:gd name="connsiteY82" fmla="*/ 2469661 h 2504831"/>
              <a:gd name="connsiteX83" fmla="*/ 4372708 w 4517293"/>
              <a:gd name="connsiteY83" fmla="*/ 2504831 h 2504831"/>
              <a:gd name="connsiteX84" fmla="*/ 4517293 w 4517293"/>
              <a:gd name="connsiteY84"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4056185 w 4517293"/>
              <a:gd name="connsiteY80" fmla="*/ 2430584 h 2504831"/>
              <a:gd name="connsiteX81" fmla="*/ 4008321 w 4517293"/>
              <a:gd name="connsiteY81" fmla="*/ 2418107 h 2504831"/>
              <a:gd name="connsiteX82" fmla="*/ 4056185 w 4517293"/>
              <a:gd name="connsiteY82" fmla="*/ 2469661 h 2504831"/>
              <a:gd name="connsiteX83" fmla="*/ 4372708 w 4517293"/>
              <a:gd name="connsiteY83" fmla="*/ 246966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4056185 w 4517293"/>
              <a:gd name="connsiteY80" fmla="*/ 2430584 h 2504831"/>
              <a:gd name="connsiteX81" fmla="*/ 3969183 w 4517293"/>
              <a:gd name="connsiteY81" fmla="*/ 2418107 h 2504831"/>
              <a:gd name="connsiteX82" fmla="*/ 4056185 w 4517293"/>
              <a:gd name="connsiteY82" fmla="*/ 2469661 h 2504831"/>
              <a:gd name="connsiteX83" fmla="*/ 4372708 w 4517293"/>
              <a:gd name="connsiteY83" fmla="*/ 246966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4056185 w 4517293"/>
              <a:gd name="connsiteY80" fmla="*/ 2430584 h 2504831"/>
              <a:gd name="connsiteX81" fmla="*/ 3924642 w 4517293"/>
              <a:gd name="connsiteY81" fmla="*/ 2486228 h 2504831"/>
              <a:gd name="connsiteX82" fmla="*/ 4056185 w 4517293"/>
              <a:gd name="connsiteY82" fmla="*/ 2469661 h 2504831"/>
              <a:gd name="connsiteX83" fmla="*/ 4372708 w 4517293"/>
              <a:gd name="connsiteY83" fmla="*/ 246966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3982824 w 4517293"/>
              <a:gd name="connsiteY80" fmla="*/ 2430584 h 2504831"/>
              <a:gd name="connsiteX81" fmla="*/ 3924642 w 4517293"/>
              <a:gd name="connsiteY81" fmla="*/ 2486228 h 2504831"/>
              <a:gd name="connsiteX82" fmla="*/ 4056185 w 4517293"/>
              <a:gd name="connsiteY82" fmla="*/ 2469661 h 2504831"/>
              <a:gd name="connsiteX83" fmla="*/ 4372708 w 4517293"/>
              <a:gd name="connsiteY83" fmla="*/ 246966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3982824 w 4517293"/>
              <a:gd name="connsiteY80" fmla="*/ 2430584 h 2504831"/>
              <a:gd name="connsiteX81" fmla="*/ 4032064 w 4517293"/>
              <a:gd name="connsiteY81" fmla="*/ 2433827 h 2504831"/>
              <a:gd name="connsiteX82" fmla="*/ 4056185 w 4517293"/>
              <a:gd name="connsiteY82" fmla="*/ 2469661 h 2504831"/>
              <a:gd name="connsiteX83" fmla="*/ 4372708 w 4517293"/>
              <a:gd name="connsiteY83" fmla="*/ 246966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72708 w 4517293"/>
              <a:gd name="connsiteY83" fmla="*/ 246966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6918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64848 w 4517293"/>
              <a:gd name="connsiteY83" fmla="*/ 245918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41785 w 4517293"/>
              <a:gd name="connsiteY70" fmla="*/ 229772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7704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64848 w 4517293"/>
              <a:gd name="connsiteY83" fmla="*/ 245918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33924 w 4517293"/>
              <a:gd name="connsiteY70" fmla="*/ 230034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6052 w 4517293"/>
              <a:gd name="connsiteY74" fmla="*/ 236117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7704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64848 w 4517293"/>
              <a:gd name="connsiteY83" fmla="*/ 245918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33924 w 4517293"/>
              <a:gd name="connsiteY70" fmla="*/ 230034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3432 w 4517293"/>
              <a:gd name="connsiteY74" fmla="*/ 2350698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7704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64848 w 4517293"/>
              <a:gd name="connsiteY83" fmla="*/ 245918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33924 w 4517293"/>
              <a:gd name="connsiteY70" fmla="*/ 2300343 h 2504831"/>
              <a:gd name="connsiteX71" fmla="*/ 3138227 w 4517293"/>
              <a:gd name="connsiteY71" fmla="*/ 2327525 h 2504831"/>
              <a:gd name="connsiteX72" fmla="*/ 3215909 w 4517293"/>
              <a:gd name="connsiteY72" fmla="*/ 2331083 h 2504831"/>
              <a:gd name="connsiteX73" fmla="*/ 3219467 w 4517293"/>
              <a:gd name="connsiteY73" fmla="*/ 2356277 h 2504831"/>
              <a:gd name="connsiteX74" fmla="*/ 3280812 w 4517293"/>
              <a:gd name="connsiteY74" fmla="*/ 235855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7704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64848 w 4517293"/>
              <a:gd name="connsiteY83" fmla="*/ 245918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89015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33924 w 4517293"/>
              <a:gd name="connsiteY70" fmla="*/ 2300343 h 2504831"/>
              <a:gd name="connsiteX71" fmla="*/ 3138227 w 4517293"/>
              <a:gd name="connsiteY71" fmla="*/ 2327525 h 2504831"/>
              <a:gd name="connsiteX72" fmla="*/ 3218529 w 4517293"/>
              <a:gd name="connsiteY72" fmla="*/ 2331083 h 2504831"/>
              <a:gd name="connsiteX73" fmla="*/ 3219467 w 4517293"/>
              <a:gd name="connsiteY73" fmla="*/ 2356277 h 2504831"/>
              <a:gd name="connsiteX74" fmla="*/ 3280812 w 4517293"/>
              <a:gd name="connsiteY74" fmla="*/ 235855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7704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64848 w 4517293"/>
              <a:gd name="connsiteY83" fmla="*/ 245918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355969 w 4517293"/>
              <a:gd name="connsiteY50" fmla="*/ 1989015 h 2504831"/>
              <a:gd name="connsiteX51" fmla="*/ 1355969 w 4517293"/>
              <a:gd name="connsiteY51" fmla="*/ 2024184 h 2504831"/>
              <a:gd name="connsiteX52" fmla="*/ 1535723 w 4517293"/>
              <a:gd name="connsiteY52" fmla="*/ 2024184 h 2504831"/>
              <a:gd name="connsiteX53" fmla="*/ 1535723 w 4517293"/>
              <a:gd name="connsiteY53" fmla="*/ 2063261 h 2504831"/>
              <a:gd name="connsiteX54" fmla="*/ 1680308 w 4517293"/>
              <a:gd name="connsiteY54" fmla="*/ 2063261 h 2504831"/>
              <a:gd name="connsiteX55" fmla="*/ 1680308 w 4517293"/>
              <a:gd name="connsiteY55" fmla="*/ 2098431 h 2504831"/>
              <a:gd name="connsiteX56" fmla="*/ 2071077 w 4517293"/>
              <a:gd name="connsiteY56" fmla="*/ 2098431 h 2504831"/>
              <a:gd name="connsiteX57" fmla="*/ 2071077 w 4517293"/>
              <a:gd name="connsiteY57" fmla="*/ 2098431 h 2504831"/>
              <a:gd name="connsiteX58" fmla="*/ 2071077 w 4517293"/>
              <a:gd name="connsiteY58" fmla="*/ 2137508 h 2504831"/>
              <a:gd name="connsiteX59" fmla="*/ 2246923 w 4517293"/>
              <a:gd name="connsiteY59" fmla="*/ 2137508 h 2504831"/>
              <a:gd name="connsiteX60" fmla="*/ 2246923 w 4517293"/>
              <a:gd name="connsiteY60" fmla="*/ 2137508 h 2504831"/>
              <a:gd name="connsiteX61" fmla="*/ 2246923 w 4517293"/>
              <a:gd name="connsiteY61" fmla="*/ 2137508 h 2504831"/>
              <a:gd name="connsiteX62" fmla="*/ 2434493 w 4517293"/>
              <a:gd name="connsiteY62" fmla="*/ 2137508 h 2504831"/>
              <a:gd name="connsiteX63" fmla="*/ 2434493 w 4517293"/>
              <a:gd name="connsiteY63" fmla="*/ 2207846 h 2504831"/>
              <a:gd name="connsiteX64" fmla="*/ 2590800 w 4517293"/>
              <a:gd name="connsiteY64" fmla="*/ 2207846 h 2504831"/>
              <a:gd name="connsiteX65" fmla="*/ 2590800 w 4517293"/>
              <a:gd name="connsiteY65" fmla="*/ 2246923 h 2504831"/>
              <a:gd name="connsiteX66" fmla="*/ 2688493 w 4517293"/>
              <a:gd name="connsiteY66" fmla="*/ 2246923 h 2504831"/>
              <a:gd name="connsiteX67" fmla="*/ 2688493 w 4517293"/>
              <a:gd name="connsiteY67" fmla="*/ 2297723 h 2504831"/>
              <a:gd name="connsiteX68" fmla="*/ 2817446 w 4517293"/>
              <a:gd name="connsiteY68" fmla="*/ 2297723 h 2504831"/>
              <a:gd name="connsiteX69" fmla="*/ 2817446 w 4517293"/>
              <a:gd name="connsiteY69" fmla="*/ 2297723 h 2504831"/>
              <a:gd name="connsiteX70" fmla="*/ 3133924 w 4517293"/>
              <a:gd name="connsiteY70" fmla="*/ 2300343 h 2504831"/>
              <a:gd name="connsiteX71" fmla="*/ 3138227 w 4517293"/>
              <a:gd name="connsiteY71" fmla="*/ 2327525 h 2504831"/>
              <a:gd name="connsiteX72" fmla="*/ 3218529 w 4517293"/>
              <a:gd name="connsiteY72" fmla="*/ 2331083 h 2504831"/>
              <a:gd name="connsiteX73" fmla="*/ 3219467 w 4517293"/>
              <a:gd name="connsiteY73" fmla="*/ 2356277 h 2504831"/>
              <a:gd name="connsiteX74" fmla="*/ 3280812 w 4517293"/>
              <a:gd name="connsiteY74" fmla="*/ 2358559 h 2504831"/>
              <a:gd name="connsiteX75" fmla="*/ 3694974 w 4517293"/>
              <a:gd name="connsiteY75" fmla="*/ 2359835 h 2504831"/>
              <a:gd name="connsiteX76" fmla="*/ 3698778 w 4517293"/>
              <a:gd name="connsiteY76" fmla="*/ 2389643 h 2504831"/>
              <a:gd name="connsiteX77" fmla="*/ 3855328 w 4517293"/>
              <a:gd name="connsiteY77" fmla="*/ 2389643 h 2504831"/>
              <a:gd name="connsiteX78" fmla="*/ 3851525 w 4517293"/>
              <a:gd name="connsiteY78" fmla="*/ 2412794 h 2504831"/>
              <a:gd name="connsiteX79" fmla="*/ 3977043 w 4517293"/>
              <a:gd name="connsiteY79" fmla="*/ 2414549 h 2504831"/>
              <a:gd name="connsiteX80" fmla="*/ 3982824 w 4517293"/>
              <a:gd name="connsiteY80" fmla="*/ 2430584 h 2504831"/>
              <a:gd name="connsiteX81" fmla="*/ 4032064 w 4517293"/>
              <a:gd name="connsiteY81" fmla="*/ 2433827 h 2504831"/>
              <a:gd name="connsiteX82" fmla="*/ 4043084 w 4517293"/>
              <a:gd name="connsiteY82" fmla="*/ 2459181 h 2504831"/>
              <a:gd name="connsiteX83" fmla="*/ 4364848 w 4517293"/>
              <a:gd name="connsiteY83" fmla="*/ 2459181 h 2504831"/>
              <a:gd name="connsiteX84" fmla="*/ 4372708 w 4517293"/>
              <a:gd name="connsiteY84" fmla="*/ 2504831 h 2504831"/>
              <a:gd name="connsiteX85" fmla="*/ 4517293 w 4517293"/>
              <a:gd name="connsiteY85"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300140 w 4517293"/>
              <a:gd name="connsiteY50" fmla="*/ 1973502 h 2504831"/>
              <a:gd name="connsiteX51" fmla="*/ 1355969 w 4517293"/>
              <a:gd name="connsiteY51" fmla="*/ 1989015 h 2504831"/>
              <a:gd name="connsiteX52" fmla="*/ 1355969 w 4517293"/>
              <a:gd name="connsiteY52" fmla="*/ 2024184 h 2504831"/>
              <a:gd name="connsiteX53" fmla="*/ 1535723 w 4517293"/>
              <a:gd name="connsiteY53" fmla="*/ 2024184 h 2504831"/>
              <a:gd name="connsiteX54" fmla="*/ 1535723 w 4517293"/>
              <a:gd name="connsiteY54" fmla="*/ 2063261 h 2504831"/>
              <a:gd name="connsiteX55" fmla="*/ 1680308 w 4517293"/>
              <a:gd name="connsiteY55" fmla="*/ 2063261 h 2504831"/>
              <a:gd name="connsiteX56" fmla="*/ 1680308 w 4517293"/>
              <a:gd name="connsiteY56" fmla="*/ 2098431 h 2504831"/>
              <a:gd name="connsiteX57" fmla="*/ 2071077 w 4517293"/>
              <a:gd name="connsiteY57" fmla="*/ 2098431 h 2504831"/>
              <a:gd name="connsiteX58" fmla="*/ 2071077 w 4517293"/>
              <a:gd name="connsiteY58" fmla="*/ 2098431 h 2504831"/>
              <a:gd name="connsiteX59" fmla="*/ 2071077 w 4517293"/>
              <a:gd name="connsiteY59" fmla="*/ 2137508 h 2504831"/>
              <a:gd name="connsiteX60" fmla="*/ 2246923 w 4517293"/>
              <a:gd name="connsiteY60" fmla="*/ 2137508 h 2504831"/>
              <a:gd name="connsiteX61" fmla="*/ 2246923 w 4517293"/>
              <a:gd name="connsiteY61" fmla="*/ 2137508 h 2504831"/>
              <a:gd name="connsiteX62" fmla="*/ 2246923 w 4517293"/>
              <a:gd name="connsiteY62" fmla="*/ 2137508 h 2504831"/>
              <a:gd name="connsiteX63" fmla="*/ 2434493 w 4517293"/>
              <a:gd name="connsiteY63" fmla="*/ 2137508 h 2504831"/>
              <a:gd name="connsiteX64" fmla="*/ 2434493 w 4517293"/>
              <a:gd name="connsiteY64" fmla="*/ 2207846 h 2504831"/>
              <a:gd name="connsiteX65" fmla="*/ 2590800 w 4517293"/>
              <a:gd name="connsiteY65" fmla="*/ 2207846 h 2504831"/>
              <a:gd name="connsiteX66" fmla="*/ 2590800 w 4517293"/>
              <a:gd name="connsiteY66" fmla="*/ 2246923 h 2504831"/>
              <a:gd name="connsiteX67" fmla="*/ 2688493 w 4517293"/>
              <a:gd name="connsiteY67" fmla="*/ 2246923 h 2504831"/>
              <a:gd name="connsiteX68" fmla="*/ 2688493 w 4517293"/>
              <a:gd name="connsiteY68" fmla="*/ 2297723 h 2504831"/>
              <a:gd name="connsiteX69" fmla="*/ 2817446 w 4517293"/>
              <a:gd name="connsiteY69" fmla="*/ 2297723 h 2504831"/>
              <a:gd name="connsiteX70" fmla="*/ 2817446 w 4517293"/>
              <a:gd name="connsiteY70" fmla="*/ 2297723 h 2504831"/>
              <a:gd name="connsiteX71" fmla="*/ 3133924 w 4517293"/>
              <a:gd name="connsiteY71" fmla="*/ 2300343 h 2504831"/>
              <a:gd name="connsiteX72" fmla="*/ 3138227 w 4517293"/>
              <a:gd name="connsiteY72" fmla="*/ 2327525 h 2504831"/>
              <a:gd name="connsiteX73" fmla="*/ 3218529 w 4517293"/>
              <a:gd name="connsiteY73" fmla="*/ 2331083 h 2504831"/>
              <a:gd name="connsiteX74" fmla="*/ 3219467 w 4517293"/>
              <a:gd name="connsiteY74" fmla="*/ 2356277 h 2504831"/>
              <a:gd name="connsiteX75" fmla="*/ 3280812 w 4517293"/>
              <a:gd name="connsiteY75" fmla="*/ 2358559 h 2504831"/>
              <a:gd name="connsiteX76" fmla="*/ 3694974 w 4517293"/>
              <a:gd name="connsiteY76" fmla="*/ 2359835 h 2504831"/>
              <a:gd name="connsiteX77" fmla="*/ 3698778 w 4517293"/>
              <a:gd name="connsiteY77" fmla="*/ 2389643 h 2504831"/>
              <a:gd name="connsiteX78" fmla="*/ 3855328 w 4517293"/>
              <a:gd name="connsiteY78" fmla="*/ 2389643 h 2504831"/>
              <a:gd name="connsiteX79" fmla="*/ 3851525 w 4517293"/>
              <a:gd name="connsiteY79" fmla="*/ 2412794 h 2504831"/>
              <a:gd name="connsiteX80" fmla="*/ 3977043 w 4517293"/>
              <a:gd name="connsiteY80" fmla="*/ 2414549 h 2504831"/>
              <a:gd name="connsiteX81" fmla="*/ 3982824 w 4517293"/>
              <a:gd name="connsiteY81" fmla="*/ 2430584 h 2504831"/>
              <a:gd name="connsiteX82" fmla="*/ 4032064 w 4517293"/>
              <a:gd name="connsiteY82" fmla="*/ 2433827 h 2504831"/>
              <a:gd name="connsiteX83" fmla="*/ 4043084 w 4517293"/>
              <a:gd name="connsiteY83" fmla="*/ 2459181 h 2504831"/>
              <a:gd name="connsiteX84" fmla="*/ 4364848 w 4517293"/>
              <a:gd name="connsiteY84" fmla="*/ 2459181 h 2504831"/>
              <a:gd name="connsiteX85" fmla="*/ 4372708 w 4517293"/>
              <a:gd name="connsiteY85" fmla="*/ 2504831 h 2504831"/>
              <a:gd name="connsiteX86" fmla="*/ 4517293 w 4517293"/>
              <a:gd name="connsiteY86"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355969 w 4517293"/>
              <a:gd name="connsiteY51" fmla="*/ 1989015 h 2504831"/>
              <a:gd name="connsiteX52" fmla="*/ 1355969 w 4517293"/>
              <a:gd name="connsiteY52" fmla="*/ 2024184 h 2504831"/>
              <a:gd name="connsiteX53" fmla="*/ 1535723 w 4517293"/>
              <a:gd name="connsiteY53" fmla="*/ 2024184 h 2504831"/>
              <a:gd name="connsiteX54" fmla="*/ 1535723 w 4517293"/>
              <a:gd name="connsiteY54" fmla="*/ 2063261 h 2504831"/>
              <a:gd name="connsiteX55" fmla="*/ 1680308 w 4517293"/>
              <a:gd name="connsiteY55" fmla="*/ 2063261 h 2504831"/>
              <a:gd name="connsiteX56" fmla="*/ 1680308 w 4517293"/>
              <a:gd name="connsiteY56" fmla="*/ 2098431 h 2504831"/>
              <a:gd name="connsiteX57" fmla="*/ 2071077 w 4517293"/>
              <a:gd name="connsiteY57" fmla="*/ 2098431 h 2504831"/>
              <a:gd name="connsiteX58" fmla="*/ 2071077 w 4517293"/>
              <a:gd name="connsiteY58" fmla="*/ 2098431 h 2504831"/>
              <a:gd name="connsiteX59" fmla="*/ 2071077 w 4517293"/>
              <a:gd name="connsiteY59" fmla="*/ 2137508 h 2504831"/>
              <a:gd name="connsiteX60" fmla="*/ 2246923 w 4517293"/>
              <a:gd name="connsiteY60" fmla="*/ 2137508 h 2504831"/>
              <a:gd name="connsiteX61" fmla="*/ 2246923 w 4517293"/>
              <a:gd name="connsiteY61" fmla="*/ 2137508 h 2504831"/>
              <a:gd name="connsiteX62" fmla="*/ 2246923 w 4517293"/>
              <a:gd name="connsiteY62" fmla="*/ 2137508 h 2504831"/>
              <a:gd name="connsiteX63" fmla="*/ 2434493 w 4517293"/>
              <a:gd name="connsiteY63" fmla="*/ 2137508 h 2504831"/>
              <a:gd name="connsiteX64" fmla="*/ 2434493 w 4517293"/>
              <a:gd name="connsiteY64" fmla="*/ 2207846 h 2504831"/>
              <a:gd name="connsiteX65" fmla="*/ 2590800 w 4517293"/>
              <a:gd name="connsiteY65" fmla="*/ 2207846 h 2504831"/>
              <a:gd name="connsiteX66" fmla="*/ 2590800 w 4517293"/>
              <a:gd name="connsiteY66" fmla="*/ 2246923 h 2504831"/>
              <a:gd name="connsiteX67" fmla="*/ 2688493 w 4517293"/>
              <a:gd name="connsiteY67" fmla="*/ 2246923 h 2504831"/>
              <a:gd name="connsiteX68" fmla="*/ 2688493 w 4517293"/>
              <a:gd name="connsiteY68" fmla="*/ 2297723 h 2504831"/>
              <a:gd name="connsiteX69" fmla="*/ 2817446 w 4517293"/>
              <a:gd name="connsiteY69" fmla="*/ 2297723 h 2504831"/>
              <a:gd name="connsiteX70" fmla="*/ 2817446 w 4517293"/>
              <a:gd name="connsiteY70" fmla="*/ 2297723 h 2504831"/>
              <a:gd name="connsiteX71" fmla="*/ 3133924 w 4517293"/>
              <a:gd name="connsiteY71" fmla="*/ 2300343 h 2504831"/>
              <a:gd name="connsiteX72" fmla="*/ 3138227 w 4517293"/>
              <a:gd name="connsiteY72" fmla="*/ 2327525 h 2504831"/>
              <a:gd name="connsiteX73" fmla="*/ 3218529 w 4517293"/>
              <a:gd name="connsiteY73" fmla="*/ 2331083 h 2504831"/>
              <a:gd name="connsiteX74" fmla="*/ 3219467 w 4517293"/>
              <a:gd name="connsiteY74" fmla="*/ 2356277 h 2504831"/>
              <a:gd name="connsiteX75" fmla="*/ 3280812 w 4517293"/>
              <a:gd name="connsiteY75" fmla="*/ 2358559 h 2504831"/>
              <a:gd name="connsiteX76" fmla="*/ 3694974 w 4517293"/>
              <a:gd name="connsiteY76" fmla="*/ 2359835 h 2504831"/>
              <a:gd name="connsiteX77" fmla="*/ 3698778 w 4517293"/>
              <a:gd name="connsiteY77" fmla="*/ 2389643 h 2504831"/>
              <a:gd name="connsiteX78" fmla="*/ 3855328 w 4517293"/>
              <a:gd name="connsiteY78" fmla="*/ 2389643 h 2504831"/>
              <a:gd name="connsiteX79" fmla="*/ 3851525 w 4517293"/>
              <a:gd name="connsiteY79" fmla="*/ 2412794 h 2504831"/>
              <a:gd name="connsiteX80" fmla="*/ 3977043 w 4517293"/>
              <a:gd name="connsiteY80" fmla="*/ 2414549 h 2504831"/>
              <a:gd name="connsiteX81" fmla="*/ 3982824 w 4517293"/>
              <a:gd name="connsiteY81" fmla="*/ 2430584 h 2504831"/>
              <a:gd name="connsiteX82" fmla="*/ 4032064 w 4517293"/>
              <a:gd name="connsiteY82" fmla="*/ 2433827 h 2504831"/>
              <a:gd name="connsiteX83" fmla="*/ 4043084 w 4517293"/>
              <a:gd name="connsiteY83" fmla="*/ 2459181 h 2504831"/>
              <a:gd name="connsiteX84" fmla="*/ 4364848 w 4517293"/>
              <a:gd name="connsiteY84" fmla="*/ 2459181 h 2504831"/>
              <a:gd name="connsiteX85" fmla="*/ 4372708 w 4517293"/>
              <a:gd name="connsiteY85" fmla="*/ 2504831 h 2504831"/>
              <a:gd name="connsiteX86" fmla="*/ 4517293 w 4517293"/>
              <a:gd name="connsiteY86"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355969 w 4517293"/>
              <a:gd name="connsiteY51" fmla="*/ 1989015 h 2504831"/>
              <a:gd name="connsiteX52" fmla="*/ 1297520 w 4517293"/>
              <a:gd name="connsiteY52" fmla="*/ 1968262 h 2504831"/>
              <a:gd name="connsiteX53" fmla="*/ 1355969 w 4517293"/>
              <a:gd name="connsiteY53" fmla="*/ 2024184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303568 w 4517293"/>
              <a:gd name="connsiteY51" fmla="*/ 2004736 h 2504831"/>
              <a:gd name="connsiteX52" fmla="*/ 1297520 w 4517293"/>
              <a:gd name="connsiteY52" fmla="*/ 1968262 h 2504831"/>
              <a:gd name="connsiteX53" fmla="*/ 1355969 w 4517293"/>
              <a:gd name="connsiteY53" fmla="*/ 2024184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303568 w 4517293"/>
              <a:gd name="connsiteY51" fmla="*/ 2004736 h 2504831"/>
              <a:gd name="connsiteX52" fmla="*/ 1323721 w 4517293"/>
              <a:gd name="connsiteY52" fmla="*/ 1968262 h 2504831"/>
              <a:gd name="connsiteX53" fmla="*/ 1355969 w 4517293"/>
              <a:gd name="connsiteY53" fmla="*/ 2024184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6888 w 4517293"/>
              <a:gd name="connsiteY51" fmla="*/ 1991636 h 2504831"/>
              <a:gd name="connsiteX52" fmla="*/ 1323721 w 4517293"/>
              <a:gd name="connsiteY52" fmla="*/ 1968262 h 2504831"/>
              <a:gd name="connsiteX53" fmla="*/ 1355969 w 4517293"/>
              <a:gd name="connsiteY53" fmla="*/ 2024184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6888 w 4517293"/>
              <a:gd name="connsiteY51" fmla="*/ 1991636 h 2504831"/>
              <a:gd name="connsiteX52" fmla="*/ 1336821 w 4517293"/>
              <a:gd name="connsiteY52" fmla="*/ 1983982 h 2504831"/>
              <a:gd name="connsiteX53" fmla="*/ 1355969 w 4517293"/>
              <a:gd name="connsiteY53" fmla="*/ 2024184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83982 h 2504831"/>
              <a:gd name="connsiteX53" fmla="*/ 1355969 w 4517293"/>
              <a:gd name="connsiteY53" fmla="*/ 2024184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83982 h 2504831"/>
              <a:gd name="connsiteX53" fmla="*/ 1335008 w 4517293"/>
              <a:gd name="connsiteY53" fmla="*/ 2008463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8463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535723 w 4517293"/>
              <a:gd name="connsiteY54" fmla="*/ 2024184 h 2504831"/>
              <a:gd name="connsiteX55" fmla="*/ 1535723 w 4517293"/>
              <a:gd name="connsiteY55" fmla="*/ 2063261 h 2504831"/>
              <a:gd name="connsiteX56" fmla="*/ 1680308 w 4517293"/>
              <a:gd name="connsiteY56" fmla="*/ 2063261 h 2504831"/>
              <a:gd name="connsiteX57" fmla="*/ 1680308 w 4517293"/>
              <a:gd name="connsiteY57" fmla="*/ 2098431 h 2504831"/>
              <a:gd name="connsiteX58" fmla="*/ 2071077 w 4517293"/>
              <a:gd name="connsiteY58" fmla="*/ 2098431 h 2504831"/>
              <a:gd name="connsiteX59" fmla="*/ 2071077 w 4517293"/>
              <a:gd name="connsiteY59" fmla="*/ 2098431 h 2504831"/>
              <a:gd name="connsiteX60" fmla="*/ 2071077 w 4517293"/>
              <a:gd name="connsiteY60" fmla="*/ 2137508 h 2504831"/>
              <a:gd name="connsiteX61" fmla="*/ 2246923 w 4517293"/>
              <a:gd name="connsiteY61" fmla="*/ 2137508 h 2504831"/>
              <a:gd name="connsiteX62" fmla="*/ 2246923 w 4517293"/>
              <a:gd name="connsiteY62" fmla="*/ 2137508 h 2504831"/>
              <a:gd name="connsiteX63" fmla="*/ 2246923 w 4517293"/>
              <a:gd name="connsiteY63" fmla="*/ 2137508 h 2504831"/>
              <a:gd name="connsiteX64" fmla="*/ 2434493 w 4517293"/>
              <a:gd name="connsiteY64" fmla="*/ 2137508 h 2504831"/>
              <a:gd name="connsiteX65" fmla="*/ 2434493 w 4517293"/>
              <a:gd name="connsiteY65" fmla="*/ 2207846 h 2504831"/>
              <a:gd name="connsiteX66" fmla="*/ 2590800 w 4517293"/>
              <a:gd name="connsiteY66" fmla="*/ 2207846 h 2504831"/>
              <a:gd name="connsiteX67" fmla="*/ 2590800 w 4517293"/>
              <a:gd name="connsiteY67" fmla="*/ 2246923 h 2504831"/>
              <a:gd name="connsiteX68" fmla="*/ 2688493 w 4517293"/>
              <a:gd name="connsiteY68" fmla="*/ 2246923 h 2504831"/>
              <a:gd name="connsiteX69" fmla="*/ 2688493 w 4517293"/>
              <a:gd name="connsiteY69" fmla="*/ 2297723 h 2504831"/>
              <a:gd name="connsiteX70" fmla="*/ 2817446 w 4517293"/>
              <a:gd name="connsiteY70" fmla="*/ 2297723 h 2504831"/>
              <a:gd name="connsiteX71" fmla="*/ 2817446 w 4517293"/>
              <a:gd name="connsiteY71" fmla="*/ 2297723 h 2504831"/>
              <a:gd name="connsiteX72" fmla="*/ 3133924 w 4517293"/>
              <a:gd name="connsiteY72" fmla="*/ 2300343 h 2504831"/>
              <a:gd name="connsiteX73" fmla="*/ 3138227 w 4517293"/>
              <a:gd name="connsiteY73" fmla="*/ 2327525 h 2504831"/>
              <a:gd name="connsiteX74" fmla="*/ 3218529 w 4517293"/>
              <a:gd name="connsiteY74" fmla="*/ 2331083 h 2504831"/>
              <a:gd name="connsiteX75" fmla="*/ 3219467 w 4517293"/>
              <a:gd name="connsiteY75" fmla="*/ 2356277 h 2504831"/>
              <a:gd name="connsiteX76" fmla="*/ 3280812 w 4517293"/>
              <a:gd name="connsiteY76" fmla="*/ 2358559 h 2504831"/>
              <a:gd name="connsiteX77" fmla="*/ 3694974 w 4517293"/>
              <a:gd name="connsiteY77" fmla="*/ 2359835 h 2504831"/>
              <a:gd name="connsiteX78" fmla="*/ 3698778 w 4517293"/>
              <a:gd name="connsiteY78" fmla="*/ 2389643 h 2504831"/>
              <a:gd name="connsiteX79" fmla="*/ 3855328 w 4517293"/>
              <a:gd name="connsiteY79" fmla="*/ 2389643 h 2504831"/>
              <a:gd name="connsiteX80" fmla="*/ 3851525 w 4517293"/>
              <a:gd name="connsiteY80" fmla="*/ 2412794 h 2504831"/>
              <a:gd name="connsiteX81" fmla="*/ 3977043 w 4517293"/>
              <a:gd name="connsiteY81" fmla="*/ 2414549 h 2504831"/>
              <a:gd name="connsiteX82" fmla="*/ 3982824 w 4517293"/>
              <a:gd name="connsiteY82" fmla="*/ 2430584 h 2504831"/>
              <a:gd name="connsiteX83" fmla="*/ 4032064 w 4517293"/>
              <a:gd name="connsiteY83" fmla="*/ 2433827 h 2504831"/>
              <a:gd name="connsiteX84" fmla="*/ 4043084 w 4517293"/>
              <a:gd name="connsiteY84" fmla="*/ 2459181 h 2504831"/>
              <a:gd name="connsiteX85" fmla="*/ 4364848 w 4517293"/>
              <a:gd name="connsiteY85" fmla="*/ 2459181 h 2504831"/>
              <a:gd name="connsiteX86" fmla="*/ 4372708 w 4517293"/>
              <a:gd name="connsiteY86" fmla="*/ 2504831 h 2504831"/>
              <a:gd name="connsiteX87" fmla="*/ 4517293 w 4517293"/>
              <a:gd name="connsiteY87"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46864 w 4517293"/>
              <a:gd name="connsiteY54" fmla="*/ 2012803 h 2504831"/>
              <a:gd name="connsiteX55" fmla="*/ 1535723 w 4517293"/>
              <a:gd name="connsiteY55" fmla="*/ 2024184 h 2504831"/>
              <a:gd name="connsiteX56" fmla="*/ 1535723 w 4517293"/>
              <a:gd name="connsiteY56" fmla="*/ 2063261 h 2504831"/>
              <a:gd name="connsiteX57" fmla="*/ 1680308 w 4517293"/>
              <a:gd name="connsiteY57" fmla="*/ 2063261 h 2504831"/>
              <a:gd name="connsiteX58" fmla="*/ 1680308 w 4517293"/>
              <a:gd name="connsiteY58" fmla="*/ 2098431 h 2504831"/>
              <a:gd name="connsiteX59" fmla="*/ 2071077 w 4517293"/>
              <a:gd name="connsiteY59" fmla="*/ 2098431 h 2504831"/>
              <a:gd name="connsiteX60" fmla="*/ 2071077 w 4517293"/>
              <a:gd name="connsiteY60" fmla="*/ 2098431 h 2504831"/>
              <a:gd name="connsiteX61" fmla="*/ 2071077 w 4517293"/>
              <a:gd name="connsiteY61" fmla="*/ 2137508 h 2504831"/>
              <a:gd name="connsiteX62" fmla="*/ 2246923 w 4517293"/>
              <a:gd name="connsiteY62" fmla="*/ 2137508 h 2504831"/>
              <a:gd name="connsiteX63" fmla="*/ 2246923 w 4517293"/>
              <a:gd name="connsiteY63" fmla="*/ 2137508 h 2504831"/>
              <a:gd name="connsiteX64" fmla="*/ 2246923 w 4517293"/>
              <a:gd name="connsiteY64" fmla="*/ 2137508 h 2504831"/>
              <a:gd name="connsiteX65" fmla="*/ 2434493 w 4517293"/>
              <a:gd name="connsiteY65" fmla="*/ 2137508 h 2504831"/>
              <a:gd name="connsiteX66" fmla="*/ 2434493 w 4517293"/>
              <a:gd name="connsiteY66" fmla="*/ 2207846 h 2504831"/>
              <a:gd name="connsiteX67" fmla="*/ 2590800 w 4517293"/>
              <a:gd name="connsiteY67" fmla="*/ 2207846 h 2504831"/>
              <a:gd name="connsiteX68" fmla="*/ 2590800 w 4517293"/>
              <a:gd name="connsiteY68" fmla="*/ 2246923 h 2504831"/>
              <a:gd name="connsiteX69" fmla="*/ 2688493 w 4517293"/>
              <a:gd name="connsiteY69" fmla="*/ 2246923 h 2504831"/>
              <a:gd name="connsiteX70" fmla="*/ 2688493 w 4517293"/>
              <a:gd name="connsiteY70" fmla="*/ 2297723 h 2504831"/>
              <a:gd name="connsiteX71" fmla="*/ 2817446 w 4517293"/>
              <a:gd name="connsiteY71" fmla="*/ 2297723 h 2504831"/>
              <a:gd name="connsiteX72" fmla="*/ 2817446 w 4517293"/>
              <a:gd name="connsiteY72" fmla="*/ 2297723 h 2504831"/>
              <a:gd name="connsiteX73" fmla="*/ 3133924 w 4517293"/>
              <a:gd name="connsiteY73" fmla="*/ 2300343 h 2504831"/>
              <a:gd name="connsiteX74" fmla="*/ 3138227 w 4517293"/>
              <a:gd name="connsiteY74" fmla="*/ 2327525 h 2504831"/>
              <a:gd name="connsiteX75" fmla="*/ 3218529 w 4517293"/>
              <a:gd name="connsiteY75" fmla="*/ 2331083 h 2504831"/>
              <a:gd name="connsiteX76" fmla="*/ 3219467 w 4517293"/>
              <a:gd name="connsiteY76" fmla="*/ 2356277 h 2504831"/>
              <a:gd name="connsiteX77" fmla="*/ 3280812 w 4517293"/>
              <a:gd name="connsiteY77" fmla="*/ 2358559 h 2504831"/>
              <a:gd name="connsiteX78" fmla="*/ 3694974 w 4517293"/>
              <a:gd name="connsiteY78" fmla="*/ 2359835 h 2504831"/>
              <a:gd name="connsiteX79" fmla="*/ 3698778 w 4517293"/>
              <a:gd name="connsiteY79" fmla="*/ 2389643 h 2504831"/>
              <a:gd name="connsiteX80" fmla="*/ 3855328 w 4517293"/>
              <a:gd name="connsiteY80" fmla="*/ 2389643 h 2504831"/>
              <a:gd name="connsiteX81" fmla="*/ 3851525 w 4517293"/>
              <a:gd name="connsiteY81" fmla="*/ 2412794 h 2504831"/>
              <a:gd name="connsiteX82" fmla="*/ 3977043 w 4517293"/>
              <a:gd name="connsiteY82" fmla="*/ 2414549 h 2504831"/>
              <a:gd name="connsiteX83" fmla="*/ 3982824 w 4517293"/>
              <a:gd name="connsiteY83" fmla="*/ 2430584 h 2504831"/>
              <a:gd name="connsiteX84" fmla="*/ 4032064 w 4517293"/>
              <a:gd name="connsiteY84" fmla="*/ 2433827 h 2504831"/>
              <a:gd name="connsiteX85" fmla="*/ 4043084 w 4517293"/>
              <a:gd name="connsiteY85" fmla="*/ 2459181 h 2504831"/>
              <a:gd name="connsiteX86" fmla="*/ 4364848 w 4517293"/>
              <a:gd name="connsiteY86" fmla="*/ 2459181 h 2504831"/>
              <a:gd name="connsiteX87" fmla="*/ 4372708 w 4517293"/>
              <a:gd name="connsiteY87" fmla="*/ 2504831 h 2504831"/>
              <a:gd name="connsiteX88" fmla="*/ 4517293 w 4517293"/>
              <a:gd name="connsiteY88"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3065 w 4517293"/>
              <a:gd name="connsiteY54" fmla="*/ 1994463 h 2504831"/>
              <a:gd name="connsiteX55" fmla="*/ 1535723 w 4517293"/>
              <a:gd name="connsiteY55" fmla="*/ 2024184 h 2504831"/>
              <a:gd name="connsiteX56" fmla="*/ 1535723 w 4517293"/>
              <a:gd name="connsiteY56" fmla="*/ 2063261 h 2504831"/>
              <a:gd name="connsiteX57" fmla="*/ 1680308 w 4517293"/>
              <a:gd name="connsiteY57" fmla="*/ 2063261 h 2504831"/>
              <a:gd name="connsiteX58" fmla="*/ 1680308 w 4517293"/>
              <a:gd name="connsiteY58" fmla="*/ 2098431 h 2504831"/>
              <a:gd name="connsiteX59" fmla="*/ 2071077 w 4517293"/>
              <a:gd name="connsiteY59" fmla="*/ 2098431 h 2504831"/>
              <a:gd name="connsiteX60" fmla="*/ 2071077 w 4517293"/>
              <a:gd name="connsiteY60" fmla="*/ 2098431 h 2504831"/>
              <a:gd name="connsiteX61" fmla="*/ 2071077 w 4517293"/>
              <a:gd name="connsiteY61" fmla="*/ 2137508 h 2504831"/>
              <a:gd name="connsiteX62" fmla="*/ 2246923 w 4517293"/>
              <a:gd name="connsiteY62" fmla="*/ 2137508 h 2504831"/>
              <a:gd name="connsiteX63" fmla="*/ 2246923 w 4517293"/>
              <a:gd name="connsiteY63" fmla="*/ 2137508 h 2504831"/>
              <a:gd name="connsiteX64" fmla="*/ 2246923 w 4517293"/>
              <a:gd name="connsiteY64" fmla="*/ 2137508 h 2504831"/>
              <a:gd name="connsiteX65" fmla="*/ 2434493 w 4517293"/>
              <a:gd name="connsiteY65" fmla="*/ 2137508 h 2504831"/>
              <a:gd name="connsiteX66" fmla="*/ 2434493 w 4517293"/>
              <a:gd name="connsiteY66" fmla="*/ 2207846 h 2504831"/>
              <a:gd name="connsiteX67" fmla="*/ 2590800 w 4517293"/>
              <a:gd name="connsiteY67" fmla="*/ 2207846 h 2504831"/>
              <a:gd name="connsiteX68" fmla="*/ 2590800 w 4517293"/>
              <a:gd name="connsiteY68" fmla="*/ 2246923 h 2504831"/>
              <a:gd name="connsiteX69" fmla="*/ 2688493 w 4517293"/>
              <a:gd name="connsiteY69" fmla="*/ 2246923 h 2504831"/>
              <a:gd name="connsiteX70" fmla="*/ 2688493 w 4517293"/>
              <a:gd name="connsiteY70" fmla="*/ 2297723 h 2504831"/>
              <a:gd name="connsiteX71" fmla="*/ 2817446 w 4517293"/>
              <a:gd name="connsiteY71" fmla="*/ 2297723 h 2504831"/>
              <a:gd name="connsiteX72" fmla="*/ 2817446 w 4517293"/>
              <a:gd name="connsiteY72" fmla="*/ 2297723 h 2504831"/>
              <a:gd name="connsiteX73" fmla="*/ 3133924 w 4517293"/>
              <a:gd name="connsiteY73" fmla="*/ 2300343 h 2504831"/>
              <a:gd name="connsiteX74" fmla="*/ 3138227 w 4517293"/>
              <a:gd name="connsiteY74" fmla="*/ 2327525 h 2504831"/>
              <a:gd name="connsiteX75" fmla="*/ 3218529 w 4517293"/>
              <a:gd name="connsiteY75" fmla="*/ 2331083 h 2504831"/>
              <a:gd name="connsiteX76" fmla="*/ 3219467 w 4517293"/>
              <a:gd name="connsiteY76" fmla="*/ 2356277 h 2504831"/>
              <a:gd name="connsiteX77" fmla="*/ 3280812 w 4517293"/>
              <a:gd name="connsiteY77" fmla="*/ 2358559 h 2504831"/>
              <a:gd name="connsiteX78" fmla="*/ 3694974 w 4517293"/>
              <a:gd name="connsiteY78" fmla="*/ 2359835 h 2504831"/>
              <a:gd name="connsiteX79" fmla="*/ 3698778 w 4517293"/>
              <a:gd name="connsiteY79" fmla="*/ 2389643 h 2504831"/>
              <a:gd name="connsiteX80" fmla="*/ 3855328 w 4517293"/>
              <a:gd name="connsiteY80" fmla="*/ 2389643 h 2504831"/>
              <a:gd name="connsiteX81" fmla="*/ 3851525 w 4517293"/>
              <a:gd name="connsiteY81" fmla="*/ 2412794 h 2504831"/>
              <a:gd name="connsiteX82" fmla="*/ 3977043 w 4517293"/>
              <a:gd name="connsiteY82" fmla="*/ 2414549 h 2504831"/>
              <a:gd name="connsiteX83" fmla="*/ 3982824 w 4517293"/>
              <a:gd name="connsiteY83" fmla="*/ 2430584 h 2504831"/>
              <a:gd name="connsiteX84" fmla="*/ 4032064 w 4517293"/>
              <a:gd name="connsiteY84" fmla="*/ 2433827 h 2504831"/>
              <a:gd name="connsiteX85" fmla="*/ 4043084 w 4517293"/>
              <a:gd name="connsiteY85" fmla="*/ 2459181 h 2504831"/>
              <a:gd name="connsiteX86" fmla="*/ 4364848 w 4517293"/>
              <a:gd name="connsiteY86" fmla="*/ 2459181 h 2504831"/>
              <a:gd name="connsiteX87" fmla="*/ 4372708 w 4517293"/>
              <a:gd name="connsiteY87" fmla="*/ 2504831 h 2504831"/>
              <a:gd name="connsiteX88" fmla="*/ 4517293 w 4517293"/>
              <a:gd name="connsiteY88"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535723 w 4517293"/>
              <a:gd name="connsiteY55" fmla="*/ 2024184 h 2504831"/>
              <a:gd name="connsiteX56" fmla="*/ 1535723 w 4517293"/>
              <a:gd name="connsiteY56" fmla="*/ 2063261 h 2504831"/>
              <a:gd name="connsiteX57" fmla="*/ 1680308 w 4517293"/>
              <a:gd name="connsiteY57" fmla="*/ 2063261 h 2504831"/>
              <a:gd name="connsiteX58" fmla="*/ 1680308 w 4517293"/>
              <a:gd name="connsiteY58" fmla="*/ 2098431 h 2504831"/>
              <a:gd name="connsiteX59" fmla="*/ 2071077 w 4517293"/>
              <a:gd name="connsiteY59" fmla="*/ 2098431 h 2504831"/>
              <a:gd name="connsiteX60" fmla="*/ 2071077 w 4517293"/>
              <a:gd name="connsiteY60" fmla="*/ 2098431 h 2504831"/>
              <a:gd name="connsiteX61" fmla="*/ 2071077 w 4517293"/>
              <a:gd name="connsiteY61" fmla="*/ 2137508 h 2504831"/>
              <a:gd name="connsiteX62" fmla="*/ 2246923 w 4517293"/>
              <a:gd name="connsiteY62" fmla="*/ 2137508 h 2504831"/>
              <a:gd name="connsiteX63" fmla="*/ 2246923 w 4517293"/>
              <a:gd name="connsiteY63" fmla="*/ 2137508 h 2504831"/>
              <a:gd name="connsiteX64" fmla="*/ 2246923 w 4517293"/>
              <a:gd name="connsiteY64" fmla="*/ 2137508 h 2504831"/>
              <a:gd name="connsiteX65" fmla="*/ 2434493 w 4517293"/>
              <a:gd name="connsiteY65" fmla="*/ 2137508 h 2504831"/>
              <a:gd name="connsiteX66" fmla="*/ 2434493 w 4517293"/>
              <a:gd name="connsiteY66" fmla="*/ 2207846 h 2504831"/>
              <a:gd name="connsiteX67" fmla="*/ 2590800 w 4517293"/>
              <a:gd name="connsiteY67" fmla="*/ 2207846 h 2504831"/>
              <a:gd name="connsiteX68" fmla="*/ 2590800 w 4517293"/>
              <a:gd name="connsiteY68" fmla="*/ 2246923 h 2504831"/>
              <a:gd name="connsiteX69" fmla="*/ 2688493 w 4517293"/>
              <a:gd name="connsiteY69" fmla="*/ 2246923 h 2504831"/>
              <a:gd name="connsiteX70" fmla="*/ 2688493 w 4517293"/>
              <a:gd name="connsiteY70" fmla="*/ 2297723 h 2504831"/>
              <a:gd name="connsiteX71" fmla="*/ 2817446 w 4517293"/>
              <a:gd name="connsiteY71" fmla="*/ 2297723 h 2504831"/>
              <a:gd name="connsiteX72" fmla="*/ 2817446 w 4517293"/>
              <a:gd name="connsiteY72" fmla="*/ 2297723 h 2504831"/>
              <a:gd name="connsiteX73" fmla="*/ 3133924 w 4517293"/>
              <a:gd name="connsiteY73" fmla="*/ 2300343 h 2504831"/>
              <a:gd name="connsiteX74" fmla="*/ 3138227 w 4517293"/>
              <a:gd name="connsiteY74" fmla="*/ 2327525 h 2504831"/>
              <a:gd name="connsiteX75" fmla="*/ 3218529 w 4517293"/>
              <a:gd name="connsiteY75" fmla="*/ 2331083 h 2504831"/>
              <a:gd name="connsiteX76" fmla="*/ 3219467 w 4517293"/>
              <a:gd name="connsiteY76" fmla="*/ 2356277 h 2504831"/>
              <a:gd name="connsiteX77" fmla="*/ 3280812 w 4517293"/>
              <a:gd name="connsiteY77" fmla="*/ 2358559 h 2504831"/>
              <a:gd name="connsiteX78" fmla="*/ 3694974 w 4517293"/>
              <a:gd name="connsiteY78" fmla="*/ 2359835 h 2504831"/>
              <a:gd name="connsiteX79" fmla="*/ 3698778 w 4517293"/>
              <a:gd name="connsiteY79" fmla="*/ 2389643 h 2504831"/>
              <a:gd name="connsiteX80" fmla="*/ 3855328 w 4517293"/>
              <a:gd name="connsiteY80" fmla="*/ 2389643 h 2504831"/>
              <a:gd name="connsiteX81" fmla="*/ 3851525 w 4517293"/>
              <a:gd name="connsiteY81" fmla="*/ 2412794 h 2504831"/>
              <a:gd name="connsiteX82" fmla="*/ 3977043 w 4517293"/>
              <a:gd name="connsiteY82" fmla="*/ 2414549 h 2504831"/>
              <a:gd name="connsiteX83" fmla="*/ 3982824 w 4517293"/>
              <a:gd name="connsiteY83" fmla="*/ 2430584 h 2504831"/>
              <a:gd name="connsiteX84" fmla="*/ 4032064 w 4517293"/>
              <a:gd name="connsiteY84" fmla="*/ 2433827 h 2504831"/>
              <a:gd name="connsiteX85" fmla="*/ 4043084 w 4517293"/>
              <a:gd name="connsiteY85" fmla="*/ 2459181 h 2504831"/>
              <a:gd name="connsiteX86" fmla="*/ 4364848 w 4517293"/>
              <a:gd name="connsiteY86" fmla="*/ 2459181 h 2504831"/>
              <a:gd name="connsiteX87" fmla="*/ 4372708 w 4517293"/>
              <a:gd name="connsiteY87" fmla="*/ 2504831 h 2504831"/>
              <a:gd name="connsiteX88" fmla="*/ 4517293 w 4517293"/>
              <a:gd name="connsiteY88"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83322 w 4517293"/>
              <a:gd name="connsiteY55" fmla="*/ 2024184 h 2504831"/>
              <a:gd name="connsiteX56" fmla="*/ 1535723 w 4517293"/>
              <a:gd name="connsiteY56" fmla="*/ 2063261 h 2504831"/>
              <a:gd name="connsiteX57" fmla="*/ 1680308 w 4517293"/>
              <a:gd name="connsiteY57" fmla="*/ 2063261 h 2504831"/>
              <a:gd name="connsiteX58" fmla="*/ 1680308 w 4517293"/>
              <a:gd name="connsiteY58" fmla="*/ 2098431 h 2504831"/>
              <a:gd name="connsiteX59" fmla="*/ 2071077 w 4517293"/>
              <a:gd name="connsiteY59" fmla="*/ 2098431 h 2504831"/>
              <a:gd name="connsiteX60" fmla="*/ 2071077 w 4517293"/>
              <a:gd name="connsiteY60" fmla="*/ 2098431 h 2504831"/>
              <a:gd name="connsiteX61" fmla="*/ 2071077 w 4517293"/>
              <a:gd name="connsiteY61" fmla="*/ 2137508 h 2504831"/>
              <a:gd name="connsiteX62" fmla="*/ 2246923 w 4517293"/>
              <a:gd name="connsiteY62" fmla="*/ 2137508 h 2504831"/>
              <a:gd name="connsiteX63" fmla="*/ 2246923 w 4517293"/>
              <a:gd name="connsiteY63" fmla="*/ 2137508 h 2504831"/>
              <a:gd name="connsiteX64" fmla="*/ 2246923 w 4517293"/>
              <a:gd name="connsiteY64" fmla="*/ 2137508 h 2504831"/>
              <a:gd name="connsiteX65" fmla="*/ 2434493 w 4517293"/>
              <a:gd name="connsiteY65" fmla="*/ 2137508 h 2504831"/>
              <a:gd name="connsiteX66" fmla="*/ 2434493 w 4517293"/>
              <a:gd name="connsiteY66" fmla="*/ 2207846 h 2504831"/>
              <a:gd name="connsiteX67" fmla="*/ 2590800 w 4517293"/>
              <a:gd name="connsiteY67" fmla="*/ 2207846 h 2504831"/>
              <a:gd name="connsiteX68" fmla="*/ 2590800 w 4517293"/>
              <a:gd name="connsiteY68" fmla="*/ 2246923 h 2504831"/>
              <a:gd name="connsiteX69" fmla="*/ 2688493 w 4517293"/>
              <a:gd name="connsiteY69" fmla="*/ 2246923 h 2504831"/>
              <a:gd name="connsiteX70" fmla="*/ 2688493 w 4517293"/>
              <a:gd name="connsiteY70" fmla="*/ 2297723 h 2504831"/>
              <a:gd name="connsiteX71" fmla="*/ 2817446 w 4517293"/>
              <a:gd name="connsiteY71" fmla="*/ 2297723 h 2504831"/>
              <a:gd name="connsiteX72" fmla="*/ 2817446 w 4517293"/>
              <a:gd name="connsiteY72" fmla="*/ 2297723 h 2504831"/>
              <a:gd name="connsiteX73" fmla="*/ 3133924 w 4517293"/>
              <a:gd name="connsiteY73" fmla="*/ 2300343 h 2504831"/>
              <a:gd name="connsiteX74" fmla="*/ 3138227 w 4517293"/>
              <a:gd name="connsiteY74" fmla="*/ 2327525 h 2504831"/>
              <a:gd name="connsiteX75" fmla="*/ 3218529 w 4517293"/>
              <a:gd name="connsiteY75" fmla="*/ 2331083 h 2504831"/>
              <a:gd name="connsiteX76" fmla="*/ 3219467 w 4517293"/>
              <a:gd name="connsiteY76" fmla="*/ 2356277 h 2504831"/>
              <a:gd name="connsiteX77" fmla="*/ 3280812 w 4517293"/>
              <a:gd name="connsiteY77" fmla="*/ 2358559 h 2504831"/>
              <a:gd name="connsiteX78" fmla="*/ 3694974 w 4517293"/>
              <a:gd name="connsiteY78" fmla="*/ 2359835 h 2504831"/>
              <a:gd name="connsiteX79" fmla="*/ 3698778 w 4517293"/>
              <a:gd name="connsiteY79" fmla="*/ 2389643 h 2504831"/>
              <a:gd name="connsiteX80" fmla="*/ 3855328 w 4517293"/>
              <a:gd name="connsiteY80" fmla="*/ 2389643 h 2504831"/>
              <a:gd name="connsiteX81" fmla="*/ 3851525 w 4517293"/>
              <a:gd name="connsiteY81" fmla="*/ 2412794 h 2504831"/>
              <a:gd name="connsiteX82" fmla="*/ 3977043 w 4517293"/>
              <a:gd name="connsiteY82" fmla="*/ 2414549 h 2504831"/>
              <a:gd name="connsiteX83" fmla="*/ 3982824 w 4517293"/>
              <a:gd name="connsiteY83" fmla="*/ 2430584 h 2504831"/>
              <a:gd name="connsiteX84" fmla="*/ 4032064 w 4517293"/>
              <a:gd name="connsiteY84" fmla="*/ 2433827 h 2504831"/>
              <a:gd name="connsiteX85" fmla="*/ 4043084 w 4517293"/>
              <a:gd name="connsiteY85" fmla="*/ 2459181 h 2504831"/>
              <a:gd name="connsiteX86" fmla="*/ 4364848 w 4517293"/>
              <a:gd name="connsiteY86" fmla="*/ 2459181 h 2504831"/>
              <a:gd name="connsiteX87" fmla="*/ 4372708 w 4517293"/>
              <a:gd name="connsiteY87" fmla="*/ 2504831 h 2504831"/>
              <a:gd name="connsiteX88" fmla="*/ 4517293 w 4517293"/>
              <a:gd name="connsiteY88"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35723 w 4517293"/>
              <a:gd name="connsiteY56" fmla="*/ 2063261 h 2504831"/>
              <a:gd name="connsiteX57" fmla="*/ 1680308 w 4517293"/>
              <a:gd name="connsiteY57" fmla="*/ 2063261 h 2504831"/>
              <a:gd name="connsiteX58" fmla="*/ 1680308 w 4517293"/>
              <a:gd name="connsiteY58" fmla="*/ 2098431 h 2504831"/>
              <a:gd name="connsiteX59" fmla="*/ 2071077 w 4517293"/>
              <a:gd name="connsiteY59" fmla="*/ 2098431 h 2504831"/>
              <a:gd name="connsiteX60" fmla="*/ 2071077 w 4517293"/>
              <a:gd name="connsiteY60" fmla="*/ 2098431 h 2504831"/>
              <a:gd name="connsiteX61" fmla="*/ 2071077 w 4517293"/>
              <a:gd name="connsiteY61" fmla="*/ 2137508 h 2504831"/>
              <a:gd name="connsiteX62" fmla="*/ 2246923 w 4517293"/>
              <a:gd name="connsiteY62" fmla="*/ 2137508 h 2504831"/>
              <a:gd name="connsiteX63" fmla="*/ 2246923 w 4517293"/>
              <a:gd name="connsiteY63" fmla="*/ 2137508 h 2504831"/>
              <a:gd name="connsiteX64" fmla="*/ 2246923 w 4517293"/>
              <a:gd name="connsiteY64" fmla="*/ 2137508 h 2504831"/>
              <a:gd name="connsiteX65" fmla="*/ 2434493 w 4517293"/>
              <a:gd name="connsiteY65" fmla="*/ 2137508 h 2504831"/>
              <a:gd name="connsiteX66" fmla="*/ 2434493 w 4517293"/>
              <a:gd name="connsiteY66" fmla="*/ 2207846 h 2504831"/>
              <a:gd name="connsiteX67" fmla="*/ 2590800 w 4517293"/>
              <a:gd name="connsiteY67" fmla="*/ 2207846 h 2504831"/>
              <a:gd name="connsiteX68" fmla="*/ 2590800 w 4517293"/>
              <a:gd name="connsiteY68" fmla="*/ 2246923 h 2504831"/>
              <a:gd name="connsiteX69" fmla="*/ 2688493 w 4517293"/>
              <a:gd name="connsiteY69" fmla="*/ 2246923 h 2504831"/>
              <a:gd name="connsiteX70" fmla="*/ 2688493 w 4517293"/>
              <a:gd name="connsiteY70" fmla="*/ 2297723 h 2504831"/>
              <a:gd name="connsiteX71" fmla="*/ 2817446 w 4517293"/>
              <a:gd name="connsiteY71" fmla="*/ 2297723 h 2504831"/>
              <a:gd name="connsiteX72" fmla="*/ 2817446 w 4517293"/>
              <a:gd name="connsiteY72" fmla="*/ 2297723 h 2504831"/>
              <a:gd name="connsiteX73" fmla="*/ 3133924 w 4517293"/>
              <a:gd name="connsiteY73" fmla="*/ 2300343 h 2504831"/>
              <a:gd name="connsiteX74" fmla="*/ 3138227 w 4517293"/>
              <a:gd name="connsiteY74" fmla="*/ 2327525 h 2504831"/>
              <a:gd name="connsiteX75" fmla="*/ 3218529 w 4517293"/>
              <a:gd name="connsiteY75" fmla="*/ 2331083 h 2504831"/>
              <a:gd name="connsiteX76" fmla="*/ 3219467 w 4517293"/>
              <a:gd name="connsiteY76" fmla="*/ 2356277 h 2504831"/>
              <a:gd name="connsiteX77" fmla="*/ 3280812 w 4517293"/>
              <a:gd name="connsiteY77" fmla="*/ 2358559 h 2504831"/>
              <a:gd name="connsiteX78" fmla="*/ 3694974 w 4517293"/>
              <a:gd name="connsiteY78" fmla="*/ 2359835 h 2504831"/>
              <a:gd name="connsiteX79" fmla="*/ 3698778 w 4517293"/>
              <a:gd name="connsiteY79" fmla="*/ 2389643 h 2504831"/>
              <a:gd name="connsiteX80" fmla="*/ 3855328 w 4517293"/>
              <a:gd name="connsiteY80" fmla="*/ 2389643 h 2504831"/>
              <a:gd name="connsiteX81" fmla="*/ 3851525 w 4517293"/>
              <a:gd name="connsiteY81" fmla="*/ 2412794 h 2504831"/>
              <a:gd name="connsiteX82" fmla="*/ 3977043 w 4517293"/>
              <a:gd name="connsiteY82" fmla="*/ 2414549 h 2504831"/>
              <a:gd name="connsiteX83" fmla="*/ 3982824 w 4517293"/>
              <a:gd name="connsiteY83" fmla="*/ 2430584 h 2504831"/>
              <a:gd name="connsiteX84" fmla="*/ 4032064 w 4517293"/>
              <a:gd name="connsiteY84" fmla="*/ 2433827 h 2504831"/>
              <a:gd name="connsiteX85" fmla="*/ 4043084 w 4517293"/>
              <a:gd name="connsiteY85" fmla="*/ 2459181 h 2504831"/>
              <a:gd name="connsiteX86" fmla="*/ 4364848 w 4517293"/>
              <a:gd name="connsiteY86" fmla="*/ 2459181 h 2504831"/>
              <a:gd name="connsiteX87" fmla="*/ 4372708 w 4517293"/>
              <a:gd name="connsiteY87" fmla="*/ 2504831 h 2504831"/>
              <a:gd name="connsiteX88" fmla="*/ 4517293 w 4517293"/>
              <a:gd name="connsiteY88"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680308 w 4517293"/>
              <a:gd name="connsiteY57" fmla="*/ 2063261 h 2504831"/>
              <a:gd name="connsiteX58" fmla="*/ 1680308 w 4517293"/>
              <a:gd name="connsiteY58" fmla="*/ 2098431 h 2504831"/>
              <a:gd name="connsiteX59" fmla="*/ 2071077 w 4517293"/>
              <a:gd name="connsiteY59" fmla="*/ 2098431 h 2504831"/>
              <a:gd name="connsiteX60" fmla="*/ 2071077 w 4517293"/>
              <a:gd name="connsiteY60" fmla="*/ 2098431 h 2504831"/>
              <a:gd name="connsiteX61" fmla="*/ 2071077 w 4517293"/>
              <a:gd name="connsiteY61" fmla="*/ 2137508 h 2504831"/>
              <a:gd name="connsiteX62" fmla="*/ 2246923 w 4517293"/>
              <a:gd name="connsiteY62" fmla="*/ 2137508 h 2504831"/>
              <a:gd name="connsiteX63" fmla="*/ 2246923 w 4517293"/>
              <a:gd name="connsiteY63" fmla="*/ 2137508 h 2504831"/>
              <a:gd name="connsiteX64" fmla="*/ 2246923 w 4517293"/>
              <a:gd name="connsiteY64" fmla="*/ 2137508 h 2504831"/>
              <a:gd name="connsiteX65" fmla="*/ 2434493 w 4517293"/>
              <a:gd name="connsiteY65" fmla="*/ 2137508 h 2504831"/>
              <a:gd name="connsiteX66" fmla="*/ 2434493 w 4517293"/>
              <a:gd name="connsiteY66" fmla="*/ 2207846 h 2504831"/>
              <a:gd name="connsiteX67" fmla="*/ 2590800 w 4517293"/>
              <a:gd name="connsiteY67" fmla="*/ 2207846 h 2504831"/>
              <a:gd name="connsiteX68" fmla="*/ 2590800 w 4517293"/>
              <a:gd name="connsiteY68" fmla="*/ 2246923 h 2504831"/>
              <a:gd name="connsiteX69" fmla="*/ 2688493 w 4517293"/>
              <a:gd name="connsiteY69" fmla="*/ 2246923 h 2504831"/>
              <a:gd name="connsiteX70" fmla="*/ 2688493 w 4517293"/>
              <a:gd name="connsiteY70" fmla="*/ 2297723 h 2504831"/>
              <a:gd name="connsiteX71" fmla="*/ 2817446 w 4517293"/>
              <a:gd name="connsiteY71" fmla="*/ 2297723 h 2504831"/>
              <a:gd name="connsiteX72" fmla="*/ 2817446 w 4517293"/>
              <a:gd name="connsiteY72" fmla="*/ 2297723 h 2504831"/>
              <a:gd name="connsiteX73" fmla="*/ 3133924 w 4517293"/>
              <a:gd name="connsiteY73" fmla="*/ 2300343 h 2504831"/>
              <a:gd name="connsiteX74" fmla="*/ 3138227 w 4517293"/>
              <a:gd name="connsiteY74" fmla="*/ 2327525 h 2504831"/>
              <a:gd name="connsiteX75" fmla="*/ 3218529 w 4517293"/>
              <a:gd name="connsiteY75" fmla="*/ 2331083 h 2504831"/>
              <a:gd name="connsiteX76" fmla="*/ 3219467 w 4517293"/>
              <a:gd name="connsiteY76" fmla="*/ 2356277 h 2504831"/>
              <a:gd name="connsiteX77" fmla="*/ 3280812 w 4517293"/>
              <a:gd name="connsiteY77" fmla="*/ 2358559 h 2504831"/>
              <a:gd name="connsiteX78" fmla="*/ 3694974 w 4517293"/>
              <a:gd name="connsiteY78" fmla="*/ 2359835 h 2504831"/>
              <a:gd name="connsiteX79" fmla="*/ 3698778 w 4517293"/>
              <a:gd name="connsiteY79" fmla="*/ 2389643 h 2504831"/>
              <a:gd name="connsiteX80" fmla="*/ 3855328 w 4517293"/>
              <a:gd name="connsiteY80" fmla="*/ 2389643 h 2504831"/>
              <a:gd name="connsiteX81" fmla="*/ 3851525 w 4517293"/>
              <a:gd name="connsiteY81" fmla="*/ 2412794 h 2504831"/>
              <a:gd name="connsiteX82" fmla="*/ 3977043 w 4517293"/>
              <a:gd name="connsiteY82" fmla="*/ 2414549 h 2504831"/>
              <a:gd name="connsiteX83" fmla="*/ 3982824 w 4517293"/>
              <a:gd name="connsiteY83" fmla="*/ 2430584 h 2504831"/>
              <a:gd name="connsiteX84" fmla="*/ 4032064 w 4517293"/>
              <a:gd name="connsiteY84" fmla="*/ 2433827 h 2504831"/>
              <a:gd name="connsiteX85" fmla="*/ 4043084 w 4517293"/>
              <a:gd name="connsiteY85" fmla="*/ 2459181 h 2504831"/>
              <a:gd name="connsiteX86" fmla="*/ 4364848 w 4517293"/>
              <a:gd name="connsiteY86" fmla="*/ 2459181 h 2504831"/>
              <a:gd name="connsiteX87" fmla="*/ 4372708 w 4517293"/>
              <a:gd name="connsiteY87" fmla="*/ 2504831 h 2504831"/>
              <a:gd name="connsiteX88" fmla="*/ 4517293 w 4517293"/>
              <a:gd name="connsiteY88"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606687 w 4517293"/>
              <a:gd name="connsiteY57" fmla="*/ 2039004 h 2504831"/>
              <a:gd name="connsiteX58" fmla="*/ 1680308 w 4517293"/>
              <a:gd name="connsiteY58" fmla="*/ 2063261 h 2504831"/>
              <a:gd name="connsiteX59" fmla="*/ 1680308 w 4517293"/>
              <a:gd name="connsiteY59" fmla="*/ 2098431 h 2504831"/>
              <a:gd name="connsiteX60" fmla="*/ 2071077 w 4517293"/>
              <a:gd name="connsiteY60" fmla="*/ 2098431 h 2504831"/>
              <a:gd name="connsiteX61" fmla="*/ 2071077 w 4517293"/>
              <a:gd name="connsiteY61" fmla="*/ 2098431 h 2504831"/>
              <a:gd name="connsiteX62" fmla="*/ 2071077 w 4517293"/>
              <a:gd name="connsiteY62" fmla="*/ 2137508 h 2504831"/>
              <a:gd name="connsiteX63" fmla="*/ 2246923 w 4517293"/>
              <a:gd name="connsiteY63" fmla="*/ 2137508 h 2504831"/>
              <a:gd name="connsiteX64" fmla="*/ 2246923 w 4517293"/>
              <a:gd name="connsiteY64" fmla="*/ 2137508 h 2504831"/>
              <a:gd name="connsiteX65" fmla="*/ 2246923 w 4517293"/>
              <a:gd name="connsiteY65" fmla="*/ 2137508 h 2504831"/>
              <a:gd name="connsiteX66" fmla="*/ 2434493 w 4517293"/>
              <a:gd name="connsiteY66" fmla="*/ 2137508 h 2504831"/>
              <a:gd name="connsiteX67" fmla="*/ 2434493 w 4517293"/>
              <a:gd name="connsiteY67" fmla="*/ 2207846 h 2504831"/>
              <a:gd name="connsiteX68" fmla="*/ 2590800 w 4517293"/>
              <a:gd name="connsiteY68" fmla="*/ 2207846 h 2504831"/>
              <a:gd name="connsiteX69" fmla="*/ 2590800 w 4517293"/>
              <a:gd name="connsiteY69" fmla="*/ 2246923 h 2504831"/>
              <a:gd name="connsiteX70" fmla="*/ 2688493 w 4517293"/>
              <a:gd name="connsiteY70" fmla="*/ 2246923 h 2504831"/>
              <a:gd name="connsiteX71" fmla="*/ 2688493 w 4517293"/>
              <a:gd name="connsiteY71" fmla="*/ 2297723 h 2504831"/>
              <a:gd name="connsiteX72" fmla="*/ 2817446 w 4517293"/>
              <a:gd name="connsiteY72" fmla="*/ 2297723 h 2504831"/>
              <a:gd name="connsiteX73" fmla="*/ 2817446 w 4517293"/>
              <a:gd name="connsiteY73" fmla="*/ 2297723 h 2504831"/>
              <a:gd name="connsiteX74" fmla="*/ 3133924 w 4517293"/>
              <a:gd name="connsiteY74" fmla="*/ 2300343 h 2504831"/>
              <a:gd name="connsiteX75" fmla="*/ 3138227 w 4517293"/>
              <a:gd name="connsiteY75" fmla="*/ 2327525 h 2504831"/>
              <a:gd name="connsiteX76" fmla="*/ 3218529 w 4517293"/>
              <a:gd name="connsiteY76" fmla="*/ 2331083 h 2504831"/>
              <a:gd name="connsiteX77" fmla="*/ 3219467 w 4517293"/>
              <a:gd name="connsiteY77" fmla="*/ 2356277 h 2504831"/>
              <a:gd name="connsiteX78" fmla="*/ 3280812 w 4517293"/>
              <a:gd name="connsiteY78" fmla="*/ 2358559 h 2504831"/>
              <a:gd name="connsiteX79" fmla="*/ 3694974 w 4517293"/>
              <a:gd name="connsiteY79" fmla="*/ 2359835 h 2504831"/>
              <a:gd name="connsiteX80" fmla="*/ 3698778 w 4517293"/>
              <a:gd name="connsiteY80" fmla="*/ 2389643 h 2504831"/>
              <a:gd name="connsiteX81" fmla="*/ 3855328 w 4517293"/>
              <a:gd name="connsiteY81" fmla="*/ 2389643 h 2504831"/>
              <a:gd name="connsiteX82" fmla="*/ 3851525 w 4517293"/>
              <a:gd name="connsiteY82" fmla="*/ 2412794 h 2504831"/>
              <a:gd name="connsiteX83" fmla="*/ 3977043 w 4517293"/>
              <a:gd name="connsiteY83" fmla="*/ 2414549 h 2504831"/>
              <a:gd name="connsiteX84" fmla="*/ 3982824 w 4517293"/>
              <a:gd name="connsiteY84" fmla="*/ 2430584 h 2504831"/>
              <a:gd name="connsiteX85" fmla="*/ 4032064 w 4517293"/>
              <a:gd name="connsiteY85" fmla="*/ 2433827 h 2504831"/>
              <a:gd name="connsiteX86" fmla="*/ 4043084 w 4517293"/>
              <a:gd name="connsiteY86" fmla="*/ 2459181 h 2504831"/>
              <a:gd name="connsiteX87" fmla="*/ 4364848 w 4517293"/>
              <a:gd name="connsiteY87" fmla="*/ 2459181 h 2504831"/>
              <a:gd name="connsiteX88" fmla="*/ 4372708 w 4517293"/>
              <a:gd name="connsiteY88" fmla="*/ 2504831 h 2504831"/>
              <a:gd name="connsiteX89" fmla="*/ 4517293 w 4517293"/>
              <a:gd name="connsiteY89"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80308 w 4517293"/>
              <a:gd name="connsiteY58" fmla="*/ 2063261 h 2504831"/>
              <a:gd name="connsiteX59" fmla="*/ 1680308 w 4517293"/>
              <a:gd name="connsiteY59" fmla="*/ 2098431 h 2504831"/>
              <a:gd name="connsiteX60" fmla="*/ 2071077 w 4517293"/>
              <a:gd name="connsiteY60" fmla="*/ 2098431 h 2504831"/>
              <a:gd name="connsiteX61" fmla="*/ 2071077 w 4517293"/>
              <a:gd name="connsiteY61" fmla="*/ 2098431 h 2504831"/>
              <a:gd name="connsiteX62" fmla="*/ 2071077 w 4517293"/>
              <a:gd name="connsiteY62" fmla="*/ 2137508 h 2504831"/>
              <a:gd name="connsiteX63" fmla="*/ 2246923 w 4517293"/>
              <a:gd name="connsiteY63" fmla="*/ 2137508 h 2504831"/>
              <a:gd name="connsiteX64" fmla="*/ 2246923 w 4517293"/>
              <a:gd name="connsiteY64" fmla="*/ 2137508 h 2504831"/>
              <a:gd name="connsiteX65" fmla="*/ 2246923 w 4517293"/>
              <a:gd name="connsiteY65" fmla="*/ 2137508 h 2504831"/>
              <a:gd name="connsiteX66" fmla="*/ 2434493 w 4517293"/>
              <a:gd name="connsiteY66" fmla="*/ 2137508 h 2504831"/>
              <a:gd name="connsiteX67" fmla="*/ 2434493 w 4517293"/>
              <a:gd name="connsiteY67" fmla="*/ 2207846 h 2504831"/>
              <a:gd name="connsiteX68" fmla="*/ 2590800 w 4517293"/>
              <a:gd name="connsiteY68" fmla="*/ 2207846 h 2504831"/>
              <a:gd name="connsiteX69" fmla="*/ 2590800 w 4517293"/>
              <a:gd name="connsiteY69" fmla="*/ 2246923 h 2504831"/>
              <a:gd name="connsiteX70" fmla="*/ 2688493 w 4517293"/>
              <a:gd name="connsiteY70" fmla="*/ 2246923 h 2504831"/>
              <a:gd name="connsiteX71" fmla="*/ 2688493 w 4517293"/>
              <a:gd name="connsiteY71" fmla="*/ 2297723 h 2504831"/>
              <a:gd name="connsiteX72" fmla="*/ 2817446 w 4517293"/>
              <a:gd name="connsiteY72" fmla="*/ 2297723 h 2504831"/>
              <a:gd name="connsiteX73" fmla="*/ 2817446 w 4517293"/>
              <a:gd name="connsiteY73" fmla="*/ 2297723 h 2504831"/>
              <a:gd name="connsiteX74" fmla="*/ 3133924 w 4517293"/>
              <a:gd name="connsiteY74" fmla="*/ 2300343 h 2504831"/>
              <a:gd name="connsiteX75" fmla="*/ 3138227 w 4517293"/>
              <a:gd name="connsiteY75" fmla="*/ 2327525 h 2504831"/>
              <a:gd name="connsiteX76" fmla="*/ 3218529 w 4517293"/>
              <a:gd name="connsiteY76" fmla="*/ 2331083 h 2504831"/>
              <a:gd name="connsiteX77" fmla="*/ 3219467 w 4517293"/>
              <a:gd name="connsiteY77" fmla="*/ 2356277 h 2504831"/>
              <a:gd name="connsiteX78" fmla="*/ 3280812 w 4517293"/>
              <a:gd name="connsiteY78" fmla="*/ 2358559 h 2504831"/>
              <a:gd name="connsiteX79" fmla="*/ 3694974 w 4517293"/>
              <a:gd name="connsiteY79" fmla="*/ 2359835 h 2504831"/>
              <a:gd name="connsiteX80" fmla="*/ 3698778 w 4517293"/>
              <a:gd name="connsiteY80" fmla="*/ 2389643 h 2504831"/>
              <a:gd name="connsiteX81" fmla="*/ 3855328 w 4517293"/>
              <a:gd name="connsiteY81" fmla="*/ 2389643 h 2504831"/>
              <a:gd name="connsiteX82" fmla="*/ 3851525 w 4517293"/>
              <a:gd name="connsiteY82" fmla="*/ 2412794 h 2504831"/>
              <a:gd name="connsiteX83" fmla="*/ 3977043 w 4517293"/>
              <a:gd name="connsiteY83" fmla="*/ 2414549 h 2504831"/>
              <a:gd name="connsiteX84" fmla="*/ 3982824 w 4517293"/>
              <a:gd name="connsiteY84" fmla="*/ 2430584 h 2504831"/>
              <a:gd name="connsiteX85" fmla="*/ 4032064 w 4517293"/>
              <a:gd name="connsiteY85" fmla="*/ 2433827 h 2504831"/>
              <a:gd name="connsiteX86" fmla="*/ 4043084 w 4517293"/>
              <a:gd name="connsiteY86" fmla="*/ 2459181 h 2504831"/>
              <a:gd name="connsiteX87" fmla="*/ 4364848 w 4517293"/>
              <a:gd name="connsiteY87" fmla="*/ 2459181 h 2504831"/>
              <a:gd name="connsiteX88" fmla="*/ 4372708 w 4517293"/>
              <a:gd name="connsiteY88" fmla="*/ 2504831 h 2504831"/>
              <a:gd name="connsiteX89" fmla="*/ 4517293 w 4517293"/>
              <a:gd name="connsiteY89"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09307 w 4517293"/>
              <a:gd name="connsiteY58" fmla="*/ 2052104 h 2504831"/>
              <a:gd name="connsiteX59" fmla="*/ 1680308 w 4517293"/>
              <a:gd name="connsiteY59" fmla="*/ 2063261 h 2504831"/>
              <a:gd name="connsiteX60" fmla="*/ 1680308 w 4517293"/>
              <a:gd name="connsiteY60" fmla="*/ 2098431 h 2504831"/>
              <a:gd name="connsiteX61" fmla="*/ 2071077 w 4517293"/>
              <a:gd name="connsiteY61" fmla="*/ 2098431 h 2504831"/>
              <a:gd name="connsiteX62" fmla="*/ 2071077 w 4517293"/>
              <a:gd name="connsiteY62" fmla="*/ 2098431 h 2504831"/>
              <a:gd name="connsiteX63" fmla="*/ 2071077 w 4517293"/>
              <a:gd name="connsiteY63" fmla="*/ 2137508 h 2504831"/>
              <a:gd name="connsiteX64" fmla="*/ 2246923 w 4517293"/>
              <a:gd name="connsiteY64" fmla="*/ 2137508 h 2504831"/>
              <a:gd name="connsiteX65" fmla="*/ 2246923 w 4517293"/>
              <a:gd name="connsiteY65" fmla="*/ 2137508 h 2504831"/>
              <a:gd name="connsiteX66" fmla="*/ 2246923 w 4517293"/>
              <a:gd name="connsiteY66" fmla="*/ 2137508 h 2504831"/>
              <a:gd name="connsiteX67" fmla="*/ 2434493 w 4517293"/>
              <a:gd name="connsiteY67" fmla="*/ 2137508 h 2504831"/>
              <a:gd name="connsiteX68" fmla="*/ 2434493 w 4517293"/>
              <a:gd name="connsiteY68" fmla="*/ 2207846 h 2504831"/>
              <a:gd name="connsiteX69" fmla="*/ 2590800 w 4517293"/>
              <a:gd name="connsiteY69" fmla="*/ 2207846 h 2504831"/>
              <a:gd name="connsiteX70" fmla="*/ 2590800 w 4517293"/>
              <a:gd name="connsiteY70" fmla="*/ 2246923 h 2504831"/>
              <a:gd name="connsiteX71" fmla="*/ 2688493 w 4517293"/>
              <a:gd name="connsiteY71" fmla="*/ 2246923 h 2504831"/>
              <a:gd name="connsiteX72" fmla="*/ 2688493 w 4517293"/>
              <a:gd name="connsiteY72" fmla="*/ 2297723 h 2504831"/>
              <a:gd name="connsiteX73" fmla="*/ 2817446 w 4517293"/>
              <a:gd name="connsiteY73" fmla="*/ 2297723 h 2504831"/>
              <a:gd name="connsiteX74" fmla="*/ 2817446 w 4517293"/>
              <a:gd name="connsiteY74" fmla="*/ 2297723 h 2504831"/>
              <a:gd name="connsiteX75" fmla="*/ 3133924 w 4517293"/>
              <a:gd name="connsiteY75" fmla="*/ 2300343 h 2504831"/>
              <a:gd name="connsiteX76" fmla="*/ 3138227 w 4517293"/>
              <a:gd name="connsiteY76" fmla="*/ 2327525 h 2504831"/>
              <a:gd name="connsiteX77" fmla="*/ 3218529 w 4517293"/>
              <a:gd name="connsiteY77" fmla="*/ 2331083 h 2504831"/>
              <a:gd name="connsiteX78" fmla="*/ 3219467 w 4517293"/>
              <a:gd name="connsiteY78" fmla="*/ 2356277 h 2504831"/>
              <a:gd name="connsiteX79" fmla="*/ 3280812 w 4517293"/>
              <a:gd name="connsiteY79" fmla="*/ 2358559 h 2504831"/>
              <a:gd name="connsiteX80" fmla="*/ 3694974 w 4517293"/>
              <a:gd name="connsiteY80" fmla="*/ 2359835 h 2504831"/>
              <a:gd name="connsiteX81" fmla="*/ 3698778 w 4517293"/>
              <a:gd name="connsiteY81" fmla="*/ 2389643 h 2504831"/>
              <a:gd name="connsiteX82" fmla="*/ 3855328 w 4517293"/>
              <a:gd name="connsiteY82" fmla="*/ 2389643 h 2504831"/>
              <a:gd name="connsiteX83" fmla="*/ 3851525 w 4517293"/>
              <a:gd name="connsiteY83" fmla="*/ 2412794 h 2504831"/>
              <a:gd name="connsiteX84" fmla="*/ 3977043 w 4517293"/>
              <a:gd name="connsiteY84" fmla="*/ 2414549 h 2504831"/>
              <a:gd name="connsiteX85" fmla="*/ 3982824 w 4517293"/>
              <a:gd name="connsiteY85" fmla="*/ 2430584 h 2504831"/>
              <a:gd name="connsiteX86" fmla="*/ 4032064 w 4517293"/>
              <a:gd name="connsiteY86" fmla="*/ 2433827 h 2504831"/>
              <a:gd name="connsiteX87" fmla="*/ 4043084 w 4517293"/>
              <a:gd name="connsiteY87" fmla="*/ 2459181 h 2504831"/>
              <a:gd name="connsiteX88" fmla="*/ 4364848 w 4517293"/>
              <a:gd name="connsiteY88" fmla="*/ 2459181 h 2504831"/>
              <a:gd name="connsiteX89" fmla="*/ 4372708 w 4517293"/>
              <a:gd name="connsiteY89" fmla="*/ 2504831 h 2504831"/>
              <a:gd name="connsiteX90" fmla="*/ 4517293 w 4517293"/>
              <a:gd name="connsiteY90"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11927 w 4517293"/>
              <a:gd name="connsiteY58" fmla="*/ 2052104 h 2504831"/>
              <a:gd name="connsiteX59" fmla="*/ 1680308 w 4517293"/>
              <a:gd name="connsiteY59" fmla="*/ 2063261 h 2504831"/>
              <a:gd name="connsiteX60" fmla="*/ 1680308 w 4517293"/>
              <a:gd name="connsiteY60" fmla="*/ 2098431 h 2504831"/>
              <a:gd name="connsiteX61" fmla="*/ 2071077 w 4517293"/>
              <a:gd name="connsiteY61" fmla="*/ 2098431 h 2504831"/>
              <a:gd name="connsiteX62" fmla="*/ 2071077 w 4517293"/>
              <a:gd name="connsiteY62" fmla="*/ 2098431 h 2504831"/>
              <a:gd name="connsiteX63" fmla="*/ 2071077 w 4517293"/>
              <a:gd name="connsiteY63" fmla="*/ 2137508 h 2504831"/>
              <a:gd name="connsiteX64" fmla="*/ 2246923 w 4517293"/>
              <a:gd name="connsiteY64" fmla="*/ 2137508 h 2504831"/>
              <a:gd name="connsiteX65" fmla="*/ 2246923 w 4517293"/>
              <a:gd name="connsiteY65" fmla="*/ 2137508 h 2504831"/>
              <a:gd name="connsiteX66" fmla="*/ 2246923 w 4517293"/>
              <a:gd name="connsiteY66" fmla="*/ 2137508 h 2504831"/>
              <a:gd name="connsiteX67" fmla="*/ 2434493 w 4517293"/>
              <a:gd name="connsiteY67" fmla="*/ 2137508 h 2504831"/>
              <a:gd name="connsiteX68" fmla="*/ 2434493 w 4517293"/>
              <a:gd name="connsiteY68" fmla="*/ 2207846 h 2504831"/>
              <a:gd name="connsiteX69" fmla="*/ 2590800 w 4517293"/>
              <a:gd name="connsiteY69" fmla="*/ 2207846 h 2504831"/>
              <a:gd name="connsiteX70" fmla="*/ 2590800 w 4517293"/>
              <a:gd name="connsiteY70" fmla="*/ 2246923 h 2504831"/>
              <a:gd name="connsiteX71" fmla="*/ 2688493 w 4517293"/>
              <a:gd name="connsiteY71" fmla="*/ 2246923 h 2504831"/>
              <a:gd name="connsiteX72" fmla="*/ 2688493 w 4517293"/>
              <a:gd name="connsiteY72" fmla="*/ 2297723 h 2504831"/>
              <a:gd name="connsiteX73" fmla="*/ 2817446 w 4517293"/>
              <a:gd name="connsiteY73" fmla="*/ 2297723 h 2504831"/>
              <a:gd name="connsiteX74" fmla="*/ 2817446 w 4517293"/>
              <a:gd name="connsiteY74" fmla="*/ 2297723 h 2504831"/>
              <a:gd name="connsiteX75" fmla="*/ 3133924 w 4517293"/>
              <a:gd name="connsiteY75" fmla="*/ 2300343 h 2504831"/>
              <a:gd name="connsiteX76" fmla="*/ 3138227 w 4517293"/>
              <a:gd name="connsiteY76" fmla="*/ 2327525 h 2504831"/>
              <a:gd name="connsiteX77" fmla="*/ 3218529 w 4517293"/>
              <a:gd name="connsiteY77" fmla="*/ 2331083 h 2504831"/>
              <a:gd name="connsiteX78" fmla="*/ 3219467 w 4517293"/>
              <a:gd name="connsiteY78" fmla="*/ 2356277 h 2504831"/>
              <a:gd name="connsiteX79" fmla="*/ 3280812 w 4517293"/>
              <a:gd name="connsiteY79" fmla="*/ 2358559 h 2504831"/>
              <a:gd name="connsiteX80" fmla="*/ 3694974 w 4517293"/>
              <a:gd name="connsiteY80" fmla="*/ 2359835 h 2504831"/>
              <a:gd name="connsiteX81" fmla="*/ 3698778 w 4517293"/>
              <a:gd name="connsiteY81" fmla="*/ 2389643 h 2504831"/>
              <a:gd name="connsiteX82" fmla="*/ 3855328 w 4517293"/>
              <a:gd name="connsiteY82" fmla="*/ 2389643 h 2504831"/>
              <a:gd name="connsiteX83" fmla="*/ 3851525 w 4517293"/>
              <a:gd name="connsiteY83" fmla="*/ 2412794 h 2504831"/>
              <a:gd name="connsiteX84" fmla="*/ 3977043 w 4517293"/>
              <a:gd name="connsiteY84" fmla="*/ 2414549 h 2504831"/>
              <a:gd name="connsiteX85" fmla="*/ 3982824 w 4517293"/>
              <a:gd name="connsiteY85" fmla="*/ 2430584 h 2504831"/>
              <a:gd name="connsiteX86" fmla="*/ 4032064 w 4517293"/>
              <a:gd name="connsiteY86" fmla="*/ 2433827 h 2504831"/>
              <a:gd name="connsiteX87" fmla="*/ 4043084 w 4517293"/>
              <a:gd name="connsiteY87" fmla="*/ 2459181 h 2504831"/>
              <a:gd name="connsiteX88" fmla="*/ 4364848 w 4517293"/>
              <a:gd name="connsiteY88" fmla="*/ 2459181 h 2504831"/>
              <a:gd name="connsiteX89" fmla="*/ 4372708 w 4517293"/>
              <a:gd name="connsiteY89" fmla="*/ 2504831 h 2504831"/>
              <a:gd name="connsiteX90" fmla="*/ 4517293 w 4517293"/>
              <a:gd name="connsiteY90"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11927 w 4517293"/>
              <a:gd name="connsiteY58" fmla="*/ 2052104 h 2504831"/>
              <a:gd name="connsiteX59" fmla="*/ 1653848 w 4517293"/>
              <a:gd name="connsiteY59" fmla="*/ 205210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11927 w 4517293"/>
              <a:gd name="connsiteY58" fmla="*/ 2052104 h 2504831"/>
              <a:gd name="connsiteX59" fmla="*/ 160668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11927 w 4517293"/>
              <a:gd name="connsiteY58" fmla="*/ 2052104 h 2504831"/>
              <a:gd name="connsiteX59" fmla="*/ 161454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11927 w 4517293"/>
              <a:gd name="connsiteY58" fmla="*/ 2052104 h 2504831"/>
              <a:gd name="connsiteX59" fmla="*/ 161454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33104 w 4517293"/>
              <a:gd name="connsiteY56" fmla="*/ 2023960 h 2504831"/>
              <a:gd name="connsiteX57" fmla="*/ 1528085 w 4517293"/>
              <a:gd name="connsiteY57" fmla="*/ 2046864 h 2504831"/>
              <a:gd name="connsiteX58" fmla="*/ 1611927 w 4517293"/>
              <a:gd name="connsiteY58" fmla="*/ 2052104 h 2504831"/>
              <a:gd name="connsiteX59" fmla="*/ 161454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22623 w 4517293"/>
              <a:gd name="connsiteY56" fmla="*/ 2023960 h 2504831"/>
              <a:gd name="connsiteX57" fmla="*/ 1528085 w 4517293"/>
              <a:gd name="connsiteY57" fmla="*/ 2046864 h 2504831"/>
              <a:gd name="connsiteX58" fmla="*/ 1611927 w 4517293"/>
              <a:gd name="connsiteY58" fmla="*/ 2052104 h 2504831"/>
              <a:gd name="connsiteX59" fmla="*/ 161454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33103 w 4517293"/>
              <a:gd name="connsiteY56" fmla="*/ 2026580 h 2504831"/>
              <a:gd name="connsiteX57" fmla="*/ 1528085 w 4517293"/>
              <a:gd name="connsiteY57" fmla="*/ 2046864 h 2504831"/>
              <a:gd name="connsiteX58" fmla="*/ 1611927 w 4517293"/>
              <a:gd name="connsiteY58" fmla="*/ 2052104 h 2504831"/>
              <a:gd name="connsiteX59" fmla="*/ 161454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33103 w 4517293"/>
              <a:gd name="connsiteY56" fmla="*/ 2026580 h 2504831"/>
              <a:gd name="connsiteX57" fmla="*/ 1535945 w 4517293"/>
              <a:gd name="connsiteY57" fmla="*/ 2046864 h 2504831"/>
              <a:gd name="connsiteX58" fmla="*/ 1611927 w 4517293"/>
              <a:gd name="connsiteY58" fmla="*/ 2052104 h 2504831"/>
              <a:gd name="connsiteX59" fmla="*/ 161454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3662 w 4517293"/>
              <a:gd name="connsiteY13" fmla="*/ 699477 h 2504831"/>
              <a:gd name="connsiteX14" fmla="*/ 230554 w 4517293"/>
              <a:gd name="connsiteY14" fmla="*/ 699477 h 2504831"/>
              <a:gd name="connsiteX15" fmla="*/ 230554 w 4517293"/>
              <a:gd name="connsiteY15" fmla="*/ 887046 h 2504831"/>
              <a:gd name="connsiteX16" fmla="*/ 293077 w 4517293"/>
              <a:gd name="connsiteY16" fmla="*/ 887046 h 2504831"/>
              <a:gd name="connsiteX17" fmla="*/ 293077 w 4517293"/>
              <a:gd name="connsiteY17" fmla="*/ 945661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1000369 h 2504831"/>
              <a:gd name="connsiteX22" fmla="*/ 351693 w 4517293"/>
              <a:gd name="connsiteY22" fmla="*/ 1000369 h 2504831"/>
              <a:gd name="connsiteX23" fmla="*/ 351693 w 4517293"/>
              <a:gd name="connsiteY23" fmla="*/ 1074615 h 2504831"/>
              <a:gd name="connsiteX24" fmla="*/ 351693 w 4517293"/>
              <a:gd name="connsiteY24" fmla="*/ 1074615 h 2504831"/>
              <a:gd name="connsiteX25" fmla="*/ 386862 w 4517293"/>
              <a:gd name="connsiteY25" fmla="*/ 1074615 h 2504831"/>
              <a:gd name="connsiteX26" fmla="*/ 386862 w 4517293"/>
              <a:gd name="connsiteY26" fmla="*/ 1187938 h 2504831"/>
              <a:gd name="connsiteX27" fmla="*/ 461108 w 4517293"/>
              <a:gd name="connsiteY27" fmla="*/ 1187938 h 2504831"/>
              <a:gd name="connsiteX28" fmla="*/ 461108 w 4517293"/>
              <a:gd name="connsiteY28" fmla="*/ 1262184 h 2504831"/>
              <a:gd name="connsiteX29" fmla="*/ 539262 w 4517293"/>
              <a:gd name="connsiteY29" fmla="*/ 1262184 h 2504831"/>
              <a:gd name="connsiteX30" fmla="*/ 539262 w 4517293"/>
              <a:gd name="connsiteY30" fmla="*/ 1371600 h 2504831"/>
              <a:gd name="connsiteX31" fmla="*/ 597877 w 4517293"/>
              <a:gd name="connsiteY31" fmla="*/ 1371600 h 2504831"/>
              <a:gd name="connsiteX32" fmla="*/ 597877 w 4517293"/>
              <a:gd name="connsiteY32" fmla="*/ 1430215 h 2504831"/>
              <a:gd name="connsiteX33" fmla="*/ 636954 w 4517293"/>
              <a:gd name="connsiteY33" fmla="*/ 1430215 h 2504831"/>
              <a:gd name="connsiteX34" fmla="*/ 636954 w 4517293"/>
              <a:gd name="connsiteY34" fmla="*/ 1496646 h 2504831"/>
              <a:gd name="connsiteX35" fmla="*/ 762000 w 4517293"/>
              <a:gd name="connsiteY35" fmla="*/ 1496646 h 2504831"/>
              <a:gd name="connsiteX36" fmla="*/ 762000 w 4517293"/>
              <a:gd name="connsiteY36" fmla="*/ 1574800 h 2504831"/>
              <a:gd name="connsiteX37" fmla="*/ 797169 w 4517293"/>
              <a:gd name="connsiteY37" fmla="*/ 1574800 h 2504831"/>
              <a:gd name="connsiteX38" fmla="*/ 797169 w 4517293"/>
              <a:gd name="connsiteY38" fmla="*/ 1629508 h 2504831"/>
              <a:gd name="connsiteX39" fmla="*/ 797169 w 4517293"/>
              <a:gd name="connsiteY39" fmla="*/ 1629508 h 2504831"/>
              <a:gd name="connsiteX40" fmla="*/ 828431 w 4517293"/>
              <a:gd name="connsiteY40" fmla="*/ 1629508 h 2504831"/>
              <a:gd name="connsiteX41" fmla="*/ 828431 w 4517293"/>
              <a:gd name="connsiteY41" fmla="*/ 1785815 h 2504831"/>
              <a:gd name="connsiteX42" fmla="*/ 1012093 w 4517293"/>
              <a:gd name="connsiteY42" fmla="*/ 1785815 h 2504831"/>
              <a:gd name="connsiteX43" fmla="*/ 1012093 w 4517293"/>
              <a:gd name="connsiteY43" fmla="*/ 1832708 h 2504831"/>
              <a:gd name="connsiteX44" fmla="*/ 1062893 w 4517293"/>
              <a:gd name="connsiteY44" fmla="*/ 1832708 h 2504831"/>
              <a:gd name="connsiteX45" fmla="*/ 1062893 w 4517293"/>
              <a:gd name="connsiteY45" fmla="*/ 1887415 h 2504831"/>
              <a:gd name="connsiteX46" fmla="*/ 1137139 w 4517293"/>
              <a:gd name="connsiteY46" fmla="*/ 1887415 h 2504831"/>
              <a:gd name="connsiteX47" fmla="*/ 1137139 w 4517293"/>
              <a:gd name="connsiteY47" fmla="*/ 1926492 h 2504831"/>
              <a:gd name="connsiteX48" fmla="*/ 1230923 w 4517293"/>
              <a:gd name="connsiteY48" fmla="*/ 1926492 h 2504831"/>
              <a:gd name="connsiteX49" fmla="*/ 1230923 w 4517293"/>
              <a:gd name="connsiteY49" fmla="*/ 1957574 h 2504831"/>
              <a:gd name="connsiteX50" fmla="*/ 1266080 w 4517293"/>
              <a:gd name="connsiteY50" fmla="*/ 1963022 h 2504831"/>
              <a:gd name="connsiteX51" fmla="*/ 1269508 w 4517293"/>
              <a:gd name="connsiteY51" fmla="*/ 1973295 h 2504831"/>
              <a:gd name="connsiteX52" fmla="*/ 1336821 w 4517293"/>
              <a:gd name="connsiteY52" fmla="*/ 1976122 h 2504831"/>
              <a:gd name="connsiteX53" fmla="*/ 1335008 w 4517293"/>
              <a:gd name="connsiteY53" fmla="*/ 2000603 h 2504831"/>
              <a:gd name="connsiteX54" fmla="*/ 1475685 w 4517293"/>
              <a:gd name="connsiteY54" fmla="*/ 2004943 h 2504831"/>
              <a:gd name="connsiteX55" fmla="*/ 1475462 w 4517293"/>
              <a:gd name="connsiteY55" fmla="*/ 2024184 h 2504831"/>
              <a:gd name="connsiteX56" fmla="*/ 1533103 w 4517293"/>
              <a:gd name="connsiteY56" fmla="*/ 2026580 h 2504831"/>
              <a:gd name="connsiteX57" fmla="*/ 1535945 w 4517293"/>
              <a:gd name="connsiteY57" fmla="*/ 2046864 h 2504831"/>
              <a:gd name="connsiteX58" fmla="*/ 1611927 w 4517293"/>
              <a:gd name="connsiteY58" fmla="*/ 2052104 h 2504831"/>
              <a:gd name="connsiteX59" fmla="*/ 1614547 w 4517293"/>
              <a:gd name="connsiteY59" fmla="*/ 2062584 h 2504831"/>
              <a:gd name="connsiteX60" fmla="*/ 1680308 w 4517293"/>
              <a:gd name="connsiteY60" fmla="*/ 2063261 h 2504831"/>
              <a:gd name="connsiteX61" fmla="*/ 1680308 w 4517293"/>
              <a:gd name="connsiteY61" fmla="*/ 2098431 h 2504831"/>
              <a:gd name="connsiteX62" fmla="*/ 2071077 w 4517293"/>
              <a:gd name="connsiteY62" fmla="*/ 2098431 h 2504831"/>
              <a:gd name="connsiteX63" fmla="*/ 2071077 w 4517293"/>
              <a:gd name="connsiteY63" fmla="*/ 2098431 h 2504831"/>
              <a:gd name="connsiteX64" fmla="*/ 2071077 w 4517293"/>
              <a:gd name="connsiteY64" fmla="*/ 2137508 h 2504831"/>
              <a:gd name="connsiteX65" fmla="*/ 2246923 w 4517293"/>
              <a:gd name="connsiteY65" fmla="*/ 2137508 h 2504831"/>
              <a:gd name="connsiteX66" fmla="*/ 2246923 w 4517293"/>
              <a:gd name="connsiteY66" fmla="*/ 2137508 h 2504831"/>
              <a:gd name="connsiteX67" fmla="*/ 2246923 w 4517293"/>
              <a:gd name="connsiteY67" fmla="*/ 2137508 h 2504831"/>
              <a:gd name="connsiteX68" fmla="*/ 2434493 w 4517293"/>
              <a:gd name="connsiteY68" fmla="*/ 2137508 h 2504831"/>
              <a:gd name="connsiteX69" fmla="*/ 2434493 w 4517293"/>
              <a:gd name="connsiteY69" fmla="*/ 2207846 h 2504831"/>
              <a:gd name="connsiteX70" fmla="*/ 2590800 w 4517293"/>
              <a:gd name="connsiteY70" fmla="*/ 2207846 h 2504831"/>
              <a:gd name="connsiteX71" fmla="*/ 2590800 w 4517293"/>
              <a:gd name="connsiteY71" fmla="*/ 2246923 h 2504831"/>
              <a:gd name="connsiteX72" fmla="*/ 2688493 w 4517293"/>
              <a:gd name="connsiteY72" fmla="*/ 2246923 h 2504831"/>
              <a:gd name="connsiteX73" fmla="*/ 2688493 w 4517293"/>
              <a:gd name="connsiteY73" fmla="*/ 2297723 h 2504831"/>
              <a:gd name="connsiteX74" fmla="*/ 2817446 w 4517293"/>
              <a:gd name="connsiteY74" fmla="*/ 2297723 h 2504831"/>
              <a:gd name="connsiteX75" fmla="*/ 2817446 w 4517293"/>
              <a:gd name="connsiteY75" fmla="*/ 2297723 h 2504831"/>
              <a:gd name="connsiteX76" fmla="*/ 3133924 w 4517293"/>
              <a:gd name="connsiteY76" fmla="*/ 2300343 h 2504831"/>
              <a:gd name="connsiteX77" fmla="*/ 3138227 w 4517293"/>
              <a:gd name="connsiteY77" fmla="*/ 2327525 h 2504831"/>
              <a:gd name="connsiteX78" fmla="*/ 3218529 w 4517293"/>
              <a:gd name="connsiteY78" fmla="*/ 2331083 h 2504831"/>
              <a:gd name="connsiteX79" fmla="*/ 3219467 w 4517293"/>
              <a:gd name="connsiteY79" fmla="*/ 2356277 h 2504831"/>
              <a:gd name="connsiteX80" fmla="*/ 3280812 w 4517293"/>
              <a:gd name="connsiteY80" fmla="*/ 2358559 h 2504831"/>
              <a:gd name="connsiteX81" fmla="*/ 3694974 w 4517293"/>
              <a:gd name="connsiteY81" fmla="*/ 2359835 h 2504831"/>
              <a:gd name="connsiteX82" fmla="*/ 3698778 w 4517293"/>
              <a:gd name="connsiteY82" fmla="*/ 2389643 h 2504831"/>
              <a:gd name="connsiteX83" fmla="*/ 3855328 w 4517293"/>
              <a:gd name="connsiteY83" fmla="*/ 2389643 h 2504831"/>
              <a:gd name="connsiteX84" fmla="*/ 3851525 w 4517293"/>
              <a:gd name="connsiteY84" fmla="*/ 2412794 h 2504831"/>
              <a:gd name="connsiteX85" fmla="*/ 3977043 w 4517293"/>
              <a:gd name="connsiteY85" fmla="*/ 2414549 h 2504831"/>
              <a:gd name="connsiteX86" fmla="*/ 3982824 w 4517293"/>
              <a:gd name="connsiteY86" fmla="*/ 2430584 h 2504831"/>
              <a:gd name="connsiteX87" fmla="*/ 4032064 w 4517293"/>
              <a:gd name="connsiteY87" fmla="*/ 2433827 h 2504831"/>
              <a:gd name="connsiteX88" fmla="*/ 4043084 w 4517293"/>
              <a:gd name="connsiteY88" fmla="*/ 2459181 h 2504831"/>
              <a:gd name="connsiteX89" fmla="*/ 4364848 w 4517293"/>
              <a:gd name="connsiteY89" fmla="*/ 2459181 h 2504831"/>
              <a:gd name="connsiteX90" fmla="*/ 4372708 w 4517293"/>
              <a:gd name="connsiteY90" fmla="*/ 2504831 h 2504831"/>
              <a:gd name="connsiteX91" fmla="*/ 4517293 w 4517293"/>
              <a:gd name="connsiteY91"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8493 w 4517293"/>
              <a:gd name="connsiteY11" fmla="*/ 519723 h 2504831"/>
              <a:gd name="connsiteX12" fmla="*/ 183662 w 4517293"/>
              <a:gd name="connsiteY12" fmla="*/ 519723 h 2504831"/>
              <a:gd name="connsiteX13" fmla="*/ 181376 w 4517293"/>
              <a:gd name="connsiteY13" fmla="*/ 553431 h 2504831"/>
              <a:gd name="connsiteX14" fmla="*/ 183662 w 4517293"/>
              <a:gd name="connsiteY14" fmla="*/ 699477 h 2504831"/>
              <a:gd name="connsiteX15" fmla="*/ 230554 w 4517293"/>
              <a:gd name="connsiteY15" fmla="*/ 699477 h 2504831"/>
              <a:gd name="connsiteX16" fmla="*/ 230554 w 4517293"/>
              <a:gd name="connsiteY16" fmla="*/ 887046 h 2504831"/>
              <a:gd name="connsiteX17" fmla="*/ 293077 w 4517293"/>
              <a:gd name="connsiteY17" fmla="*/ 887046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1000369 h 2504831"/>
              <a:gd name="connsiteX23" fmla="*/ 351693 w 4517293"/>
              <a:gd name="connsiteY23" fmla="*/ 1000369 h 2504831"/>
              <a:gd name="connsiteX24" fmla="*/ 351693 w 4517293"/>
              <a:gd name="connsiteY24" fmla="*/ 1074615 h 2504831"/>
              <a:gd name="connsiteX25" fmla="*/ 351693 w 4517293"/>
              <a:gd name="connsiteY25" fmla="*/ 1074615 h 2504831"/>
              <a:gd name="connsiteX26" fmla="*/ 386862 w 4517293"/>
              <a:gd name="connsiteY26" fmla="*/ 1074615 h 2504831"/>
              <a:gd name="connsiteX27" fmla="*/ 386862 w 4517293"/>
              <a:gd name="connsiteY27" fmla="*/ 1187938 h 2504831"/>
              <a:gd name="connsiteX28" fmla="*/ 461108 w 4517293"/>
              <a:gd name="connsiteY28" fmla="*/ 1187938 h 2504831"/>
              <a:gd name="connsiteX29" fmla="*/ 461108 w 4517293"/>
              <a:gd name="connsiteY29" fmla="*/ 1262184 h 2504831"/>
              <a:gd name="connsiteX30" fmla="*/ 539262 w 4517293"/>
              <a:gd name="connsiteY30" fmla="*/ 1262184 h 2504831"/>
              <a:gd name="connsiteX31" fmla="*/ 539262 w 4517293"/>
              <a:gd name="connsiteY31" fmla="*/ 1371600 h 2504831"/>
              <a:gd name="connsiteX32" fmla="*/ 597877 w 4517293"/>
              <a:gd name="connsiteY32" fmla="*/ 1371600 h 2504831"/>
              <a:gd name="connsiteX33" fmla="*/ 597877 w 4517293"/>
              <a:gd name="connsiteY33" fmla="*/ 1430215 h 2504831"/>
              <a:gd name="connsiteX34" fmla="*/ 636954 w 4517293"/>
              <a:gd name="connsiteY34" fmla="*/ 1430215 h 2504831"/>
              <a:gd name="connsiteX35" fmla="*/ 636954 w 4517293"/>
              <a:gd name="connsiteY35" fmla="*/ 1496646 h 2504831"/>
              <a:gd name="connsiteX36" fmla="*/ 762000 w 4517293"/>
              <a:gd name="connsiteY36" fmla="*/ 1496646 h 2504831"/>
              <a:gd name="connsiteX37" fmla="*/ 762000 w 4517293"/>
              <a:gd name="connsiteY37" fmla="*/ 1574800 h 2504831"/>
              <a:gd name="connsiteX38" fmla="*/ 797169 w 4517293"/>
              <a:gd name="connsiteY38" fmla="*/ 1574800 h 2504831"/>
              <a:gd name="connsiteX39" fmla="*/ 797169 w 4517293"/>
              <a:gd name="connsiteY39" fmla="*/ 1629508 h 2504831"/>
              <a:gd name="connsiteX40" fmla="*/ 797169 w 4517293"/>
              <a:gd name="connsiteY40" fmla="*/ 1629508 h 2504831"/>
              <a:gd name="connsiteX41" fmla="*/ 828431 w 4517293"/>
              <a:gd name="connsiteY41" fmla="*/ 1629508 h 2504831"/>
              <a:gd name="connsiteX42" fmla="*/ 828431 w 4517293"/>
              <a:gd name="connsiteY42" fmla="*/ 1785815 h 2504831"/>
              <a:gd name="connsiteX43" fmla="*/ 1012093 w 4517293"/>
              <a:gd name="connsiteY43" fmla="*/ 1785815 h 2504831"/>
              <a:gd name="connsiteX44" fmla="*/ 1012093 w 4517293"/>
              <a:gd name="connsiteY44" fmla="*/ 1832708 h 2504831"/>
              <a:gd name="connsiteX45" fmla="*/ 1062893 w 4517293"/>
              <a:gd name="connsiteY45" fmla="*/ 1832708 h 2504831"/>
              <a:gd name="connsiteX46" fmla="*/ 1062893 w 4517293"/>
              <a:gd name="connsiteY46" fmla="*/ 1887415 h 2504831"/>
              <a:gd name="connsiteX47" fmla="*/ 1137139 w 4517293"/>
              <a:gd name="connsiteY47" fmla="*/ 1887415 h 2504831"/>
              <a:gd name="connsiteX48" fmla="*/ 1137139 w 4517293"/>
              <a:gd name="connsiteY48" fmla="*/ 1926492 h 2504831"/>
              <a:gd name="connsiteX49" fmla="*/ 1230923 w 4517293"/>
              <a:gd name="connsiteY49" fmla="*/ 1926492 h 2504831"/>
              <a:gd name="connsiteX50" fmla="*/ 1230923 w 4517293"/>
              <a:gd name="connsiteY50" fmla="*/ 1957574 h 2504831"/>
              <a:gd name="connsiteX51" fmla="*/ 1266080 w 4517293"/>
              <a:gd name="connsiteY51" fmla="*/ 1963022 h 2504831"/>
              <a:gd name="connsiteX52" fmla="*/ 1269508 w 4517293"/>
              <a:gd name="connsiteY52" fmla="*/ 1973295 h 2504831"/>
              <a:gd name="connsiteX53" fmla="*/ 1336821 w 4517293"/>
              <a:gd name="connsiteY53" fmla="*/ 1976122 h 2504831"/>
              <a:gd name="connsiteX54" fmla="*/ 1335008 w 4517293"/>
              <a:gd name="connsiteY54" fmla="*/ 2000603 h 2504831"/>
              <a:gd name="connsiteX55" fmla="*/ 1475685 w 4517293"/>
              <a:gd name="connsiteY55" fmla="*/ 2004943 h 2504831"/>
              <a:gd name="connsiteX56" fmla="*/ 1475462 w 4517293"/>
              <a:gd name="connsiteY56" fmla="*/ 2024184 h 2504831"/>
              <a:gd name="connsiteX57" fmla="*/ 1533103 w 4517293"/>
              <a:gd name="connsiteY57" fmla="*/ 2026580 h 2504831"/>
              <a:gd name="connsiteX58" fmla="*/ 1535945 w 4517293"/>
              <a:gd name="connsiteY58" fmla="*/ 2046864 h 2504831"/>
              <a:gd name="connsiteX59" fmla="*/ 1611927 w 4517293"/>
              <a:gd name="connsiteY59" fmla="*/ 2052104 h 2504831"/>
              <a:gd name="connsiteX60" fmla="*/ 1614547 w 4517293"/>
              <a:gd name="connsiteY60" fmla="*/ 2062584 h 2504831"/>
              <a:gd name="connsiteX61" fmla="*/ 1680308 w 4517293"/>
              <a:gd name="connsiteY61" fmla="*/ 2063261 h 2504831"/>
              <a:gd name="connsiteX62" fmla="*/ 1680308 w 4517293"/>
              <a:gd name="connsiteY62" fmla="*/ 2098431 h 2504831"/>
              <a:gd name="connsiteX63" fmla="*/ 2071077 w 4517293"/>
              <a:gd name="connsiteY63" fmla="*/ 2098431 h 2504831"/>
              <a:gd name="connsiteX64" fmla="*/ 2071077 w 4517293"/>
              <a:gd name="connsiteY64" fmla="*/ 2098431 h 2504831"/>
              <a:gd name="connsiteX65" fmla="*/ 2071077 w 4517293"/>
              <a:gd name="connsiteY65" fmla="*/ 2137508 h 2504831"/>
              <a:gd name="connsiteX66" fmla="*/ 2246923 w 4517293"/>
              <a:gd name="connsiteY66" fmla="*/ 2137508 h 2504831"/>
              <a:gd name="connsiteX67" fmla="*/ 2246923 w 4517293"/>
              <a:gd name="connsiteY67" fmla="*/ 2137508 h 2504831"/>
              <a:gd name="connsiteX68" fmla="*/ 2246923 w 4517293"/>
              <a:gd name="connsiteY68" fmla="*/ 2137508 h 2504831"/>
              <a:gd name="connsiteX69" fmla="*/ 2434493 w 4517293"/>
              <a:gd name="connsiteY69" fmla="*/ 2137508 h 2504831"/>
              <a:gd name="connsiteX70" fmla="*/ 2434493 w 4517293"/>
              <a:gd name="connsiteY70" fmla="*/ 2207846 h 2504831"/>
              <a:gd name="connsiteX71" fmla="*/ 2590800 w 4517293"/>
              <a:gd name="connsiteY71" fmla="*/ 2207846 h 2504831"/>
              <a:gd name="connsiteX72" fmla="*/ 2590800 w 4517293"/>
              <a:gd name="connsiteY72" fmla="*/ 2246923 h 2504831"/>
              <a:gd name="connsiteX73" fmla="*/ 2688493 w 4517293"/>
              <a:gd name="connsiteY73" fmla="*/ 2246923 h 2504831"/>
              <a:gd name="connsiteX74" fmla="*/ 2688493 w 4517293"/>
              <a:gd name="connsiteY74" fmla="*/ 2297723 h 2504831"/>
              <a:gd name="connsiteX75" fmla="*/ 2817446 w 4517293"/>
              <a:gd name="connsiteY75" fmla="*/ 2297723 h 2504831"/>
              <a:gd name="connsiteX76" fmla="*/ 2817446 w 4517293"/>
              <a:gd name="connsiteY76" fmla="*/ 2297723 h 2504831"/>
              <a:gd name="connsiteX77" fmla="*/ 3133924 w 4517293"/>
              <a:gd name="connsiteY77" fmla="*/ 2300343 h 2504831"/>
              <a:gd name="connsiteX78" fmla="*/ 3138227 w 4517293"/>
              <a:gd name="connsiteY78" fmla="*/ 2327525 h 2504831"/>
              <a:gd name="connsiteX79" fmla="*/ 3218529 w 4517293"/>
              <a:gd name="connsiteY79" fmla="*/ 2331083 h 2504831"/>
              <a:gd name="connsiteX80" fmla="*/ 3219467 w 4517293"/>
              <a:gd name="connsiteY80" fmla="*/ 2356277 h 2504831"/>
              <a:gd name="connsiteX81" fmla="*/ 3280812 w 4517293"/>
              <a:gd name="connsiteY81" fmla="*/ 2358559 h 2504831"/>
              <a:gd name="connsiteX82" fmla="*/ 3694974 w 4517293"/>
              <a:gd name="connsiteY82" fmla="*/ 2359835 h 2504831"/>
              <a:gd name="connsiteX83" fmla="*/ 3698778 w 4517293"/>
              <a:gd name="connsiteY83" fmla="*/ 2389643 h 2504831"/>
              <a:gd name="connsiteX84" fmla="*/ 3855328 w 4517293"/>
              <a:gd name="connsiteY84" fmla="*/ 2389643 h 2504831"/>
              <a:gd name="connsiteX85" fmla="*/ 3851525 w 4517293"/>
              <a:gd name="connsiteY85" fmla="*/ 2412794 h 2504831"/>
              <a:gd name="connsiteX86" fmla="*/ 3977043 w 4517293"/>
              <a:gd name="connsiteY86" fmla="*/ 2414549 h 2504831"/>
              <a:gd name="connsiteX87" fmla="*/ 3982824 w 4517293"/>
              <a:gd name="connsiteY87" fmla="*/ 2430584 h 2504831"/>
              <a:gd name="connsiteX88" fmla="*/ 4032064 w 4517293"/>
              <a:gd name="connsiteY88" fmla="*/ 2433827 h 2504831"/>
              <a:gd name="connsiteX89" fmla="*/ 4043084 w 4517293"/>
              <a:gd name="connsiteY89" fmla="*/ 2459181 h 2504831"/>
              <a:gd name="connsiteX90" fmla="*/ 4364848 w 4517293"/>
              <a:gd name="connsiteY90" fmla="*/ 2459181 h 2504831"/>
              <a:gd name="connsiteX91" fmla="*/ 4372708 w 4517293"/>
              <a:gd name="connsiteY91" fmla="*/ 2504831 h 2504831"/>
              <a:gd name="connsiteX92" fmla="*/ 4517293 w 4517293"/>
              <a:gd name="connsiteY92"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5873 w 4517293"/>
              <a:gd name="connsiteY11" fmla="*/ 545924 h 2504831"/>
              <a:gd name="connsiteX12" fmla="*/ 183662 w 4517293"/>
              <a:gd name="connsiteY12" fmla="*/ 519723 h 2504831"/>
              <a:gd name="connsiteX13" fmla="*/ 181376 w 4517293"/>
              <a:gd name="connsiteY13" fmla="*/ 553431 h 2504831"/>
              <a:gd name="connsiteX14" fmla="*/ 183662 w 4517293"/>
              <a:gd name="connsiteY14" fmla="*/ 699477 h 2504831"/>
              <a:gd name="connsiteX15" fmla="*/ 230554 w 4517293"/>
              <a:gd name="connsiteY15" fmla="*/ 699477 h 2504831"/>
              <a:gd name="connsiteX16" fmla="*/ 230554 w 4517293"/>
              <a:gd name="connsiteY16" fmla="*/ 887046 h 2504831"/>
              <a:gd name="connsiteX17" fmla="*/ 293077 w 4517293"/>
              <a:gd name="connsiteY17" fmla="*/ 887046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1000369 h 2504831"/>
              <a:gd name="connsiteX23" fmla="*/ 351693 w 4517293"/>
              <a:gd name="connsiteY23" fmla="*/ 1000369 h 2504831"/>
              <a:gd name="connsiteX24" fmla="*/ 351693 w 4517293"/>
              <a:gd name="connsiteY24" fmla="*/ 1074615 h 2504831"/>
              <a:gd name="connsiteX25" fmla="*/ 351693 w 4517293"/>
              <a:gd name="connsiteY25" fmla="*/ 1074615 h 2504831"/>
              <a:gd name="connsiteX26" fmla="*/ 386862 w 4517293"/>
              <a:gd name="connsiteY26" fmla="*/ 1074615 h 2504831"/>
              <a:gd name="connsiteX27" fmla="*/ 386862 w 4517293"/>
              <a:gd name="connsiteY27" fmla="*/ 1187938 h 2504831"/>
              <a:gd name="connsiteX28" fmla="*/ 461108 w 4517293"/>
              <a:gd name="connsiteY28" fmla="*/ 1187938 h 2504831"/>
              <a:gd name="connsiteX29" fmla="*/ 461108 w 4517293"/>
              <a:gd name="connsiteY29" fmla="*/ 1262184 h 2504831"/>
              <a:gd name="connsiteX30" fmla="*/ 539262 w 4517293"/>
              <a:gd name="connsiteY30" fmla="*/ 1262184 h 2504831"/>
              <a:gd name="connsiteX31" fmla="*/ 539262 w 4517293"/>
              <a:gd name="connsiteY31" fmla="*/ 1371600 h 2504831"/>
              <a:gd name="connsiteX32" fmla="*/ 597877 w 4517293"/>
              <a:gd name="connsiteY32" fmla="*/ 1371600 h 2504831"/>
              <a:gd name="connsiteX33" fmla="*/ 597877 w 4517293"/>
              <a:gd name="connsiteY33" fmla="*/ 1430215 h 2504831"/>
              <a:gd name="connsiteX34" fmla="*/ 636954 w 4517293"/>
              <a:gd name="connsiteY34" fmla="*/ 1430215 h 2504831"/>
              <a:gd name="connsiteX35" fmla="*/ 636954 w 4517293"/>
              <a:gd name="connsiteY35" fmla="*/ 1496646 h 2504831"/>
              <a:gd name="connsiteX36" fmla="*/ 762000 w 4517293"/>
              <a:gd name="connsiteY36" fmla="*/ 1496646 h 2504831"/>
              <a:gd name="connsiteX37" fmla="*/ 762000 w 4517293"/>
              <a:gd name="connsiteY37" fmla="*/ 1574800 h 2504831"/>
              <a:gd name="connsiteX38" fmla="*/ 797169 w 4517293"/>
              <a:gd name="connsiteY38" fmla="*/ 1574800 h 2504831"/>
              <a:gd name="connsiteX39" fmla="*/ 797169 w 4517293"/>
              <a:gd name="connsiteY39" fmla="*/ 1629508 h 2504831"/>
              <a:gd name="connsiteX40" fmla="*/ 797169 w 4517293"/>
              <a:gd name="connsiteY40" fmla="*/ 1629508 h 2504831"/>
              <a:gd name="connsiteX41" fmla="*/ 828431 w 4517293"/>
              <a:gd name="connsiteY41" fmla="*/ 1629508 h 2504831"/>
              <a:gd name="connsiteX42" fmla="*/ 828431 w 4517293"/>
              <a:gd name="connsiteY42" fmla="*/ 1785815 h 2504831"/>
              <a:gd name="connsiteX43" fmla="*/ 1012093 w 4517293"/>
              <a:gd name="connsiteY43" fmla="*/ 1785815 h 2504831"/>
              <a:gd name="connsiteX44" fmla="*/ 1012093 w 4517293"/>
              <a:gd name="connsiteY44" fmla="*/ 1832708 h 2504831"/>
              <a:gd name="connsiteX45" fmla="*/ 1062893 w 4517293"/>
              <a:gd name="connsiteY45" fmla="*/ 1832708 h 2504831"/>
              <a:gd name="connsiteX46" fmla="*/ 1062893 w 4517293"/>
              <a:gd name="connsiteY46" fmla="*/ 1887415 h 2504831"/>
              <a:gd name="connsiteX47" fmla="*/ 1137139 w 4517293"/>
              <a:gd name="connsiteY47" fmla="*/ 1887415 h 2504831"/>
              <a:gd name="connsiteX48" fmla="*/ 1137139 w 4517293"/>
              <a:gd name="connsiteY48" fmla="*/ 1926492 h 2504831"/>
              <a:gd name="connsiteX49" fmla="*/ 1230923 w 4517293"/>
              <a:gd name="connsiteY49" fmla="*/ 1926492 h 2504831"/>
              <a:gd name="connsiteX50" fmla="*/ 1230923 w 4517293"/>
              <a:gd name="connsiteY50" fmla="*/ 1957574 h 2504831"/>
              <a:gd name="connsiteX51" fmla="*/ 1266080 w 4517293"/>
              <a:gd name="connsiteY51" fmla="*/ 1963022 h 2504831"/>
              <a:gd name="connsiteX52" fmla="*/ 1269508 w 4517293"/>
              <a:gd name="connsiteY52" fmla="*/ 1973295 h 2504831"/>
              <a:gd name="connsiteX53" fmla="*/ 1336821 w 4517293"/>
              <a:gd name="connsiteY53" fmla="*/ 1976122 h 2504831"/>
              <a:gd name="connsiteX54" fmla="*/ 1335008 w 4517293"/>
              <a:gd name="connsiteY54" fmla="*/ 2000603 h 2504831"/>
              <a:gd name="connsiteX55" fmla="*/ 1475685 w 4517293"/>
              <a:gd name="connsiteY55" fmla="*/ 2004943 h 2504831"/>
              <a:gd name="connsiteX56" fmla="*/ 1475462 w 4517293"/>
              <a:gd name="connsiteY56" fmla="*/ 2024184 h 2504831"/>
              <a:gd name="connsiteX57" fmla="*/ 1533103 w 4517293"/>
              <a:gd name="connsiteY57" fmla="*/ 2026580 h 2504831"/>
              <a:gd name="connsiteX58" fmla="*/ 1535945 w 4517293"/>
              <a:gd name="connsiteY58" fmla="*/ 2046864 h 2504831"/>
              <a:gd name="connsiteX59" fmla="*/ 1611927 w 4517293"/>
              <a:gd name="connsiteY59" fmla="*/ 2052104 h 2504831"/>
              <a:gd name="connsiteX60" fmla="*/ 1614547 w 4517293"/>
              <a:gd name="connsiteY60" fmla="*/ 2062584 h 2504831"/>
              <a:gd name="connsiteX61" fmla="*/ 1680308 w 4517293"/>
              <a:gd name="connsiteY61" fmla="*/ 2063261 h 2504831"/>
              <a:gd name="connsiteX62" fmla="*/ 1680308 w 4517293"/>
              <a:gd name="connsiteY62" fmla="*/ 2098431 h 2504831"/>
              <a:gd name="connsiteX63" fmla="*/ 2071077 w 4517293"/>
              <a:gd name="connsiteY63" fmla="*/ 2098431 h 2504831"/>
              <a:gd name="connsiteX64" fmla="*/ 2071077 w 4517293"/>
              <a:gd name="connsiteY64" fmla="*/ 2098431 h 2504831"/>
              <a:gd name="connsiteX65" fmla="*/ 2071077 w 4517293"/>
              <a:gd name="connsiteY65" fmla="*/ 2137508 h 2504831"/>
              <a:gd name="connsiteX66" fmla="*/ 2246923 w 4517293"/>
              <a:gd name="connsiteY66" fmla="*/ 2137508 h 2504831"/>
              <a:gd name="connsiteX67" fmla="*/ 2246923 w 4517293"/>
              <a:gd name="connsiteY67" fmla="*/ 2137508 h 2504831"/>
              <a:gd name="connsiteX68" fmla="*/ 2246923 w 4517293"/>
              <a:gd name="connsiteY68" fmla="*/ 2137508 h 2504831"/>
              <a:gd name="connsiteX69" fmla="*/ 2434493 w 4517293"/>
              <a:gd name="connsiteY69" fmla="*/ 2137508 h 2504831"/>
              <a:gd name="connsiteX70" fmla="*/ 2434493 w 4517293"/>
              <a:gd name="connsiteY70" fmla="*/ 2207846 h 2504831"/>
              <a:gd name="connsiteX71" fmla="*/ 2590800 w 4517293"/>
              <a:gd name="connsiteY71" fmla="*/ 2207846 h 2504831"/>
              <a:gd name="connsiteX72" fmla="*/ 2590800 w 4517293"/>
              <a:gd name="connsiteY72" fmla="*/ 2246923 h 2504831"/>
              <a:gd name="connsiteX73" fmla="*/ 2688493 w 4517293"/>
              <a:gd name="connsiteY73" fmla="*/ 2246923 h 2504831"/>
              <a:gd name="connsiteX74" fmla="*/ 2688493 w 4517293"/>
              <a:gd name="connsiteY74" fmla="*/ 2297723 h 2504831"/>
              <a:gd name="connsiteX75" fmla="*/ 2817446 w 4517293"/>
              <a:gd name="connsiteY75" fmla="*/ 2297723 h 2504831"/>
              <a:gd name="connsiteX76" fmla="*/ 2817446 w 4517293"/>
              <a:gd name="connsiteY76" fmla="*/ 2297723 h 2504831"/>
              <a:gd name="connsiteX77" fmla="*/ 3133924 w 4517293"/>
              <a:gd name="connsiteY77" fmla="*/ 2300343 h 2504831"/>
              <a:gd name="connsiteX78" fmla="*/ 3138227 w 4517293"/>
              <a:gd name="connsiteY78" fmla="*/ 2327525 h 2504831"/>
              <a:gd name="connsiteX79" fmla="*/ 3218529 w 4517293"/>
              <a:gd name="connsiteY79" fmla="*/ 2331083 h 2504831"/>
              <a:gd name="connsiteX80" fmla="*/ 3219467 w 4517293"/>
              <a:gd name="connsiteY80" fmla="*/ 2356277 h 2504831"/>
              <a:gd name="connsiteX81" fmla="*/ 3280812 w 4517293"/>
              <a:gd name="connsiteY81" fmla="*/ 2358559 h 2504831"/>
              <a:gd name="connsiteX82" fmla="*/ 3694974 w 4517293"/>
              <a:gd name="connsiteY82" fmla="*/ 2359835 h 2504831"/>
              <a:gd name="connsiteX83" fmla="*/ 3698778 w 4517293"/>
              <a:gd name="connsiteY83" fmla="*/ 2389643 h 2504831"/>
              <a:gd name="connsiteX84" fmla="*/ 3855328 w 4517293"/>
              <a:gd name="connsiteY84" fmla="*/ 2389643 h 2504831"/>
              <a:gd name="connsiteX85" fmla="*/ 3851525 w 4517293"/>
              <a:gd name="connsiteY85" fmla="*/ 2412794 h 2504831"/>
              <a:gd name="connsiteX86" fmla="*/ 3977043 w 4517293"/>
              <a:gd name="connsiteY86" fmla="*/ 2414549 h 2504831"/>
              <a:gd name="connsiteX87" fmla="*/ 3982824 w 4517293"/>
              <a:gd name="connsiteY87" fmla="*/ 2430584 h 2504831"/>
              <a:gd name="connsiteX88" fmla="*/ 4032064 w 4517293"/>
              <a:gd name="connsiteY88" fmla="*/ 2433827 h 2504831"/>
              <a:gd name="connsiteX89" fmla="*/ 4043084 w 4517293"/>
              <a:gd name="connsiteY89" fmla="*/ 2459181 h 2504831"/>
              <a:gd name="connsiteX90" fmla="*/ 4364848 w 4517293"/>
              <a:gd name="connsiteY90" fmla="*/ 2459181 h 2504831"/>
              <a:gd name="connsiteX91" fmla="*/ 4372708 w 4517293"/>
              <a:gd name="connsiteY91" fmla="*/ 2504831 h 2504831"/>
              <a:gd name="connsiteX92" fmla="*/ 4517293 w 4517293"/>
              <a:gd name="connsiteY92"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5873 w 4517293"/>
              <a:gd name="connsiteY11" fmla="*/ 545924 h 2504831"/>
              <a:gd name="connsiteX12" fmla="*/ 173182 w 4517293"/>
              <a:gd name="connsiteY12" fmla="*/ 548544 h 2504831"/>
              <a:gd name="connsiteX13" fmla="*/ 181376 w 4517293"/>
              <a:gd name="connsiteY13" fmla="*/ 553431 h 2504831"/>
              <a:gd name="connsiteX14" fmla="*/ 183662 w 4517293"/>
              <a:gd name="connsiteY14" fmla="*/ 699477 h 2504831"/>
              <a:gd name="connsiteX15" fmla="*/ 230554 w 4517293"/>
              <a:gd name="connsiteY15" fmla="*/ 699477 h 2504831"/>
              <a:gd name="connsiteX16" fmla="*/ 230554 w 4517293"/>
              <a:gd name="connsiteY16" fmla="*/ 887046 h 2504831"/>
              <a:gd name="connsiteX17" fmla="*/ 293077 w 4517293"/>
              <a:gd name="connsiteY17" fmla="*/ 887046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1000369 h 2504831"/>
              <a:gd name="connsiteX23" fmla="*/ 351693 w 4517293"/>
              <a:gd name="connsiteY23" fmla="*/ 1000369 h 2504831"/>
              <a:gd name="connsiteX24" fmla="*/ 351693 w 4517293"/>
              <a:gd name="connsiteY24" fmla="*/ 1074615 h 2504831"/>
              <a:gd name="connsiteX25" fmla="*/ 351693 w 4517293"/>
              <a:gd name="connsiteY25" fmla="*/ 1074615 h 2504831"/>
              <a:gd name="connsiteX26" fmla="*/ 386862 w 4517293"/>
              <a:gd name="connsiteY26" fmla="*/ 1074615 h 2504831"/>
              <a:gd name="connsiteX27" fmla="*/ 386862 w 4517293"/>
              <a:gd name="connsiteY27" fmla="*/ 1187938 h 2504831"/>
              <a:gd name="connsiteX28" fmla="*/ 461108 w 4517293"/>
              <a:gd name="connsiteY28" fmla="*/ 1187938 h 2504831"/>
              <a:gd name="connsiteX29" fmla="*/ 461108 w 4517293"/>
              <a:gd name="connsiteY29" fmla="*/ 1262184 h 2504831"/>
              <a:gd name="connsiteX30" fmla="*/ 539262 w 4517293"/>
              <a:gd name="connsiteY30" fmla="*/ 1262184 h 2504831"/>
              <a:gd name="connsiteX31" fmla="*/ 539262 w 4517293"/>
              <a:gd name="connsiteY31" fmla="*/ 1371600 h 2504831"/>
              <a:gd name="connsiteX32" fmla="*/ 597877 w 4517293"/>
              <a:gd name="connsiteY32" fmla="*/ 1371600 h 2504831"/>
              <a:gd name="connsiteX33" fmla="*/ 597877 w 4517293"/>
              <a:gd name="connsiteY33" fmla="*/ 1430215 h 2504831"/>
              <a:gd name="connsiteX34" fmla="*/ 636954 w 4517293"/>
              <a:gd name="connsiteY34" fmla="*/ 1430215 h 2504831"/>
              <a:gd name="connsiteX35" fmla="*/ 636954 w 4517293"/>
              <a:gd name="connsiteY35" fmla="*/ 1496646 h 2504831"/>
              <a:gd name="connsiteX36" fmla="*/ 762000 w 4517293"/>
              <a:gd name="connsiteY36" fmla="*/ 1496646 h 2504831"/>
              <a:gd name="connsiteX37" fmla="*/ 762000 w 4517293"/>
              <a:gd name="connsiteY37" fmla="*/ 1574800 h 2504831"/>
              <a:gd name="connsiteX38" fmla="*/ 797169 w 4517293"/>
              <a:gd name="connsiteY38" fmla="*/ 1574800 h 2504831"/>
              <a:gd name="connsiteX39" fmla="*/ 797169 w 4517293"/>
              <a:gd name="connsiteY39" fmla="*/ 1629508 h 2504831"/>
              <a:gd name="connsiteX40" fmla="*/ 797169 w 4517293"/>
              <a:gd name="connsiteY40" fmla="*/ 1629508 h 2504831"/>
              <a:gd name="connsiteX41" fmla="*/ 828431 w 4517293"/>
              <a:gd name="connsiteY41" fmla="*/ 1629508 h 2504831"/>
              <a:gd name="connsiteX42" fmla="*/ 828431 w 4517293"/>
              <a:gd name="connsiteY42" fmla="*/ 1785815 h 2504831"/>
              <a:gd name="connsiteX43" fmla="*/ 1012093 w 4517293"/>
              <a:gd name="connsiteY43" fmla="*/ 1785815 h 2504831"/>
              <a:gd name="connsiteX44" fmla="*/ 1012093 w 4517293"/>
              <a:gd name="connsiteY44" fmla="*/ 1832708 h 2504831"/>
              <a:gd name="connsiteX45" fmla="*/ 1062893 w 4517293"/>
              <a:gd name="connsiteY45" fmla="*/ 1832708 h 2504831"/>
              <a:gd name="connsiteX46" fmla="*/ 1062893 w 4517293"/>
              <a:gd name="connsiteY46" fmla="*/ 1887415 h 2504831"/>
              <a:gd name="connsiteX47" fmla="*/ 1137139 w 4517293"/>
              <a:gd name="connsiteY47" fmla="*/ 1887415 h 2504831"/>
              <a:gd name="connsiteX48" fmla="*/ 1137139 w 4517293"/>
              <a:gd name="connsiteY48" fmla="*/ 1926492 h 2504831"/>
              <a:gd name="connsiteX49" fmla="*/ 1230923 w 4517293"/>
              <a:gd name="connsiteY49" fmla="*/ 1926492 h 2504831"/>
              <a:gd name="connsiteX50" fmla="*/ 1230923 w 4517293"/>
              <a:gd name="connsiteY50" fmla="*/ 1957574 h 2504831"/>
              <a:gd name="connsiteX51" fmla="*/ 1266080 w 4517293"/>
              <a:gd name="connsiteY51" fmla="*/ 1963022 h 2504831"/>
              <a:gd name="connsiteX52" fmla="*/ 1269508 w 4517293"/>
              <a:gd name="connsiteY52" fmla="*/ 1973295 h 2504831"/>
              <a:gd name="connsiteX53" fmla="*/ 1336821 w 4517293"/>
              <a:gd name="connsiteY53" fmla="*/ 1976122 h 2504831"/>
              <a:gd name="connsiteX54" fmla="*/ 1335008 w 4517293"/>
              <a:gd name="connsiteY54" fmla="*/ 2000603 h 2504831"/>
              <a:gd name="connsiteX55" fmla="*/ 1475685 w 4517293"/>
              <a:gd name="connsiteY55" fmla="*/ 2004943 h 2504831"/>
              <a:gd name="connsiteX56" fmla="*/ 1475462 w 4517293"/>
              <a:gd name="connsiteY56" fmla="*/ 2024184 h 2504831"/>
              <a:gd name="connsiteX57" fmla="*/ 1533103 w 4517293"/>
              <a:gd name="connsiteY57" fmla="*/ 2026580 h 2504831"/>
              <a:gd name="connsiteX58" fmla="*/ 1535945 w 4517293"/>
              <a:gd name="connsiteY58" fmla="*/ 2046864 h 2504831"/>
              <a:gd name="connsiteX59" fmla="*/ 1611927 w 4517293"/>
              <a:gd name="connsiteY59" fmla="*/ 2052104 h 2504831"/>
              <a:gd name="connsiteX60" fmla="*/ 1614547 w 4517293"/>
              <a:gd name="connsiteY60" fmla="*/ 2062584 h 2504831"/>
              <a:gd name="connsiteX61" fmla="*/ 1680308 w 4517293"/>
              <a:gd name="connsiteY61" fmla="*/ 2063261 h 2504831"/>
              <a:gd name="connsiteX62" fmla="*/ 1680308 w 4517293"/>
              <a:gd name="connsiteY62" fmla="*/ 2098431 h 2504831"/>
              <a:gd name="connsiteX63" fmla="*/ 2071077 w 4517293"/>
              <a:gd name="connsiteY63" fmla="*/ 2098431 h 2504831"/>
              <a:gd name="connsiteX64" fmla="*/ 2071077 w 4517293"/>
              <a:gd name="connsiteY64" fmla="*/ 2098431 h 2504831"/>
              <a:gd name="connsiteX65" fmla="*/ 2071077 w 4517293"/>
              <a:gd name="connsiteY65" fmla="*/ 2137508 h 2504831"/>
              <a:gd name="connsiteX66" fmla="*/ 2246923 w 4517293"/>
              <a:gd name="connsiteY66" fmla="*/ 2137508 h 2504831"/>
              <a:gd name="connsiteX67" fmla="*/ 2246923 w 4517293"/>
              <a:gd name="connsiteY67" fmla="*/ 2137508 h 2504831"/>
              <a:gd name="connsiteX68" fmla="*/ 2246923 w 4517293"/>
              <a:gd name="connsiteY68" fmla="*/ 2137508 h 2504831"/>
              <a:gd name="connsiteX69" fmla="*/ 2434493 w 4517293"/>
              <a:gd name="connsiteY69" fmla="*/ 2137508 h 2504831"/>
              <a:gd name="connsiteX70" fmla="*/ 2434493 w 4517293"/>
              <a:gd name="connsiteY70" fmla="*/ 2207846 h 2504831"/>
              <a:gd name="connsiteX71" fmla="*/ 2590800 w 4517293"/>
              <a:gd name="connsiteY71" fmla="*/ 2207846 h 2504831"/>
              <a:gd name="connsiteX72" fmla="*/ 2590800 w 4517293"/>
              <a:gd name="connsiteY72" fmla="*/ 2246923 h 2504831"/>
              <a:gd name="connsiteX73" fmla="*/ 2688493 w 4517293"/>
              <a:gd name="connsiteY73" fmla="*/ 2246923 h 2504831"/>
              <a:gd name="connsiteX74" fmla="*/ 2688493 w 4517293"/>
              <a:gd name="connsiteY74" fmla="*/ 2297723 h 2504831"/>
              <a:gd name="connsiteX75" fmla="*/ 2817446 w 4517293"/>
              <a:gd name="connsiteY75" fmla="*/ 2297723 h 2504831"/>
              <a:gd name="connsiteX76" fmla="*/ 2817446 w 4517293"/>
              <a:gd name="connsiteY76" fmla="*/ 2297723 h 2504831"/>
              <a:gd name="connsiteX77" fmla="*/ 3133924 w 4517293"/>
              <a:gd name="connsiteY77" fmla="*/ 2300343 h 2504831"/>
              <a:gd name="connsiteX78" fmla="*/ 3138227 w 4517293"/>
              <a:gd name="connsiteY78" fmla="*/ 2327525 h 2504831"/>
              <a:gd name="connsiteX79" fmla="*/ 3218529 w 4517293"/>
              <a:gd name="connsiteY79" fmla="*/ 2331083 h 2504831"/>
              <a:gd name="connsiteX80" fmla="*/ 3219467 w 4517293"/>
              <a:gd name="connsiteY80" fmla="*/ 2356277 h 2504831"/>
              <a:gd name="connsiteX81" fmla="*/ 3280812 w 4517293"/>
              <a:gd name="connsiteY81" fmla="*/ 2358559 h 2504831"/>
              <a:gd name="connsiteX82" fmla="*/ 3694974 w 4517293"/>
              <a:gd name="connsiteY82" fmla="*/ 2359835 h 2504831"/>
              <a:gd name="connsiteX83" fmla="*/ 3698778 w 4517293"/>
              <a:gd name="connsiteY83" fmla="*/ 2389643 h 2504831"/>
              <a:gd name="connsiteX84" fmla="*/ 3855328 w 4517293"/>
              <a:gd name="connsiteY84" fmla="*/ 2389643 h 2504831"/>
              <a:gd name="connsiteX85" fmla="*/ 3851525 w 4517293"/>
              <a:gd name="connsiteY85" fmla="*/ 2412794 h 2504831"/>
              <a:gd name="connsiteX86" fmla="*/ 3977043 w 4517293"/>
              <a:gd name="connsiteY86" fmla="*/ 2414549 h 2504831"/>
              <a:gd name="connsiteX87" fmla="*/ 3982824 w 4517293"/>
              <a:gd name="connsiteY87" fmla="*/ 2430584 h 2504831"/>
              <a:gd name="connsiteX88" fmla="*/ 4032064 w 4517293"/>
              <a:gd name="connsiteY88" fmla="*/ 2433827 h 2504831"/>
              <a:gd name="connsiteX89" fmla="*/ 4043084 w 4517293"/>
              <a:gd name="connsiteY89" fmla="*/ 2459181 h 2504831"/>
              <a:gd name="connsiteX90" fmla="*/ 4364848 w 4517293"/>
              <a:gd name="connsiteY90" fmla="*/ 2459181 h 2504831"/>
              <a:gd name="connsiteX91" fmla="*/ 4372708 w 4517293"/>
              <a:gd name="connsiteY91" fmla="*/ 2504831 h 2504831"/>
              <a:gd name="connsiteX92" fmla="*/ 4517293 w 4517293"/>
              <a:gd name="connsiteY92"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5873 w 4517293"/>
              <a:gd name="connsiteY11" fmla="*/ 545924 h 2504831"/>
              <a:gd name="connsiteX12" fmla="*/ 173182 w 4517293"/>
              <a:gd name="connsiteY12" fmla="*/ 548544 h 2504831"/>
              <a:gd name="connsiteX13" fmla="*/ 163035 w 4517293"/>
              <a:gd name="connsiteY13" fmla="*/ 605832 h 2504831"/>
              <a:gd name="connsiteX14" fmla="*/ 183662 w 4517293"/>
              <a:gd name="connsiteY14" fmla="*/ 699477 h 2504831"/>
              <a:gd name="connsiteX15" fmla="*/ 230554 w 4517293"/>
              <a:gd name="connsiteY15" fmla="*/ 699477 h 2504831"/>
              <a:gd name="connsiteX16" fmla="*/ 230554 w 4517293"/>
              <a:gd name="connsiteY16" fmla="*/ 887046 h 2504831"/>
              <a:gd name="connsiteX17" fmla="*/ 293077 w 4517293"/>
              <a:gd name="connsiteY17" fmla="*/ 887046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1000369 h 2504831"/>
              <a:gd name="connsiteX23" fmla="*/ 351693 w 4517293"/>
              <a:gd name="connsiteY23" fmla="*/ 1000369 h 2504831"/>
              <a:gd name="connsiteX24" fmla="*/ 351693 w 4517293"/>
              <a:gd name="connsiteY24" fmla="*/ 1074615 h 2504831"/>
              <a:gd name="connsiteX25" fmla="*/ 351693 w 4517293"/>
              <a:gd name="connsiteY25" fmla="*/ 1074615 h 2504831"/>
              <a:gd name="connsiteX26" fmla="*/ 386862 w 4517293"/>
              <a:gd name="connsiteY26" fmla="*/ 1074615 h 2504831"/>
              <a:gd name="connsiteX27" fmla="*/ 386862 w 4517293"/>
              <a:gd name="connsiteY27" fmla="*/ 1187938 h 2504831"/>
              <a:gd name="connsiteX28" fmla="*/ 461108 w 4517293"/>
              <a:gd name="connsiteY28" fmla="*/ 1187938 h 2504831"/>
              <a:gd name="connsiteX29" fmla="*/ 461108 w 4517293"/>
              <a:gd name="connsiteY29" fmla="*/ 1262184 h 2504831"/>
              <a:gd name="connsiteX30" fmla="*/ 539262 w 4517293"/>
              <a:gd name="connsiteY30" fmla="*/ 1262184 h 2504831"/>
              <a:gd name="connsiteX31" fmla="*/ 539262 w 4517293"/>
              <a:gd name="connsiteY31" fmla="*/ 1371600 h 2504831"/>
              <a:gd name="connsiteX32" fmla="*/ 597877 w 4517293"/>
              <a:gd name="connsiteY32" fmla="*/ 1371600 h 2504831"/>
              <a:gd name="connsiteX33" fmla="*/ 597877 w 4517293"/>
              <a:gd name="connsiteY33" fmla="*/ 1430215 h 2504831"/>
              <a:gd name="connsiteX34" fmla="*/ 636954 w 4517293"/>
              <a:gd name="connsiteY34" fmla="*/ 1430215 h 2504831"/>
              <a:gd name="connsiteX35" fmla="*/ 636954 w 4517293"/>
              <a:gd name="connsiteY35" fmla="*/ 1496646 h 2504831"/>
              <a:gd name="connsiteX36" fmla="*/ 762000 w 4517293"/>
              <a:gd name="connsiteY36" fmla="*/ 1496646 h 2504831"/>
              <a:gd name="connsiteX37" fmla="*/ 762000 w 4517293"/>
              <a:gd name="connsiteY37" fmla="*/ 1574800 h 2504831"/>
              <a:gd name="connsiteX38" fmla="*/ 797169 w 4517293"/>
              <a:gd name="connsiteY38" fmla="*/ 1574800 h 2504831"/>
              <a:gd name="connsiteX39" fmla="*/ 797169 w 4517293"/>
              <a:gd name="connsiteY39" fmla="*/ 1629508 h 2504831"/>
              <a:gd name="connsiteX40" fmla="*/ 797169 w 4517293"/>
              <a:gd name="connsiteY40" fmla="*/ 1629508 h 2504831"/>
              <a:gd name="connsiteX41" fmla="*/ 828431 w 4517293"/>
              <a:gd name="connsiteY41" fmla="*/ 1629508 h 2504831"/>
              <a:gd name="connsiteX42" fmla="*/ 828431 w 4517293"/>
              <a:gd name="connsiteY42" fmla="*/ 1785815 h 2504831"/>
              <a:gd name="connsiteX43" fmla="*/ 1012093 w 4517293"/>
              <a:gd name="connsiteY43" fmla="*/ 1785815 h 2504831"/>
              <a:gd name="connsiteX44" fmla="*/ 1012093 w 4517293"/>
              <a:gd name="connsiteY44" fmla="*/ 1832708 h 2504831"/>
              <a:gd name="connsiteX45" fmla="*/ 1062893 w 4517293"/>
              <a:gd name="connsiteY45" fmla="*/ 1832708 h 2504831"/>
              <a:gd name="connsiteX46" fmla="*/ 1062893 w 4517293"/>
              <a:gd name="connsiteY46" fmla="*/ 1887415 h 2504831"/>
              <a:gd name="connsiteX47" fmla="*/ 1137139 w 4517293"/>
              <a:gd name="connsiteY47" fmla="*/ 1887415 h 2504831"/>
              <a:gd name="connsiteX48" fmla="*/ 1137139 w 4517293"/>
              <a:gd name="connsiteY48" fmla="*/ 1926492 h 2504831"/>
              <a:gd name="connsiteX49" fmla="*/ 1230923 w 4517293"/>
              <a:gd name="connsiteY49" fmla="*/ 1926492 h 2504831"/>
              <a:gd name="connsiteX50" fmla="*/ 1230923 w 4517293"/>
              <a:gd name="connsiteY50" fmla="*/ 1957574 h 2504831"/>
              <a:gd name="connsiteX51" fmla="*/ 1266080 w 4517293"/>
              <a:gd name="connsiteY51" fmla="*/ 1963022 h 2504831"/>
              <a:gd name="connsiteX52" fmla="*/ 1269508 w 4517293"/>
              <a:gd name="connsiteY52" fmla="*/ 1973295 h 2504831"/>
              <a:gd name="connsiteX53" fmla="*/ 1336821 w 4517293"/>
              <a:gd name="connsiteY53" fmla="*/ 1976122 h 2504831"/>
              <a:gd name="connsiteX54" fmla="*/ 1335008 w 4517293"/>
              <a:gd name="connsiteY54" fmla="*/ 2000603 h 2504831"/>
              <a:gd name="connsiteX55" fmla="*/ 1475685 w 4517293"/>
              <a:gd name="connsiteY55" fmla="*/ 2004943 h 2504831"/>
              <a:gd name="connsiteX56" fmla="*/ 1475462 w 4517293"/>
              <a:gd name="connsiteY56" fmla="*/ 2024184 h 2504831"/>
              <a:gd name="connsiteX57" fmla="*/ 1533103 w 4517293"/>
              <a:gd name="connsiteY57" fmla="*/ 2026580 h 2504831"/>
              <a:gd name="connsiteX58" fmla="*/ 1535945 w 4517293"/>
              <a:gd name="connsiteY58" fmla="*/ 2046864 h 2504831"/>
              <a:gd name="connsiteX59" fmla="*/ 1611927 w 4517293"/>
              <a:gd name="connsiteY59" fmla="*/ 2052104 h 2504831"/>
              <a:gd name="connsiteX60" fmla="*/ 1614547 w 4517293"/>
              <a:gd name="connsiteY60" fmla="*/ 2062584 h 2504831"/>
              <a:gd name="connsiteX61" fmla="*/ 1680308 w 4517293"/>
              <a:gd name="connsiteY61" fmla="*/ 2063261 h 2504831"/>
              <a:gd name="connsiteX62" fmla="*/ 1680308 w 4517293"/>
              <a:gd name="connsiteY62" fmla="*/ 2098431 h 2504831"/>
              <a:gd name="connsiteX63" fmla="*/ 2071077 w 4517293"/>
              <a:gd name="connsiteY63" fmla="*/ 2098431 h 2504831"/>
              <a:gd name="connsiteX64" fmla="*/ 2071077 w 4517293"/>
              <a:gd name="connsiteY64" fmla="*/ 2098431 h 2504831"/>
              <a:gd name="connsiteX65" fmla="*/ 2071077 w 4517293"/>
              <a:gd name="connsiteY65" fmla="*/ 2137508 h 2504831"/>
              <a:gd name="connsiteX66" fmla="*/ 2246923 w 4517293"/>
              <a:gd name="connsiteY66" fmla="*/ 2137508 h 2504831"/>
              <a:gd name="connsiteX67" fmla="*/ 2246923 w 4517293"/>
              <a:gd name="connsiteY67" fmla="*/ 2137508 h 2504831"/>
              <a:gd name="connsiteX68" fmla="*/ 2246923 w 4517293"/>
              <a:gd name="connsiteY68" fmla="*/ 2137508 h 2504831"/>
              <a:gd name="connsiteX69" fmla="*/ 2434493 w 4517293"/>
              <a:gd name="connsiteY69" fmla="*/ 2137508 h 2504831"/>
              <a:gd name="connsiteX70" fmla="*/ 2434493 w 4517293"/>
              <a:gd name="connsiteY70" fmla="*/ 2207846 h 2504831"/>
              <a:gd name="connsiteX71" fmla="*/ 2590800 w 4517293"/>
              <a:gd name="connsiteY71" fmla="*/ 2207846 h 2504831"/>
              <a:gd name="connsiteX72" fmla="*/ 2590800 w 4517293"/>
              <a:gd name="connsiteY72" fmla="*/ 2246923 h 2504831"/>
              <a:gd name="connsiteX73" fmla="*/ 2688493 w 4517293"/>
              <a:gd name="connsiteY73" fmla="*/ 2246923 h 2504831"/>
              <a:gd name="connsiteX74" fmla="*/ 2688493 w 4517293"/>
              <a:gd name="connsiteY74" fmla="*/ 2297723 h 2504831"/>
              <a:gd name="connsiteX75" fmla="*/ 2817446 w 4517293"/>
              <a:gd name="connsiteY75" fmla="*/ 2297723 h 2504831"/>
              <a:gd name="connsiteX76" fmla="*/ 2817446 w 4517293"/>
              <a:gd name="connsiteY76" fmla="*/ 2297723 h 2504831"/>
              <a:gd name="connsiteX77" fmla="*/ 3133924 w 4517293"/>
              <a:gd name="connsiteY77" fmla="*/ 2300343 h 2504831"/>
              <a:gd name="connsiteX78" fmla="*/ 3138227 w 4517293"/>
              <a:gd name="connsiteY78" fmla="*/ 2327525 h 2504831"/>
              <a:gd name="connsiteX79" fmla="*/ 3218529 w 4517293"/>
              <a:gd name="connsiteY79" fmla="*/ 2331083 h 2504831"/>
              <a:gd name="connsiteX80" fmla="*/ 3219467 w 4517293"/>
              <a:gd name="connsiteY80" fmla="*/ 2356277 h 2504831"/>
              <a:gd name="connsiteX81" fmla="*/ 3280812 w 4517293"/>
              <a:gd name="connsiteY81" fmla="*/ 2358559 h 2504831"/>
              <a:gd name="connsiteX82" fmla="*/ 3694974 w 4517293"/>
              <a:gd name="connsiteY82" fmla="*/ 2359835 h 2504831"/>
              <a:gd name="connsiteX83" fmla="*/ 3698778 w 4517293"/>
              <a:gd name="connsiteY83" fmla="*/ 2389643 h 2504831"/>
              <a:gd name="connsiteX84" fmla="*/ 3855328 w 4517293"/>
              <a:gd name="connsiteY84" fmla="*/ 2389643 h 2504831"/>
              <a:gd name="connsiteX85" fmla="*/ 3851525 w 4517293"/>
              <a:gd name="connsiteY85" fmla="*/ 2412794 h 2504831"/>
              <a:gd name="connsiteX86" fmla="*/ 3977043 w 4517293"/>
              <a:gd name="connsiteY86" fmla="*/ 2414549 h 2504831"/>
              <a:gd name="connsiteX87" fmla="*/ 3982824 w 4517293"/>
              <a:gd name="connsiteY87" fmla="*/ 2430584 h 2504831"/>
              <a:gd name="connsiteX88" fmla="*/ 4032064 w 4517293"/>
              <a:gd name="connsiteY88" fmla="*/ 2433827 h 2504831"/>
              <a:gd name="connsiteX89" fmla="*/ 4043084 w 4517293"/>
              <a:gd name="connsiteY89" fmla="*/ 2459181 h 2504831"/>
              <a:gd name="connsiteX90" fmla="*/ 4364848 w 4517293"/>
              <a:gd name="connsiteY90" fmla="*/ 2459181 h 2504831"/>
              <a:gd name="connsiteX91" fmla="*/ 4372708 w 4517293"/>
              <a:gd name="connsiteY91" fmla="*/ 2504831 h 2504831"/>
              <a:gd name="connsiteX92" fmla="*/ 4517293 w 4517293"/>
              <a:gd name="connsiteY92"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5873 w 4517293"/>
              <a:gd name="connsiteY11" fmla="*/ 545924 h 2504831"/>
              <a:gd name="connsiteX12" fmla="*/ 162701 w 4517293"/>
              <a:gd name="connsiteY12" fmla="*/ 548544 h 2504831"/>
              <a:gd name="connsiteX13" fmla="*/ 163035 w 4517293"/>
              <a:gd name="connsiteY13" fmla="*/ 605832 h 2504831"/>
              <a:gd name="connsiteX14" fmla="*/ 183662 w 4517293"/>
              <a:gd name="connsiteY14" fmla="*/ 699477 h 2504831"/>
              <a:gd name="connsiteX15" fmla="*/ 230554 w 4517293"/>
              <a:gd name="connsiteY15" fmla="*/ 699477 h 2504831"/>
              <a:gd name="connsiteX16" fmla="*/ 230554 w 4517293"/>
              <a:gd name="connsiteY16" fmla="*/ 887046 h 2504831"/>
              <a:gd name="connsiteX17" fmla="*/ 293077 w 4517293"/>
              <a:gd name="connsiteY17" fmla="*/ 887046 h 2504831"/>
              <a:gd name="connsiteX18" fmla="*/ 293077 w 4517293"/>
              <a:gd name="connsiteY18" fmla="*/ 945661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1000369 h 2504831"/>
              <a:gd name="connsiteX23" fmla="*/ 351693 w 4517293"/>
              <a:gd name="connsiteY23" fmla="*/ 1000369 h 2504831"/>
              <a:gd name="connsiteX24" fmla="*/ 351693 w 4517293"/>
              <a:gd name="connsiteY24" fmla="*/ 1074615 h 2504831"/>
              <a:gd name="connsiteX25" fmla="*/ 351693 w 4517293"/>
              <a:gd name="connsiteY25" fmla="*/ 1074615 h 2504831"/>
              <a:gd name="connsiteX26" fmla="*/ 386862 w 4517293"/>
              <a:gd name="connsiteY26" fmla="*/ 1074615 h 2504831"/>
              <a:gd name="connsiteX27" fmla="*/ 386862 w 4517293"/>
              <a:gd name="connsiteY27" fmla="*/ 1187938 h 2504831"/>
              <a:gd name="connsiteX28" fmla="*/ 461108 w 4517293"/>
              <a:gd name="connsiteY28" fmla="*/ 1187938 h 2504831"/>
              <a:gd name="connsiteX29" fmla="*/ 461108 w 4517293"/>
              <a:gd name="connsiteY29" fmla="*/ 1262184 h 2504831"/>
              <a:gd name="connsiteX30" fmla="*/ 539262 w 4517293"/>
              <a:gd name="connsiteY30" fmla="*/ 1262184 h 2504831"/>
              <a:gd name="connsiteX31" fmla="*/ 539262 w 4517293"/>
              <a:gd name="connsiteY31" fmla="*/ 1371600 h 2504831"/>
              <a:gd name="connsiteX32" fmla="*/ 597877 w 4517293"/>
              <a:gd name="connsiteY32" fmla="*/ 1371600 h 2504831"/>
              <a:gd name="connsiteX33" fmla="*/ 597877 w 4517293"/>
              <a:gd name="connsiteY33" fmla="*/ 1430215 h 2504831"/>
              <a:gd name="connsiteX34" fmla="*/ 636954 w 4517293"/>
              <a:gd name="connsiteY34" fmla="*/ 1430215 h 2504831"/>
              <a:gd name="connsiteX35" fmla="*/ 636954 w 4517293"/>
              <a:gd name="connsiteY35" fmla="*/ 1496646 h 2504831"/>
              <a:gd name="connsiteX36" fmla="*/ 762000 w 4517293"/>
              <a:gd name="connsiteY36" fmla="*/ 1496646 h 2504831"/>
              <a:gd name="connsiteX37" fmla="*/ 762000 w 4517293"/>
              <a:gd name="connsiteY37" fmla="*/ 1574800 h 2504831"/>
              <a:gd name="connsiteX38" fmla="*/ 797169 w 4517293"/>
              <a:gd name="connsiteY38" fmla="*/ 1574800 h 2504831"/>
              <a:gd name="connsiteX39" fmla="*/ 797169 w 4517293"/>
              <a:gd name="connsiteY39" fmla="*/ 1629508 h 2504831"/>
              <a:gd name="connsiteX40" fmla="*/ 797169 w 4517293"/>
              <a:gd name="connsiteY40" fmla="*/ 1629508 h 2504831"/>
              <a:gd name="connsiteX41" fmla="*/ 828431 w 4517293"/>
              <a:gd name="connsiteY41" fmla="*/ 1629508 h 2504831"/>
              <a:gd name="connsiteX42" fmla="*/ 828431 w 4517293"/>
              <a:gd name="connsiteY42" fmla="*/ 1785815 h 2504831"/>
              <a:gd name="connsiteX43" fmla="*/ 1012093 w 4517293"/>
              <a:gd name="connsiteY43" fmla="*/ 1785815 h 2504831"/>
              <a:gd name="connsiteX44" fmla="*/ 1012093 w 4517293"/>
              <a:gd name="connsiteY44" fmla="*/ 1832708 h 2504831"/>
              <a:gd name="connsiteX45" fmla="*/ 1062893 w 4517293"/>
              <a:gd name="connsiteY45" fmla="*/ 1832708 h 2504831"/>
              <a:gd name="connsiteX46" fmla="*/ 1062893 w 4517293"/>
              <a:gd name="connsiteY46" fmla="*/ 1887415 h 2504831"/>
              <a:gd name="connsiteX47" fmla="*/ 1137139 w 4517293"/>
              <a:gd name="connsiteY47" fmla="*/ 1887415 h 2504831"/>
              <a:gd name="connsiteX48" fmla="*/ 1137139 w 4517293"/>
              <a:gd name="connsiteY48" fmla="*/ 1926492 h 2504831"/>
              <a:gd name="connsiteX49" fmla="*/ 1230923 w 4517293"/>
              <a:gd name="connsiteY49" fmla="*/ 1926492 h 2504831"/>
              <a:gd name="connsiteX50" fmla="*/ 1230923 w 4517293"/>
              <a:gd name="connsiteY50" fmla="*/ 1957574 h 2504831"/>
              <a:gd name="connsiteX51" fmla="*/ 1266080 w 4517293"/>
              <a:gd name="connsiteY51" fmla="*/ 1963022 h 2504831"/>
              <a:gd name="connsiteX52" fmla="*/ 1269508 w 4517293"/>
              <a:gd name="connsiteY52" fmla="*/ 1973295 h 2504831"/>
              <a:gd name="connsiteX53" fmla="*/ 1336821 w 4517293"/>
              <a:gd name="connsiteY53" fmla="*/ 1976122 h 2504831"/>
              <a:gd name="connsiteX54" fmla="*/ 1335008 w 4517293"/>
              <a:gd name="connsiteY54" fmla="*/ 2000603 h 2504831"/>
              <a:gd name="connsiteX55" fmla="*/ 1475685 w 4517293"/>
              <a:gd name="connsiteY55" fmla="*/ 2004943 h 2504831"/>
              <a:gd name="connsiteX56" fmla="*/ 1475462 w 4517293"/>
              <a:gd name="connsiteY56" fmla="*/ 2024184 h 2504831"/>
              <a:gd name="connsiteX57" fmla="*/ 1533103 w 4517293"/>
              <a:gd name="connsiteY57" fmla="*/ 2026580 h 2504831"/>
              <a:gd name="connsiteX58" fmla="*/ 1535945 w 4517293"/>
              <a:gd name="connsiteY58" fmla="*/ 2046864 h 2504831"/>
              <a:gd name="connsiteX59" fmla="*/ 1611927 w 4517293"/>
              <a:gd name="connsiteY59" fmla="*/ 2052104 h 2504831"/>
              <a:gd name="connsiteX60" fmla="*/ 1614547 w 4517293"/>
              <a:gd name="connsiteY60" fmla="*/ 2062584 h 2504831"/>
              <a:gd name="connsiteX61" fmla="*/ 1680308 w 4517293"/>
              <a:gd name="connsiteY61" fmla="*/ 2063261 h 2504831"/>
              <a:gd name="connsiteX62" fmla="*/ 1680308 w 4517293"/>
              <a:gd name="connsiteY62" fmla="*/ 2098431 h 2504831"/>
              <a:gd name="connsiteX63" fmla="*/ 2071077 w 4517293"/>
              <a:gd name="connsiteY63" fmla="*/ 2098431 h 2504831"/>
              <a:gd name="connsiteX64" fmla="*/ 2071077 w 4517293"/>
              <a:gd name="connsiteY64" fmla="*/ 2098431 h 2504831"/>
              <a:gd name="connsiteX65" fmla="*/ 2071077 w 4517293"/>
              <a:gd name="connsiteY65" fmla="*/ 2137508 h 2504831"/>
              <a:gd name="connsiteX66" fmla="*/ 2246923 w 4517293"/>
              <a:gd name="connsiteY66" fmla="*/ 2137508 h 2504831"/>
              <a:gd name="connsiteX67" fmla="*/ 2246923 w 4517293"/>
              <a:gd name="connsiteY67" fmla="*/ 2137508 h 2504831"/>
              <a:gd name="connsiteX68" fmla="*/ 2246923 w 4517293"/>
              <a:gd name="connsiteY68" fmla="*/ 2137508 h 2504831"/>
              <a:gd name="connsiteX69" fmla="*/ 2434493 w 4517293"/>
              <a:gd name="connsiteY69" fmla="*/ 2137508 h 2504831"/>
              <a:gd name="connsiteX70" fmla="*/ 2434493 w 4517293"/>
              <a:gd name="connsiteY70" fmla="*/ 2207846 h 2504831"/>
              <a:gd name="connsiteX71" fmla="*/ 2590800 w 4517293"/>
              <a:gd name="connsiteY71" fmla="*/ 2207846 h 2504831"/>
              <a:gd name="connsiteX72" fmla="*/ 2590800 w 4517293"/>
              <a:gd name="connsiteY72" fmla="*/ 2246923 h 2504831"/>
              <a:gd name="connsiteX73" fmla="*/ 2688493 w 4517293"/>
              <a:gd name="connsiteY73" fmla="*/ 2246923 h 2504831"/>
              <a:gd name="connsiteX74" fmla="*/ 2688493 w 4517293"/>
              <a:gd name="connsiteY74" fmla="*/ 2297723 h 2504831"/>
              <a:gd name="connsiteX75" fmla="*/ 2817446 w 4517293"/>
              <a:gd name="connsiteY75" fmla="*/ 2297723 h 2504831"/>
              <a:gd name="connsiteX76" fmla="*/ 2817446 w 4517293"/>
              <a:gd name="connsiteY76" fmla="*/ 2297723 h 2504831"/>
              <a:gd name="connsiteX77" fmla="*/ 3133924 w 4517293"/>
              <a:gd name="connsiteY77" fmla="*/ 2300343 h 2504831"/>
              <a:gd name="connsiteX78" fmla="*/ 3138227 w 4517293"/>
              <a:gd name="connsiteY78" fmla="*/ 2327525 h 2504831"/>
              <a:gd name="connsiteX79" fmla="*/ 3218529 w 4517293"/>
              <a:gd name="connsiteY79" fmla="*/ 2331083 h 2504831"/>
              <a:gd name="connsiteX80" fmla="*/ 3219467 w 4517293"/>
              <a:gd name="connsiteY80" fmla="*/ 2356277 h 2504831"/>
              <a:gd name="connsiteX81" fmla="*/ 3280812 w 4517293"/>
              <a:gd name="connsiteY81" fmla="*/ 2358559 h 2504831"/>
              <a:gd name="connsiteX82" fmla="*/ 3694974 w 4517293"/>
              <a:gd name="connsiteY82" fmla="*/ 2359835 h 2504831"/>
              <a:gd name="connsiteX83" fmla="*/ 3698778 w 4517293"/>
              <a:gd name="connsiteY83" fmla="*/ 2389643 h 2504831"/>
              <a:gd name="connsiteX84" fmla="*/ 3855328 w 4517293"/>
              <a:gd name="connsiteY84" fmla="*/ 2389643 h 2504831"/>
              <a:gd name="connsiteX85" fmla="*/ 3851525 w 4517293"/>
              <a:gd name="connsiteY85" fmla="*/ 2412794 h 2504831"/>
              <a:gd name="connsiteX86" fmla="*/ 3977043 w 4517293"/>
              <a:gd name="connsiteY86" fmla="*/ 2414549 h 2504831"/>
              <a:gd name="connsiteX87" fmla="*/ 3982824 w 4517293"/>
              <a:gd name="connsiteY87" fmla="*/ 2430584 h 2504831"/>
              <a:gd name="connsiteX88" fmla="*/ 4032064 w 4517293"/>
              <a:gd name="connsiteY88" fmla="*/ 2433827 h 2504831"/>
              <a:gd name="connsiteX89" fmla="*/ 4043084 w 4517293"/>
              <a:gd name="connsiteY89" fmla="*/ 2459181 h 2504831"/>
              <a:gd name="connsiteX90" fmla="*/ 4364848 w 4517293"/>
              <a:gd name="connsiteY90" fmla="*/ 2459181 h 2504831"/>
              <a:gd name="connsiteX91" fmla="*/ 4372708 w 4517293"/>
              <a:gd name="connsiteY91" fmla="*/ 2504831 h 2504831"/>
              <a:gd name="connsiteX92" fmla="*/ 4517293 w 4517293"/>
              <a:gd name="connsiteY92"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5873 w 4517293"/>
              <a:gd name="connsiteY11" fmla="*/ 545924 h 2504831"/>
              <a:gd name="connsiteX12" fmla="*/ 162701 w 4517293"/>
              <a:gd name="connsiteY12" fmla="*/ 548544 h 2504831"/>
              <a:gd name="connsiteX13" fmla="*/ 163035 w 4517293"/>
              <a:gd name="connsiteY13" fmla="*/ 605832 h 2504831"/>
              <a:gd name="connsiteX14" fmla="*/ 176136 w 4517293"/>
              <a:gd name="connsiteY14" fmla="*/ 647753 h 2504831"/>
              <a:gd name="connsiteX15" fmla="*/ 183662 w 4517293"/>
              <a:gd name="connsiteY15" fmla="*/ 699477 h 2504831"/>
              <a:gd name="connsiteX16" fmla="*/ 230554 w 4517293"/>
              <a:gd name="connsiteY16" fmla="*/ 699477 h 2504831"/>
              <a:gd name="connsiteX17" fmla="*/ 230554 w 4517293"/>
              <a:gd name="connsiteY17" fmla="*/ 887046 h 2504831"/>
              <a:gd name="connsiteX18" fmla="*/ 293077 w 4517293"/>
              <a:gd name="connsiteY18" fmla="*/ 887046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945661 h 2504831"/>
              <a:gd name="connsiteX23" fmla="*/ 293077 w 4517293"/>
              <a:gd name="connsiteY23" fmla="*/ 1000369 h 2504831"/>
              <a:gd name="connsiteX24" fmla="*/ 351693 w 4517293"/>
              <a:gd name="connsiteY24" fmla="*/ 1000369 h 2504831"/>
              <a:gd name="connsiteX25" fmla="*/ 351693 w 4517293"/>
              <a:gd name="connsiteY25" fmla="*/ 1074615 h 2504831"/>
              <a:gd name="connsiteX26" fmla="*/ 351693 w 4517293"/>
              <a:gd name="connsiteY26" fmla="*/ 1074615 h 2504831"/>
              <a:gd name="connsiteX27" fmla="*/ 386862 w 4517293"/>
              <a:gd name="connsiteY27" fmla="*/ 1074615 h 2504831"/>
              <a:gd name="connsiteX28" fmla="*/ 386862 w 4517293"/>
              <a:gd name="connsiteY28" fmla="*/ 1187938 h 2504831"/>
              <a:gd name="connsiteX29" fmla="*/ 461108 w 4517293"/>
              <a:gd name="connsiteY29" fmla="*/ 1187938 h 2504831"/>
              <a:gd name="connsiteX30" fmla="*/ 461108 w 4517293"/>
              <a:gd name="connsiteY30" fmla="*/ 1262184 h 2504831"/>
              <a:gd name="connsiteX31" fmla="*/ 539262 w 4517293"/>
              <a:gd name="connsiteY31" fmla="*/ 1262184 h 2504831"/>
              <a:gd name="connsiteX32" fmla="*/ 539262 w 4517293"/>
              <a:gd name="connsiteY32" fmla="*/ 1371600 h 2504831"/>
              <a:gd name="connsiteX33" fmla="*/ 597877 w 4517293"/>
              <a:gd name="connsiteY33" fmla="*/ 1371600 h 2504831"/>
              <a:gd name="connsiteX34" fmla="*/ 597877 w 4517293"/>
              <a:gd name="connsiteY34" fmla="*/ 1430215 h 2504831"/>
              <a:gd name="connsiteX35" fmla="*/ 636954 w 4517293"/>
              <a:gd name="connsiteY35" fmla="*/ 1430215 h 2504831"/>
              <a:gd name="connsiteX36" fmla="*/ 636954 w 4517293"/>
              <a:gd name="connsiteY36" fmla="*/ 1496646 h 2504831"/>
              <a:gd name="connsiteX37" fmla="*/ 762000 w 4517293"/>
              <a:gd name="connsiteY37" fmla="*/ 1496646 h 2504831"/>
              <a:gd name="connsiteX38" fmla="*/ 762000 w 4517293"/>
              <a:gd name="connsiteY38" fmla="*/ 1574800 h 2504831"/>
              <a:gd name="connsiteX39" fmla="*/ 797169 w 4517293"/>
              <a:gd name="connsiteY39" fmla="*/ 1574800 h 2504831"/>
              <a:gd name="connsiteX40" fmla="*/ 797169 w 4517293"/>
              <a:gd name="connsiteY40" fmla="*/ 1629508 h 2504831"/>
              <a:gd name="connsiteX41" fmla="*/ 797169 w 4517293"/>
              <a:gd name="connsiteY41" fmla="*/ 1629508 h 2504831"/>
              <a:gd name="connsiteX42" fmla="*/ 828431 w 4517293"/>
              <a:gd name="connsiteY42" fmla="*/ 1629508 h 2504831"/>
              <a:gd name="connsiteX43" fmla="*/ 828431 w 4517293"/>
              <a:gd name="connsiteY43" fmla="*/ 1785815 h 2504831"/>
              <a:gd name="connsiteX44" fmla="*/ 1012093 w 4517293"/>
              <a:gd name="connsiteY44" fmla="*/ 1785815 h 2504831"/>
              <a:gd name="connsiteX45" fmla="*/ 1012093 w 4517293"/>
              <a:gd name="connsiteY45" fmla="*/ 1832708 h 2504831"/>
              <a:gd name="connsiteX46" fmla="*/ 1062893 w 4517293"/>
              <a:gd name="connsiteY46" fmla="*/ 1832708 h 2504831"/>
              <a:gd name="connsiteX47" fmla="*/ 1062893 w 4517293"/>
              <a:gd name="connsiteY47" fmla="*/ 1887415 h 2504831"/>
              <a:gd name="connsiteX48" fmla="*/ 1137139 w 4517293"/>
              <a:gd name="connsiteY48" fmla="*/ 1887415 h 2504831"/>
              <a:gd name="connsiteX49" fmla="*/ 1137139 w 4517293"/>
              <a:gd name="connsiteY49" fmla="*/ 1926492 h 2504831"/>
              <a:gd name="connsiteX50" fmla="*/ 1230923 w 4517293"/>
              <a:gd name="connsiteY50" fmla="*/ 1926492 h 2504831"/>
              <a:gd name="connsiteX51" fmla="*/ 1230923 w 4517293"/>
              <a:gd name="connsiteY51" fmla="*/ 1957574 h 2504831"/>
              <a:gd name="connsiteX52" fmla="*/ 1266080 w 4517293"/>
              <a:gd name="connsiteY52" fmla="*/ 1963022 h 2504831"/>
              <a:gd name="connsiteX53" fmla="*/ 1269508 w 4517293"/>
              <a:gd name="connsiteY53" fmla="*/ 1973295 h 2504831"/>
              <a:gd name="connsiteX54" fmla="*/ 1336821 w 4517293"/>
              <a:gd name="connsiteY54" fmla="*/ 1976122 h 2504831"/>
              <a:gd name="connsiteX55" fmla="*/ 1335008 w 4517293"/>
              <a:gd name="connsiteY55" fmla="*/ 2000603 h 2504831"/>
              <a:gd name="connsiteX56" fmla="*/ 1475685 w 4517293"/>
              <a:gd name="connsiteY56" fmla="*/ 2004943 h 2504831"/>
              <a:gd name="connsiteX57" fmla="*/ 1475462 w 4517293"/>
              <a:gd name="connsiteY57" fmla="*/ 2024184 h 2504831"/>
              <a:gd name="connsiteX58" fmla="*/ 1533103 w 4517293"/>
              <a:gd name="connsiteY58" fmla="*/ 2026580 h 2504831"/>
              <a:gd name="connsiteX59" fmla="*/ 1535945 w 4517293"/>
              <a:gd name="connsiteY59" fmla="*/ 2046864 h 2504831"/>
              <a:gd name="connsiteX60" fmla="*/ 1611927 w 4517293"/>
              <a:gd name="connsiteY60" fmla="*/ 2052104 h 2504831"/>
              <a:gd name="connsiteX61" fmla="*/ 1614547 w 4517293"/>
              <a:gd name="connsiteY61" fmla="*/ 2062584 h 2504831"/>
              <a:gd name="connsiteX62" fmla="*/ 1680308 w 4517293"/>
              <a:gd name="connsiteY62" fmla="*/ 2063261 h 2504831"/>
              <a:gd name="connsiteX63" fmla="*/ 1680308 w 4517293"/>
              <a:gd name="connsiteY63" fmla="*/ 2098431 h 2504831"/>
              <a:gd name="connsiteX64" fmla="*/ 2071077 w 4517293"/>
              <a:gd name="connsiteY64" fmla="*/ 2098431 h 2504831"/>
              <a:gd name="connsiteX65" fmla="*/ 2071077 w 4517293"/>
              <a:gd name="connsiteY65" fmla="*/ 2098431 h 2504831"/>
              <a:gd name="connsiteX66" fmla="*/ 2071077 w 4517293"/>
              <a:gd name="connsiteY66" fmla="*/ 2137508 h 2504831"/>
              <a:gd name="connsiteX67" fmla="*/ 2246923 w 4517293"/>
              <a:gd name="connsiteY67" fmla="*/ 2137508 h 2504831"/>
              <a:gd name="connsiteX68" fmla="*/ 2246923 w 4517293"/>
              <a:gd name="connsiteY68" fmla="*/ 2137508 h 2504831"/>
              <a:gd name="connsiteX69" fmla="*/ 2246923 w 4517293"/>
              <a:gd name="connsiteY69" fmla="*/ 2137508 h 2504831"/>
              <a:gd name="connsiteX70" fmla="*/ 2434493 w 4517293"/>
              <a:gd name="connsiteY70" fmla="*/ 2137508 h 2504831"/>
              <a:gd name="connsiteX71" fmla="*/ 2434493 w 4517293"/>
              <a:gd name="connsiteY71" fmla="*/ 2207846 h 2504831"/>
              <a:gd name="connsiteX72" fmla="*/ 2590800 w 4517293"/>
              <a:gd name="connsiteY72" fmla="*/ 2207846 h 2504831"/>
              <a:gd name="connsiteX73" fmla="*/ 2590800 w 4517293"/>
              <a:gd name="connsiteY73" fmla="*/ 2246923 h 2504831"/>
              <a:gd name="connsiteX74" fmla="*/ 2688493 w 4517293"/>
              <a:gd name="connsiteY74" fmla="*/ 2246923 h 2504831"/>
              <a:gd name="connsiteX75" fmla="*/ 2688493 w 4517293"/>
              <a:gd name="connsiteY75" fmla="*/ 2297723 h 2504831"/>
              <a:gd name="connsiteX76" fmla="*/ 2817446 w 4517293"/>
              <a:gd name="connsiteY76" fmla="*/ 2297723 h 2504831"/>
              <a:gd name="connsiteX77" fmla="*/ 2817446 w 4517293"/>
              <a:gd name="connsiteY77" fmla="*/ 2297723 h 2504831"/>
              <a:gd name="connsiteX78" fmla="*/ 3133924 w 4517293"/>
              <a:gd name="connsiteY78" fmla="*/ 2300343 h 2504831"/>
              <a:gd name="connsiteX79" fmla="*/ 3138227 w 4517293"/>
              <a:gd name="connsiteY79" fmla="*/ 2327525 h 2504831"/>
              <a:gd name="connsiteX80" fmla="*/ 3218529 w 4517293"/>
              <a:gd name="connsiteY80" fmla="*/ 2331083 h 2504831"/>
              <a:gd name="connsiteX81" fmla="*/ 3219467 w 4517293"/>
              <a:gd name="connsiteY81" fmla="*/ 2356277 h 2504831"/>
              <a:gd name="connsiteX82" fmla="*/ 3280812 w 4517293"/>
              <a:gd name="connsiteY82" fmla="*/ 2358559 h 2504831"/>
              <a:gd name="connsiteX83" fmla="*/ 3694974 w 4517293"/>
              <a:gd name="connsiteY83" fmla="*/ 2359835 h 2504831"/>
              <a:gd name="connsiteX84" fmla="*/ 3698778 w 4517293"/>
              <a:gd name="connsiteY84" fmla="*/ 2389643 h 2504831"/>
              <a:gd name="connsiteX85" fmla="*/ 3855328 w 4517293"/>
              <a:gd name="connsiteY85" fmla="*/ 2389643 h 2504831"/>
              <a:gd name="connsiteX86" fmla="*/ 3851525 w 4517293"/>
              <a:gd name="connsiteY86" fmla="*/ 2412794 h 2504831"/>
              <a:gd name="connsiteX87" fmla="*/ 3977043 w 4517293"/>
              <a:gd name="connsiteY87" fmla="*/ 2414549 h 2504831"/>
              <a:gd name="connsiteX88" fmla="*/ 3982824 w 4517293"/>
              <a:gd name="connsiteY88" fmla="*/ 2430584 h 2504831"/>
              <a:gd name="connsiteX89" fmla="*/ 4032064 w 4517293"/>
              <a:gd name="connsiteY89" fmla="*/ 2433827 h 2504831"/>
              <a:gd name="connsiteX90" fmla="*/ 4043084 w 4517293"/>
              <a:gd name="connsiteY90" fmla="*/ 2459181 h 2504831"/>
              <a:gd name="connsiteX91" fmla="*/ 4364848 w 4517293"/>
              <a:gd name="connsiteY91" fmla="*/ 2459181 h 2504831"/>
              <a:gd name="connsiteX92" fmla="*/ 4372708 w 4517293"/>
              <a:gd name="connsiteY92" fmla="*/ 2504831 h 2504831"/>
              <a:gd name="connsiteX93" fmla="*/ 4517293 w 4517293"/>
              <a:gd name="connsiteY9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5873 w 4517293"/>
              <a:gd name="connsiteY11" fmla="*/ 545924 h 2504831"/>
              <a:gd name="connsiteX12" fmla="*/ 162701 w 4517293"/>
              <a:gd name="connsiteY12" fmla="*/ 548544 h 2504831"/>
              <a:gd name="connsiteX13" fmla="*/ 163035 w 4517293"/>
              <a:gd name="connsiteY13" fmla="*/ 605832 h 2504831"/>
              <a:gd name="connsiteX14" fmla="*/ 181376 w 4517293"/>
              <a:gd name="connsiteY14" fmla="*/ 597972 h 2504831"/>
              <a:gd name="connsiteX15" fmla="*/ 183662 w 4517293"/>
              <a:gd name="connsiteY15" fmla="*/ 699477 h 2504831"/>
              <a:gd name="connsiteX16" fmla="*/ 230554 w 4517293"/>
              <a:gd name="connsiteY16" fmla="*/ 699477 h 2504831"/>
              <a:gd name="connsiteX17" fmla="*/ 230554 w 4517293"/>
              <a:gd name="connsiteY17" fmla="*/ 887046 h 2504831"/>
              <a:gd name="connsiteX18" fmla="*/ 293077 w 4517293"/>
              <a:gd name="connsiteY18" fmla="*/ 887046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945661 h 2504831"/>
              <a:gd name="connsiteX23" fmla="*/ 293077 w 4517293"/>
              <a:gd name="connsiteY23" fmla="*/ 1000369 h 2504831"/>
              <a:gd name="connsiteX24" fmla="*/ 351693 w 4517293"/>
              <a:gd name="connsiteY24" fmla="*/ 1000369 h 2504831"/>
              <a:gd name="connsiteX25" fmla="*/ 351693 w 4517293"/>
              <a:gd name="connsiteY25" fmla="*/ 1074615 h 2504831"/>
              <a:gd name="connsiteX26" fmla="*/ 351693 w 4517293"/>
              <a:gd name="connsiteY26" fmla="*/ 1074615 h 2504831"/>
              <a:gd name="connsiteX27" fmla="*/ 386862 w 4517293"/>
              <a:gd name="connsiteY27" fmla="*/ 1074615 h 2504831"/>
              <a:gd name="connsiteX28" fmla="*/ 386862 w 4517293"/>
              <a:gd name="connsiteY28" fmla="*/ 1187938 h 2504831"/>
              <a:gd name="connsiteX29" fmla="*/ 461108 w 4517293"/>
              <a:gd name="connsiteY29" fmla="*/ 1187938 h 2504831"/>
              <a:gd name="connsiteX30" fmla="*/ 461108 w 4517293"/>
              <a:gd name="connsiteY30" fmla="*/ 1262184 h 2504831"/>
              <a:gd name="connsiteX31" fmla="*/ 539262 w 4517293"/>
              <a:gd name="connsiteY31" fmla="*/ 1262184 h 2504831"/>
              <a:gd name="connsiteX32" fmla="*/ 539262 w 4517293"/>
              <a:gd name="connsiteY32" fmla="*/ 1371600 h 2504831"/>
              <a:gd name="connsiteX33" fmla="*/ 597877 w 4517293"/>
              <a:gd name="connsiteY33" fmla="*/ 1371600 h 2504831"/>
              <a:gd name="connsiteX34" fmla="*/ 597877 w 4517293"/>
              <a:gd name="connsiteY34" fmla="*/ 1430215 h 2504831"/>
              <a:gd name="connsiteX35" fmla="*/ 636954 w 4517293"/>
              <a:gd name="connsiteY35" fmla="*/ 1430215 h 2504831"/>
              <a:gd name="connsiteX36" fmla="*/ 636954 w 4517293"/>
              <a:gd name="connsiteY36" fmla="*/ 1496646 h 2504831"/>
              <a:gd name="connsiteX37" fmla="*/ 762000 w 4517293"/>
              <a:gd name="connsiteY37" fmla="*/ 1496646 h 2504831"/>
              <a:gd name="connsiteX38" fmla="*/ 762000 w 4517293"/>
              <a:gd name="connsiteY38" fmla="*/ 1574800 h 2504831"/>
              <a:gd name="connsiteX39" fmla="*/ 797169 w 4517293"/>
              <a:gd name="connsiteY39" fmla="*/ 1574800 h 2504831"/>
              <a:gd name="connsiteX40" fmla="*/ 797169 w 4517293"/>
              <a:gd name="connsiteY40" fmla="*/ 1629508 h 2504831"/>
              <a:gd name="connsiteX41" fmla="*/ 797169 w 4517293"/>
              <a:gd name="connsiteY41" fmla="*/ 1629508 h 2504831"/>
              <a:gd name="connsiteX42" fmla="*/ 828431 w 4517293"/>
              <a:gd name="connsiteY42" fmla="*/ 1629508 h 2504831"/>
              <a:gd name="connsiteX43" fmla="*/ 828431 w 4517293"/>
              <a:gd name="connsiteY43" fmla="*/ 1785815 h 2504831"/>
              <a:gd name="connsiteX44" fmla="*/ 1012093 w 4517293"/>
              <a:gd name="connsiteY44" fmla="*/ 1785815 h 2504831"/>
              <a:gd name="connsiteX45" fmla="*/ 1012093 w 4517293"/>
              <a:gd name="connsiteY45" fmla="*/ 1832708 h 2504831"/>
              <a:gd name="connsiteX46" fmla="*/ 1062893 w 4517293"/>
              <a:gd name="connsiteY46" fmla="*/ 1832708 h 2504831"/>
              <a:gd name="connsiteX47" fmla="*/ 1062893 w 4517293"/>
              <a:gd name="connsiteY47" fmla="*/ 1887415 h 2504831"/>
              <a:gd name="connsiteX48" fmla="*/ 1137139 w 4517293"/>
              <a:gd name="connsiteY48" fmla="*/ 1887415 h 2504831"/>
              <a:gd name="connsiteX49" fmla="*/ 1137139 w 4517293"/>
              <a:gd name="connsiteY49" fmla="*/ 1926492 h 2504831"/>
              <a:gd name="connsiteX50" fmla="*/ 1230923 w 4517293"/>
              <a:gd name="connsiteY50" fmla="*/ 1926492 h 2504831"/>
              <a:gd name="connsiteX51" fmla="*/ 1230923 w 4517293"/>
              <a:gd name="connsiteY51" fmla="*/ 1957574 h 2504831"/>
              <a:gd name="connsiteX52" fmla="*/ 1266080 w 4517293"/>
              <a:gd name="connsiteY52" fmla="*/ 1963022 h 2504831"/>
              <a:gd name="connsiteX53" fmla="*/ 1269508 w 4517293"/>
              <a:gd name="connsiteY53" fmla="*/ 1973295 h 2504831"/>
              <a:gd name="connsiteX54" fmla="*/ 1336821 w 4517293"/>
              <a:gd name="connsiteY54" fmla="*/ 1976122 h 2504831"/>
              <a:gd name="connsiteX55" fmla="*/ 1335008 w 4517293"/>
              <a:gd name="connsiteY55" fmla="*/ 2000603 h 2504831"/>
              <a:gd name="connsiteX56" fmla="*/ 1475685 w 4517293"/>
              <a:gd name="connsiteY56" fmla="*/ 2004943 h 2504831"/>
              <a:gd name="connsiteX57" fmla="*/ 1475462 w 4517293"/>
              <a:gd name="connsiteY57" fmla="*/ 2024184 h 2504831"/>
              <a:gd name="connsiteX58" fmla="*/ 1533103 w 4517293"/>
              <a:gd name="connsiteY58" fmla="*/ 2026580 h 2504831"/>
              <a:gd name="connsiteX59" fmla="*/ 1535945 w 4517293"/>
              <a:gd name="connsiteY59" fmla="*/ 2046864 h 2504831"/>
              <a:gd name="connsiteX60" fmla="*/ 1611927 w 4517293"/>
              <a:gd name="connsiteY60" fmla="*/ 2052104 h 2504831"/>
              <a:gd name="connsiteX61" fmla="*/ 1614547 w 4517293"/>
              <a:gd name="connsiteY61" fmla="*/ 2062584 h 2504831"/>
              <a:gd name="connsiteX62" fmla="*/ 1680308 w 4517293"/>
              <a:gd name="connsiteY62" fmla="*/ 2063261 h 2504831"/>
              <a:gd name="connsiteX63" fmla="*/ 1680308 w 4517293"/>
              <a:gd name="connsiteY63" fmla="*/ 2098431 h 2504831"/>
              <a:gd name="connsiteX64" fmla="*/ 2071077 w 4517293"/>
              <a:gd name="connsiteY64" fmla="*/ 2098431 h 2504831"/>
              <a:gd name="connsiteX65" fmla="*/ 2071077 w 4517293"/>
              <a:gd name="connsiteY65" fmla="*/ 2098431 h 2504831"/>
              <a:gd name="connsiteX66" fmla="*/ 2071077 w 4517293"/>
              <a:gd name="connsiteY66" fmla="*/ 2137508 h 2504831"/>
              <a:gd name="connsiteX67" fmla="*/ 2246923 w 4517293"/>
              <a:gd name="connsiteY67" fmla="*/ 2137508 h 2504831"/>
              <a:gd name="connsiteX68" fmla="*/ 2246923 w 4517293"/>
              <a:gd name="connsiteY68" fmla="*/ 2137508 h 2504831"/>
              <a:gd name="connsiteX69" fmla="*/ 2246923 w 4517293"/>
              <a:gd name="connsiteY69" fmla="*/ 2137508 h 2504831"/>
              <a:gd name="connsiteX70" fmla="*/ 2434493 w 4517293"/>
              <a:gd name="connsiteY70" fmla="*/ 2137508 h 2504831"/>
              <a:gd name="connsiteX71" fmla="*/ 2434493 w 4517293"/>
              <a:gd name="connsiteY71" fmla="*/ 2207846 h 2504831"/>
              <a:gd name="connsiteX72" fmla="*/ 2590800 w 4517293"/>
              <a:gd name="connsiteY72" fmla="*/ 2207846 h 2504831"/>
              <a:gd name="connsiteX73" fmla="*/ 2590800 w 4517293"/>
              <a:gd name="connsiteY73" fmla="*/ 2246923 h 2504831"/>
              <a:gd name="connsiteX74" fmla="*/ 2688493 w 4517293"/>
              <a:gd name="connsiteY74" fmla="*/ 2246923 h 2504831"/>
              <a:gd name="connsiteX75" fmla="*/ 2688493 w 4517293"/>
              <a:gd name="connsiteY75" fmla="*/ 2297723 h 2504831"/>
              <a:gd name="connsiteX76" fmla="*/ 2817446 w 4517293"/>
              <a:gd name="connsiteY76" fmla="*/ 2297723 h 2504831"/>
              <a:gd name="connsiteX77" fmla="*/ 2817446 w 4517293"/>
              <a:gd name="connsiteY77" fmla="*/ 2297723 h 2504831"/>
              <a:gd name="connsiteX78" fmla="*/ 3133924 w 4517293"/>
              <a:gd name="connsiteY78" fmla="*/ 2300343 h 2504831"/>
              <a:gd name="connsiteX79" fmla="*/ 3138227 w 4517293"/>
              <a:gd name="connsiteY79" fmla="*/ 2327525 h 2504831"/>
              <a:gd name="connsiteX80" fmla="*/ 3218529 w 4517293"/>
              <a:gd name="connsiteY80" fmla="*/ 2331083 h 2504831"/>
              <a:gd name="connsiteX81" fmla="*/ 3219467 w 4517293"/>
              <a:gd name="connsiteY81" fmla="*/ 2356277 h 2504831"/>
              <a:gd name="connsiteX82" fmla="*/ 3280812 w 4517293"/>
              <a:gd name="connsiteY82" fmla="*/ 2358559 h 2504831"/>
              <a:gd name="connsiteX83" fmla="*/ 3694974 w 4517293"/>
              <a:gd name="connsiteY83" fmla="*/ 2359835 h 2504831"/>
              <a:gd name="connsiteX84" fmla="*/ 3698778 w 4517293"/>
              <a:gd name="connsiteY84" fmla="*/ 2389643 h 2504831"/>
              <a:gd name="connsiteX85" fmla="*/ 3855328 w 4517293"/>
              <a:gd name="connsiteY85" fmla="*/ 2389643 h 2504831"/>
              <a:gd name="connsiteX86" fmla="*/ 3851525 w 4517293"/>
              <a:gd name="connsiteY86" fmla="*/ 2412794 h 2504831"/>
              <a:gd name="connsiteX87" fmla="*/ 3977043 w 4517293"/>
              <a:gd name="connsiteY87" fmla="*/ 2414549 h 2504831"/>
              <a:gd name="connsiteX88" fmla="*/ 3982824 w 4517293"/>
              <a:gd name="connsiteY88" fmla="*/ 2430584 h 2504831"/>
              <a:gd name="connsiteX89" fmla="*/ 4032064 w 4517293"/>
              <a:gd name="connsiteY89" fmla="*/ 2433827 h 2504831"/>
              <a:gd name="connsiteX90" fmla="*/ 4043084 w 4517293"/>
              <a:gd name="connsiteY90" fmla="*/ 2459181 h 2504831"/>
              <a:gd name="connsiteX91" fmla="*/ 4364848 w 4517293"/>
              <a:gd name="connsiteY91" fmla="*/ 2459181 h 2504831"/>
              <a:gd name="connsiteX92" fmla="*/ 4372708 w 4517293"/>
              <a:gd name="connsiteY92" fmla="*/ 2504831 h 2504831"/>
              <a:gd name="connsiteX93" fmla="*/ 4517293 w 4517293"/>
              <a:gd name="connsiteY93" fmla="*/ 2504831 h 2504831"/>
              <a:gd name="connsiteX0" fmla="*/ 0 w 4517293"/>
              <a:gd name="connsiteY0" fmla="*/ 0 h 2504831"/>
              <a:gd name="connsiteX1" fmla="*/ 0 w 4517293"/>
              <a:gd name="connsiteY1" fmla="*/ 85969 h 2504831"/>
              <a:gd name="connsiteX2" fmla="*/ 58616 w 4517293"/>
              <a:gd name="connsiteY2" fmla="*/ 85969 h 2504831"/>
              <a:gd name="connsiteX3" fmla="*/ 58616 w 4517293"/>
              <a:gd name="connsiteY3" fmla="*/ 230554 h 2504831"/>
              <a:gd name="connsiteX4" fmla="*/ 101600 w 4517293"/>
              <a:gd name="connsiteY4" fmla="*/ 230554 h 2504831"/>
              <a:gd name="connsiteX5" fmla="*/ 101600 w 4517293"/>
              <a:gd name="connsiteY5" fmla="*/ 339969 h 2504831"/>
              <a:gd name="connsiteX6" fmla="*/ 148493 w 4517293"/>
              <a:gd name="connsiteY6" fmla="*/ 339969 h 2504831"/>
              <a:gd name="connsiteX7" fmla="*/ 148493 w 4517293"/>
              <a:gd name="connsiteY7" fmla="*/ 519723 h 2504831"/>
              <a:gd name="connsiteX8" fmla="*/ 148493 w 4517293"/>
              <a:gd name="connsiteY8" fmla="*/ 519723 h 2504831"/>
              <a:gd name="connsiteX9" fmla="*/ 148493 w 4517293"/>
              <a:gd name="connsiteY9" fmla="*/ 519723 h 2504831"/>
              <a:gd name="connsiteX10" fmla="*/ 148493 w 4517293"/>
              <a:gd name="connsiteY10" fmla="*/ 519723 h 2504831"/>
              <a:gd name="connsiteX11" fmla="*/ 145873 w 4517293"/>
              <a:gd name="connsiteY11" fmla="*/ 545924 h 2504831"/>
              <a:gd name="connsiteX12" fmla="*/ 162701 w 4517293"/>
              <a:gd name="connsiteY12" fmla="*/ 548544 h 2504831"/>
              <a:gd name="connsiteX13" fmla="*/ 163035 w 4517293"/>
              <a:gd name="connsiteY13" fmla="*/ 605832 h 2504831"/>
              <a:gd name="connsiteX14" fmla="*/ 181376 w 4517293"/>
              <a:gd name="connsiteY14" fmla="*/ 605832 h 2504831"/>
              <a:gd name="connsiteX15" fmla="*/ 183662 w 4517293"/>
              <a:gd name="connsiteY15" fmla="*/ 699477 h 2504831"/>
              <a:gd name="connsiteX16" fmla="*/ 230554 w 4517293"/>
              <a:gd name="connsiteY16" fmla="*/ 699477 h 2504831"/>
              <a:gd name="connsiteX17" fmla="*/ 230554 w 4517293"/>
              <a:gd name="connsiteY17" fmla="*/ 887046 h 2504831"/>
              <a:gd name="connsiteX18" fmla="*/ 293077 w 4517293"/>
              <a:gd name="connsiteY18" fmla="*/ 887046 h 2504831"/>
              <a:gd name="connsiteX19" fmla="*/ 293077 w 4517293"/>
              <a:gd name="connsiteY19" fmla="*/ 945661 h 2504831"/>
              <a:gd name="connsiteX20" fmla="*/ 293077 w 4517293"/>
              <a:gd name="connsiteY20" fmla="*/ 945661 h 2504831"/>
              <a:gd name="connsiteX21" fmla="*/ 293077 w 4517293"/>
              <a:gd name="connsiteY21" fmla="*/ 945661 h 2504831"/>
              <a:gd name="connsiteX22" fmla="*/ 293077 w 4517293"/>
              <a:gd name="connsiteY22" fmla="*/ 945661 h 2504831"/>
              <a:gd name="connsiteX23" fmla="*/ 293077 w 4517293"/>
              <a:gd name="connsiteY23" fmla="*/ 1000369 h 2504831"/>
              <a:gd name="connsiteX24" fmla="*/ 351693 w 4517293"/>
              <a:gd name="connsiteY24" fmla="*/ 1000369 h 2504831"/>
              <a:gd name="connsiteX25" fmla="*/ 351693 w 4517293"/>
              <a:gd name="connsiteY25" fmla="*/ 1074615 h 2504831"/>
              <a:gd name="connsiteX26" fmla="*/ 351693 w 4517293"/>
              <a:gd name="connsiteY26" fmla="*/ 1074615 h 2504831"/>
              <a:gd name="connsiteX27" fmla="*/ 386862 w 4517293"/>
              <a:gd name="connsiteY27" fmla="*/ 1074615 h 2504831"/>
              <a:gd name="connsiteX28" fmla="*/ 386862 w 4517293"/>
              <a:gd name="connsiteY28" fmla="*/ 1187938 h 2504831"/>
              <a:gd name="connsiteX29" fmla="*/ 461108 w 4517293"/>
              <a:gd name="connsiteY29" fmla="*/ 1187938 h 2504831"/>
              <a:gd name="connsiteX30" fmla="*/ 461108 w 4517293"/>
              <a:gd name="connsiteY30" fmla="*/ 1262184 h 2504831"/>
              <a:gd name="connsiteX31" fmla="*/ 539262 w 4517293"/>
              <a:gd name="connsiteY31" fmla="*/ 1262184 h 2504831"/>
              <a:gd name="connsiteX32" fmla="*/ 539262 w 4517293"/>
              <a:gd name="connsiteY32" fmla="*/ 1371600 h 2504831"/>
              <a:gd name="connsiteX33" fmla="*/ 597877 w 4517293"/>
              <a:gd name="connsiteY33" fmla="*/ 1371600 h 2504831"/>
              <a:gd name="connsiteX34" fmla="*/ 597877 w 4517293"/>
              <a:gd name="connsiteY34" fmla="*/ 1430215 h 2504831"/>
              <a:gd name="connsiteX35" fmla="*/ 636954 w 4517293"/>
              <a:gd name="connsiteY35" fmla="*/ 1430215 h 2504831"/>
              <a:gd name="connsiteX36" fmla="*/ 636954 w 4517293"/>
              <a:gd name="connsiteY36" fmla="*/ 1496646 h 2504831"/>
              <a:gd name="connsiteX37" fmla="*/ 762000 w 4517293"/>
              <a:gd name="connsiteY37" fmla="*/ 1496646 h 2504831"/>
              <a:gd name="connsiteX38" fmla="*/ 762000 w 4517293"/>
              <a:gd name="connsiteY38" fmla="*/ 1574800 h 2504831"/>
              <a:gd name="connsiteX39" fmla="*/ 797169 w 4517293"/>
              <a:gd name="connsiteY39" fmla="*/ 1574800 h 2504831"/>
              <a:gd name="connsiteX40" fmla="*/ 797169 w 4517293"/>
              <a:gd name="connsiteY40" fmla="*/ 1629508 h 2504831"/>
              <a:gd name="connsiteX41" fmla="*/ 797169 w 4517293"/>
              <a:gd name="connsiteY41" fmla="*/ 1629508 h 2504831"/>
              <a:gd name="connsiteX42" fmla="*/ 828431 w 4517293"/>
              <a:gd name="connsiteY42" fmla="*/ 1629508 h 2504831"/>
              <a:gd name="connsiteX43" fmla="*/ 828431 w 4517293"/>
              <a:gd name="connsiteY43" fmla="*/ 1785815 h 2504831"/>
              <a:gd name="connsiteX44" fmla="*/ 1012093 w 4517293"/>
              <a:gd name="connsiteY44" fmla="*/ 1785815 h 2504831"/>
              <a:gd name="connsiteX45" fmla="*/ 1012093 w 4517293"/>
              <a:gd name="connsiteY45" fmla="*/ 1832708 h 2504831"/>
              <a:gd name="connsiteX46" fmla="*/ 1062893 w 4517293"/>
              <a:gd name="connsiteY46" fmla="*/ 1832708 h 2504831"/>
              <a:gd name="connsiteX47" fmla="*/ 1062893 w 4517293"/>
              <a:gd name="connsiteY47" fmla="*/ 1887415 h 2504831"/>
              <a:gd name="connsiteX48" fmla="*/ 1137139 w 4517293"/>
              <a:gd name="connsiteY48" fmla="*/ 1887415 h 2504831"/>
              <a:gd name="connsiteX49" fmla="*/ 1137139 w 4517293"/>
              <a:gd name="connsiteY49" fmla="*/ 1926492 h 2504831"/>
              <a:gd name="connsiteX50" fmla="*/ 1230923 w 4517293"/>
              <a:gd name="connsiteY50" fmla="*/ 1926492 h 2504831"/>
              <a:gd name="connsiteX51" fmla="*/ 1230923 w 4517293"/>
              <a:gd name="connsiteY51" fmla="*/ 1957574 h 2504831"/>
              <a:gd name="connsiteX52" fmla="*/ 1266080 w 4517293"/>
              <a:gd name="connsiteY52" fmla="*/ 1963022 h 2504831"/>
              <a:gd name="connsiteX53" fmla="*/ 1269508 w 4517293"/>
              <a:gd name="connsiteY53" fmla="*/ 1973295 h 2504831"/>
              <a:gd name="connsiteX54" fmla="*/ 1336821 w 4517293"/>
              <a:gd name="connsiteY54" fmla="*/ 1976122 h 2504831"/>
              <a:gd name="connsiteX55" fmla="*/ 1335008 w 4517293"/>
              <a:gd name="connsiteY55" fmla="*/ 2000603 h 2504831"/>
              <a:gd name="connsiteX56" fmla="*/ 1475685 w 4517293"/>
              <a:gd name="connsiteY56" fmla="*/ 2004943 h 2504831"/>
              <a:gd name="connsiteX57" fmla="*/ 1475462 w 4517293"/>
              <a:gd name="connsiteY57" fmla="*/ 2024184 h 2504831"/>
              <a:gd name="connsiteX58" fmla="*/ 1533103 w 4517293"/>
              <a:gd name="connsiteY58" fmla="*/ 2026580 h 2504831"/>
              <a:gd name="connsiteX59" fmla="*/ 1535945 w 4517293"/>
              <a:gd name="connsiteY59" fmla="*/ 2046864 h 2504831"/>
              <a:gd name="connsiteX60" fmla="*/ 1611927 w 4517293"/>
              <a:gd name="connsiteY60" fmla="*/ 2052104 h 2504831"/>
              <a:gd name="connsiteX61" fmla="*/ 1614547 w 4517293"/>
              <a:gd name="connsiteY61" fmla="*/ 2062584 h 2504831"/>
              <a:gd name="connsiteX62" fmla="*/ 1680308 w 4517293"/>
              <a:gd name="connsiteY62" fmla="*/ 2063261 h 2504831"/>
              <a:gd name="connsiteX63" fmla="*/ 1680308 w 4517293"/>
              <a:gd name="connsiteY63" fmla="*/ 2098431 h 2504831"/>
              <a:gd name="connsiteX64" fmla="*/ 2071077 w 4517293"/>
              <a:gd name="connsiteY64" fmla="*/ 2098431 h 2504831"/>
              <a:gd name="connsiteX65" fmla="*/ 2071077 w 4517293"/>
              <a:gd name="connsiteY65" fmla="*/ 2098431 h 2504831"/>
              <a:gd name="connsiteX66" fmla="*/ 2071077 w 4517293"/>
              <a:gd name="connsiteY66" fmla="*/ 2137508 h 2504831"/>
              <a:gd name="connsiteX67" fmla="*/ 2246923 w 4517293"/>
              <a:gd name="connsiteY67" fmla="*/ 2137508 h 2504831"/>
              <a:gd name="connsiteX68" fmla="*/ 2246923 w 4517293"/>
              <a:gd name="connsiteY68" fmla="*/ 2137508 h 2504831"/>
              <a:gd name="connsiteX69" fmla="*/ 2246923 w 4517293"/>
              <a:gd name="connsiteY69" fmla="*/ 2137508 h 2504831"/>
              <a:gd name="connsiteX70" fmla="*/ 2434493 w 4517293"/>
              <a:gd name="connsiteY70" fmla="*/ 2137508 h 2504831"/>
              <a:gd name="connsiteX71" fmla="*/ 2434493 w 4517293"/>
              <a:gd name="connsiteY71" fmla="*/ 2207846 h 2504831"/>
              <a:gd name="connsiteX72" fmla="*/ 2590800 w 4517293"/>
              <a:gd name="connsiteY72" fmla="*/ 2207846 h 2504831"/>
              <a:gd name="connsiteX73" fmla="*/ 2590800 w 4517293"/>
              <a:gd name="connsiteY73" fmla="*/ 2246923 h 2504831"/>
              <a:gd name="connsiteX74" fmla="*/ 2688493 w 4517293"/>
              <a:gd name="connsiteY74" fmla="*/ 2246923 h 2504831"/>
              <a:gd name="connsiteX75" fmla="*/ 2688493 w 4517293"/>
              <a:gd name="connsiteY75" fmla="*/ 2297723 h 2504831"/>
              <a:gd name="connsiteX76" fmla="*/ 2817446 w 4517293"/>
              <a:gd name="connsiteY76" fmla="*/ 2297723 h 2504831"/>
              <a:gd name="connsiteX77" fmla="*/ 2817446 w 4517293"/>
              <a:gd name="connsiteY77" fmla="*/ 2297723 h 2504831"/>
              <a:gd name="connsiteX78" fmla="*/ 3133924 w 4517293"/>
              <a:gd name="connsiteY78" fmla="*/ 2300343 h 2504831"/>
              <a:gd name="connsiteX79" fmla="*/ 3138227 w 4517293"/>
              <a:gd name="connsiteY79" fmla="*/ 2327525 h 2504831"/>
              <a:gd name="connsiteX80" fmla="*/ 3218529 w 4517293"/>
              <a:gd name="connsiteY80" fmla="*/ 2331083 h 2504831"/>
              <a:gd name="connsiteX81" fmla="*/ 3219467 w 4517293"/>
              <a:gd name="connsiteY81" fmla="*/ 2356277 h 2504831"/>
              <a:gd name="connsiteX82" fmla="*/ 3280812 w 4517293"/>
              <a:gd name="connsiteY82" fmla="*/ 2358559 h 2504831"/>
              <a:gd name="connsiteX83" fmla="*/ 3694974 w 4517293"/>
              <a:gd name="connsiteY83" fmla="*/ 2359835 h 2504831"/>
              <a:gd name="connsiteX84" fmla="*/ 3698778 w 4517293"/>
              <a:gd name="connsiteY84" fmla="*/ 2389643 h 2504831"/>
              <a:gd name="connsiteX85" fmla="*/ 3855328 w 4517293"/>
              <a:gd name="connsiteY85" fmla="*/ 2389643 h 2504831"/>
              <a:gd name="connsiteX86" fmla="*/ 3851525 w 4517293"/>
              <a:gd name="connsiteY86" fmla="*/ 2412794 h 2504831"/>
              <a:gd name="connsiteX87" fmla="*/ 3977043 w 4517293"/>
              <a:gd name="connsiteY87" fmla="*/ 2414549 h 2504831"/>
              <a:gd name="connsiteX88" fmla="*/ 3982824 w 4517293"/>
              <a:gd name="connsiteY88" fmla="*/ 2430584 h 2504831"/>
              <a:gd name="connsiteX89" fmla="*/ 4032064 w 4517293"/>
              <a:gd name="connsiteY89" fmla="*/ 2433827 h 2504831"/>
              <a:gd name="connsiteX90" fmla="*/ 4043084 w 4517293"/>
              <a:gd name="connsiteY90" fmla="*/ 2459181 h 2504831"/>
              <a:gd name="connsiteX91" fmla="*/ 4364848 w 4517293"/>
              <a:gd name="connsiteY91" fmla="*/ 2459181 h 2504831"/>
              <a:gd name="connsiteX92" fmla="*/ 4372708 w 4517293"/>
              <a:gd name="connsiteY92" fmla="*/ 2504831 h 2504831"/>
              <a:gd name="connsiteX93" fmla="*/ 4517293 w 4517293"/>
              <a:gd name="connsiteY93" fmla="*/ 2504831 h 250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517293" h="2504831">
                <a:moveTo>
                  <a:pt x="0" y="0"/>
                </a:moveTo>
                <a:lnTo>
                  <a:pt x="0" y="85969"/>
                </a:lnTo>
                <a:lnTo>
                  <a:pt x="58616" y="85969"/>
                </a:lnTo>
                <a:lnTo>
                  <a:pt x="58616" y="230554"/>
                </a:lnTo>
                <a:lnTo>
                  <a:pt x="101600" y="230554"/>
                </a:lnTo>
                <a:lnTo>
                  <a:pt x="101600" y="339969"/>
                </a:lnTo>
                <a:lnTo>
                  <a:pt x="148493" y="339969"/>
                </a:lnTo>
                <a:lnTo>
                  <a:pt x="148493" y="519723"/>
                </a:lnTo>
                <a:lnTo>
                  <a:pt x="148493" y="519723"/>
                </a:lnTo>
                <a:lnTo>
                  <a:pt x="148493" y="519723"/>
                </a:lnTo>
                <a:lnTo>
                  <a:pt x="148493" y="519723"/>
                </a:lnTo>
                <a:lnTo>
                  <a:pt x="145873" y="545924"/>
                </a:lnTo>
                <a:lnTo>
                  <a:pt x="162701" y="548544"/>
                </a:lnTo>
                <a:cubicBezTo>
                  <a:pt x="162812" y="567640"/>
                  <a:pt x="162924" y="586736"/>
                  <a:pt x="163035" y="605832"/>
                </a:cubicBezTo>
                <a:lnTo>
                  <a:pt x="181376" y="605832"/>
                </a:lnTo>
                <a:lnTo>
                  <a:pt x="183662" y="699477"/>
                </a:lnTo>
                <a:lnTo>
                  <a:pt x="230554" y="699477"/>
                </a:lnTo>
                <a:lnTo>
                  <a:pt x="230554" y="887046"/>
                </a:lnTo>
                <a:lnTo>
                  <a:pt x="293077" y="887046"/>
                </a:lnTo>
                <a:lnTo>
                  <a:pt x="293077" y="945661"/>
                </a:lnTo>
                <a:lnTo>
                  <a:pt x="293077" y="945661"/>
                </a:lnTo>
                <a:lnTo>
                  <a:pt x="293077" y="945661"/>
                </a:lnTo>
                <a:lnTo>
                  <a:pt x="293077" y="945661"/>
                </a:lnTo>
                <a:lnTo>
                  <a:pt x="293077" y="1000369"/>
                </a:lnTo>
                <a:lnTo>
                  <a:pt x="351693" y="1000369"/>
                </a:lnTo>
                <a:lnTo>
                  <a:pt x="351693" y="1074615"/>
                </a:lnTo>
                <a:lnTo>
                  <a:pt x="351693" y="1074615"/>
                </a:lnTo>
                <a:lnTo>
                  <a:pt x="386862" y="1074615"/>
                </a:lnTo>
                <a:lnTo>
                  <a:pt x="386862" y="1187938"/>
                </a:lnTo>
                <a:lnTo>
                  <a:pt x="461108" y="1187938"/>
                </a:lnTo>
                <a:lnTo>
                  <a:pt x="461108" y="1262184"/>
                </a:lnTo>
                <a:lnTo>
                  <a:pt x="539262" y="1262184"/>
                </a:lnTo>
                <a:lnTo>
                  <a:pt x="539262" y="1371600"/>
                </a:lnTo>
                <a:lnTo>
                  <a:pt x="597877" y="1371600"/>
                </a:lnTo>
                <a:lnTo>
                  <a:pt x="597877" y="1430215"/>
                </a:lnTo>
                <a:lnTo>
                  <a:pt x="636954" y="1430215"/>
                </a:lnTo>
                <a:lnTo>
                  <a:pt x="636954" y="1496646"/>
                </a:lnTo>
                <a:lnTo>
                  <a:pt x="762000" y="1496646"/>
                </a:lnTo>
                <a:lnTo>
                  <a:pt x="762000" y="1574800"/>
                </a:lnTo>
                <a:lnTo>
                  <a:pt x="797169" y="1574800"/>
                </a:lnTo>
                <a:lnTo>
                  <a:pt x="797169" y="1629508"/>
                </a:lnTo>
                <a:lnTo>
                  <a:pt x="797169" y="1629508"/>
                </a:lnTo>
                <a:lnTo>
                  <a:pt x="828431" y="1629508"/>
                </a:lnTo>
                <a:lnTo>
                  <a:pt x="828431" y="1785815"/>
                </a:lnTo>
                <a:lnTo>
                  <a:pt x="1012093" y="1785815"/>
                </a:lnTo>
                <a:lnTo>
                  <a:pt x="1012093" y="1832708"/>
                </a:lnTo>
                <a:lnTo>
                  <a:pt x="1062893" y="1832708"/>
                </a:lnTo>
                <a:lnTo>
                  <a:pt x="1062893" y="1887415"/>
                </a:lnTo>
                <a:lnTo>
                  <a:pt x="1137139" y="1887415"/>
                </a:lnTo>
                <a:lnTo>
                  <a:pt x="1137139" y="1926492"/>
                </a:lnTo>
                <a:lnTo>
                  <a:pt x="1230923" y="1926492"/>
                </a:lnTo>
                <a:lnTo>
                  <a:pt x="1230923" y="1957574"/>
                </a:lnTo>
                <a:lnTo>
                  <a:pt x="1266080" y="1963022"/>
                </a:lnTo>
                <a:cubicBezTo>
                  <a:pt x="1266349" y="1972560"/>
                  <a:pt x="1269239" y="1963757"/>
                  <a:pt x="1269508" y="1973295"/>
                </a:cubicBezTo>
                <a:lnTo>
                  <a:pt x="1336821" y="1976122"/>
                </a:lnTo>
                <a:lnTo>
                  <a:pt x="1335008" y="2000603"/>
                </a:lnTo>
                <a:lnTo>
                  <a:pt x="1475685" y="2004943"/>
                </a:lnTo>
                <a:cubicBezTo>
                  <a:pt x="1475611" y="2011357"/>
                  <a:pt x="1475536" y="2017770"/>
                  <a:pt x="1475462" y="2024184"/>
                </a:cubicBezTo>
                <a:lnTo>
                  <a:pt x="1533103" y="2026580"/>
                </a:lnTo>
                <a:lnTo>
                  <a:pt x="1535945" y="2046864"/>
                </a:lnTo>
                <a:lnTo>
                  <a:pt x="1611927" y="2052104"/>
                </a:lnTo>
                <a:lnTo>
                  <a:pt x="1614547" y="2062584"/>
                </a:lnTo>
                <a:lnTo>
                  <a:pt x="1680308" y="2063261"/>
                </a:lnTo>
                <a:lnTo>
                  <a:pt x="1680308" y="2098431"/>
                </a:lnTo>
                <a:lnTo>
                  <a:pt x="2071077" y="2098431"/>
                </a:lnTo>
                <a:lnTo>
                  <a:pt x="2071077" y="2098431"/>
                </a:lnTo>
                <a:lnTo>
                  <a:pt x="2071077" y="2137508"/>
                </a:lnTo>
                <a:lnTo>
                  <a:pt x="2246923" y="2137508"/>
                </a:lnTo>
                <a:lnTo>
                  <a:pt x="2246923" y="2137508"/>
                </a:lnTo>
                <a:lnTo>
                  <a:pt x="2246923" y="2137508"/>
                </a:lnTo>
                <a:lnTo>
                  <a:pt x="2434493" y="2137508"/>
                </a:lnTo>
                <a:lnTo>
                  <a:pt x="2434493" y="2207846"/>
                </a:lnTo>
                <a:lnTo>
                  <a:pt x="2590800" y="2207846"/>
                </a:lnTo>
                <a:lnTo>
                  <a:pt x="2590800" y="2246923"/>
                </a:lnTo>
                <a:lnTo>
                  <a:pt x="2688493" y="2246923"/>
                </a:lnTo>
                <a:lnTo>
                  <a:pt x="2688493" y="2297723"/>
                </a:lnTo>
                <a:lnTo>
                  <a:pt x="2817446" y="2297723"/>
                </a:lnTo>
                <a:lnTo>
                  <a:pt x="2817446" y="2297723"/>
                </a:lnTo>
                <a:lnTo>
                  <a:pt x="3133924" y="2300343"/>
                </a:lnTo>
                <a:lnTo>
                  <a:pt x="3138227" y="2327525"/>
                </a:lnTo>
                <a:lnTo>
                  <a:pt x="3218529" y="2331083"/>
                </a:lnTo>
                <a:cubicBezTo>
                  <a:pt x="3218842" y="2339481"/>
                  <a:pt x="3219154" y="2347879"/>
                  <a:pt x="3219467" y="2356277"/>
                </a:cubicBezTo>
                <a:lnTo>
                  <a:pt x="3280812" y="2358559"/>
                </a:lnTo>
                <a:lnTo>
                  <a:pt x="3694974" y="2359835"/>
                </a:lnTo>
                <a:lnTo>
                  <a:pt x="3698778" y="2389643"/>
                </a:lnTo>
                <a:cubicBezTo>
                  <a:pt x="3782390" y="2389643"/>
                  <a:pt x="3845840" y="2386085"/>
                  <a:pt x="3855328" y="2389643"/>
                </a:cubicBezTo>
                <a:lnTo>
                  <a:pt x="3851525" y="2412794"/>
                </a:lnTo>
                <a:lnTo>
                  <a:pt x="3977043" y="2414549"/>
                </a:lnTo>
                <a:lnTo>
                  <a:pt x="3982824" y="2430584"/>
                </a:lnTo>
                <a:lnTo>
                  <a:pt x="4032064" y="2433827"/>
                </a:lnTo>
                <a:lnTo>
                  <a:pt x="4043084" y="2459181"/>
                </a:lnTo>
                <a:lnTo>
                  <a:pt x="4364848" y="2459181"/>
                </a:lnTo>
                <a:lnTo>
                  <a:pt x="4372708" y="2504831"/>
                </a:lnTo>
                <a:lnTo>
                  <a:pt x="4517293" y="2504831"/>
                </a:lnTo>
              </a:path>
            </a:pathLst>
          </a:custGeom>
          <a:noFill/>
          <a:ln w="28575">
            <a:solidFill>
              <a:srgbClr val="E1471D"/>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7" name="Freeform 206">
            <a:extLst>
              <a:ext uri="{FF2B5EF4-FFF2-40B4-BE49-F238E27FC236}">
                <a16:creationId xmlns:a16="http://schemas.microsoft.com/office/drawing/2014/main" id="{5F370A81-3212-13D1-7230-5562D8E351ED}"/>
              </a:ext>
            </a:extLst>
          </p:cNvPr>
          <p:cNvSpPr/>
          <p:nvPr/>
        </p:nvSpPr>
        <p:spPr bwMode="auto">
          <a:xfrm>
            <a:off x="6775953" y="1658601"/>
            <a:ext cx="4733144" cy="2218544"/>
          </a:xfrm>
          <a:custGeom>
            <a:avLst/>
            <a:gdLst>
              <a:gd name="connsiteX0" fmla="*/ 0 w 4733144"/>
              <a:gd name="connsiteY0" fmla="*/ 0 h 2218544"/>
              <a:gd name="connsiteX1" fmla="*/ 0 w 4733144"/>
              <a:gd name="connsiteY1" fmla="*/ 71203 h 2218544"/>
              <a:gd name="connsiteX2" fmla="*/ 67456 w 4733144"/>
              <a:gd name="connsiteY2" fmla="*/ 71203 h 2218544"/>
              <a:gd name="connsiteX3" fmla="*/ 67456 w 4733144"/>
              <a:gd name="connsiteY3" fmla="*/ 146154 h 2218544"/>
              <a:gd name="connsiteX4" fmla="*/ 131164 w 4733144"/>
              <a:gd name="connsiteY4" fmla="*/ 146154 h 2218544"/>
              <a:gd name="connsiteX5" fmla="*/ 131164 w 4733144"/>
              <a:gd name="connsiteY5" fmla="*/ 221105 h 2218544"/>
              <a:gd name="connsiteX6" fmla="*/ 179882 w 4733144"/>
              <a:gd name="connsiteY6" fmla="*/ 221105 h 2218544"/>
              <a:gd name="connsiteX7" fmla="*/ 179882 w 4733144"/>
              <a:gd name="connsiteY7" fmla="*/ 292308 h 2218544"/>
              <a:gd name="connsiteX8" fmla="*/ 221105 w 4733144"/>
              <a:gd name="connsiteY8" fmla="*/ 292308 h 2218544"/>
              <a:gd name="connsiteX9" fmla="*/ 221105 w 4733144"/>
              <a:gd name="connsiteY9" fmla="*/ 457200 h 2218544"/>
              <a:gd name="connsiteX10" fmla="*/ 266075 w 4733144"/>
              <a:gd name="connsiteY10" fmla="*/ 457200 h 2218544"/>
              <a:gd name="connsiteX11" fmla="*/ 266075 w 4733144"/>
              <a:gd name="connsiteY11" fmla="*/ 539646 h 2218544"/>
              <a:gd name="connsiteX12" fmla="*/ 314793 w 4733144"/>
              <a:gd name="connsiteY12" fmla="*/ 539646 h 2218544"/>
              <a:gd name="connsiteX13" fmla="*/ 314793 w 4733144"/>
              <a:gd name="connsiteY13" fmla="*/ 625839 h 2218544"/>
              <a:gd name="connsiteX14" fmla="*/ 356016 w 4733144"/>
              <a:gd name="connsiteY14" fmla="*/ 625839 h 2218544"/>
              <a:gd name="connsiteX15" fmla="*/ 356016 w 4733144"/>
              <a:gd name="connsiteY15" fmla="*/ 753256 h 2218544"/>
              <a:gd name="connsiteX16" fmla="*/ 404734 w 4733144"/>
              <a:gd name="connsiteY16" fmla="*/ 753256 h 2218544"/>
              <a:gd name="connsiteX17" fmla="*/ 404734 w 4733144"/>
              <a:gd name="connsiteY17" fmla="*/ 798226 h 2218544"/>
              <a:gd name="connsiteX18" fmla="*/ 445957 w 4733144"/>
              <a:gd name="connsiteY18" fmla="*/ 798226 h 2218544"/>
              <a:gd name="connsiteX19" fmla="*/ 445957 w 4733144"/>
              <a:gd name="connsiteY19" fmla="*/ 899410 h 2218544"/>
              <a:gd name="connsiteX20" fmla="*/ 524656 w 4733144"/>
              <a:gd name="connsiteY20" fmla="*/ 899410 h 2218544"/>
              <a:gd name="connsiteX21" fmla="*/ 524656 w 4733144"/>
              <a:gd name="connsiteY21" fmla="*/ 955623 h 2218544"/>
              <a:gd name="connsiteX22" fmla="*/ 565879 w 4733144"/>
              <a:gd name="connsiteY22" fmla="*/ 955623 h 2218544"/>
              <a:gd name="connsiteX23" fmla="*/ 565879 w 4733144"/>
              <a:gd name="connsiteY23" fmla="*/ 1026826 h 2218544"/>
              <a:gd name="connsiteX24" fmla="*/ 610849 w 4733144"/>
              <a:gd name="connsiteY24" fmla="*/ 1026826 h 2218544"/>
              <a:gd name="connsiteX25" fmla="*/ 610849 w 4733144"/>
              <a:gd name="connsiteY25" fmla="*/ 1094282 h 2218544"/>
              <a:gd name="connsiteX26" fmla="*/ 708285 w 4733144"/>
              <a:gd name="connsiteY26" fmla="*/ 1094282 h 2218544"/>
              <a:gd name="connsiteX27" fmla="*/ 708285 w 4733144"/>
              <a:gd name="connsiteY27" fmla="*/ 1169233 h 2218544"/>
              <a:gd name="connsiteX28" fmla="*/ 742013 w 4733144"/>
              <a:gd name="connsiteY28" fmla="*/ 1169233 h 2218544"/>
              <a:gd name="connsiteX29" fmla="*/ 742013 w 4733144"/>
              <a:gd name="connsiteY29" fmla="*/ 1217951 h 2218544"/>
              <a:gd name="connsiteX30" fmla="*/ 820711 w 4733144"/>
              <a:gd name="connsiteY30" fmla="*/ 1217951 h 2218544"/>
              <a:gd name="connsiteX31" fmla="*/ 820711 w 4733144"/>
              <a:gd name="connsiteY31" fmla="*/ 1255426 h 2218544"/>
              <a:gd name="connsiteX32" fmla="*/ 899410 w 4733144"/>
              <a:gd name="connsiteY32" fmla="*/ 1255426 h 2218544"/>
              <a:gd name="connsiteX33" fmla="*/ 899410 w 4733144"/>
              <a:gd name="connsiteY33" fmla="*/ 1322882 h 2218544"/>
              <a:gd name="connsiteX34" fmla="*/ 933138 w 4733144"/>
              <a:gd name="connsiteY34" fmla="*/ 1322882 h 2218544"/>
              <a:gd name="connsiteX35" fmla="*/ 933138 w 4733144"/>
              <a:gd name="connsiteY35" fmla="*/ 1371600 h 2218544"/>
              <a:gd name="connsiteX36" fmla="*/ 970613 w 4733144"/>
              <a:gd name="connsiteY36" fmla="*/ 1371600 h 2218544"/>
              <a:gd name="connsiteX37" fmla="*/ 970613 w 4733144"/>
              <a:gd name="connsiteY37" fmla="*/ 1412823 h 2218544"/>
              <a:gd name="connsiteX38" fmla="*/ 970613 w 4733144"/>
              <a:gd name="connsiteY38" fmla="*/ 1412823 h 2218544"/>
              <a:gd name="connsiteX39" fmla="*/ 1004341 w 4733144"/>
              <a:gd name="connsiteY39" fmla="*/ 1412823 h 2218544"/>
              <a:gd name="connsiteX40" fmla="*/ 1004341 w 4733144"/>
              <a:gd name="connsiteY40" fmla="*/ 1450298 h 2218544"/>
              <a:gd name="connsiteX41" fmla="*/ 1064301 w 4733144"/>
              <a:gd name="connsiteY41" fmla="*/ 1450298 h 2218544"/>
              <a:gd name="connsiteX42" fmla="*/ 1064301 w 4733144"/>
              <a:gd name="connsiteY42" fmla="*/ 1450298 h 2218544"/>
              <a:gd name="connsiteX43" fmla="*/ 1064301 w 4733144"/>
              <a:gd name="connsiteY43" fmla="*/ 1450298 h 2218544"/>
              <a:gd name="connsiteX44" fmla="*/ 1064301 w 4733144"/>
              <a:gd name="connsiteY44" fmla="*/ 1484026 h 2218544"/>
              <a:gd name="connsiteX45" fmla="*/ 1131757 w 4733144"/>
              <a:gd name="connsiteY45" fmla="*/ 1484026 h 2218544"/>
              <a:gd name="connsiteX46" fmla="*/ 1131757 w 4733144"/>
              <a:gd name="connsiteY46" fmla="*/ 1525249 h 2218544"/>
              <a:gd name="connsiteX47" fmla="*/ 1217951 w 4733144"/>
              <a:gd name="connsiteY47" fmla="*/ 1525249 h 2218544"/>
              <a:gd name="connsiteX48" fmla="*/ 1217951 w 4733144"/>
              <a:gd name="connsiteY48" fmla="*/ 1581462 h 2218544"/>
              <a:gd name="connsiteX49" fmla="*/ 1304144 w 4733144"/>
              <a:gd name="connsiteY49" fmla="*/ 1581462 h 2218544"/>
              <a:gd name="connsiteX50" fmla="*/ 1304144 w 4733144"/>
              <a:gd name="connsiteY50" fmla="*/ 1618938 h 2218544"/>
              <a:gd name="connsiteX51" fmla="*/ 1356610 w 4733144"/>
              <a:gd name="connsiteY51" fmla="*/ 1618938 h 2218544"/>
              <a:gd name="connsiteX52" fmla="*/ 1416570 w 4733144"/>
              <a:gd name="connsiteY52" fmla="*/ 1618938 h 2218544"/>
              <a:gd name="connsiteX53" fmla="*/ 1416570 w 4733144"/>
              <a:gd name="connsiteY53" fmla="*/ 1660161 h 2218544"/>
              <a:gd name="connsiteX54" fmla="*/ 1476531 w 4733144"/>
              <a:gd name="connsiteY54" fmla="*/ 1660161 h 2218544"/>
              <a:gd name="connsiteX55" fmla="*/ 1476531 w 4733144"/>
              <a:gd name="connsiteY55" fmla="*/ 1693889 h 2218544"/>
              <a:gd name="connsiteX56" fmla="*/ 1585210 w 4733144"/>
              <a:gd name="connsiteY56" fmla="*/ 1693889 h 2218544"/>
              <a:gd name="connsiteX57" fmla="*/ 1585210 w 4733144"/>
              <a:gd name="connsiteY57" fmla="*/ 1738859 h 2218544"/>
              <a:gd name="connsiteX58" fmla="*/ 1686393 w 4733144"/>
              <a:gd name="connsiteY58" fmla="*/ 1738859 h 2218544"/>
              <a:gd name="connsiteX59" fmla="*/ 1686393 w 4733144"/>
              <a:gd name="connsiteY59" fmla="*/ 1738859 h 2218544"/>
              <a:gd name="connsiteX60" fmla="*/ 1686393 w 4733144"/>
              <a:gd name="connsiteY60" fmla="*/ 1772587 h 2218544"/>
              <a:gd name="connsiteX61" fmla="*/ 2117360 w 4733144"/>
              <a:gd name="connsiteY61" fmla="*/ 1772587 h 2218544"/>
              <a:gd name="connsiteX62" fmla="*/ 2117360 w 4733144"/>
              <a:gd name="connsiteY62" fmla="*/ 1810062 h 2218544"/>
              <a:gd name="connsiteX63" fmla="*/ 2192311 w 4733144"/>
              <a:gd name="connsiteY63" fmla="*/ 1810062 h 2218544"/>
              <a:gd name="connsiteX64" fmla="*/ 2192311 w 4733144"/>
              <a:gd name="connsiteY64" fmla="*/ 1843790 h 2218544"/>
              <a:gd name="connsiteX65" fmla="*/ 2282252 w 4733144"/>
              <a:gd name="connsiteY65" fmla="*/ 1843790 h 2218544"/>
              <a:gd name="connsiteX66" fmla="*/ 2282252 w 4733144"/>
              <a:gd name="connsiteY66" fmla="*/ 1881266 h 2218544"/>
              <a:gd name="connsiteX67" fmla="*/ 2454639 w 4733144"/>
              <a:gd name="connsiteY67" fmla="*/ 1881266 h 2218544"/>
              <a:gd name="connsiteX68" fmla="*/ 2454639 w 4733144"/>
              <a:gd name="connsiteY68" fmla="*/ 1918741 h 2218544"/>
              <a:gd name="connsiteX69" fmla="*/ 2533338 w 4733144"/>
              <a:gd name="connsiteY69" fmla="*/ 1918741 h 2218544"/>
              <a:gd name="connsiteX70" fmla="*/ 2533338 w 4733144"/>
              <a:gd name="connsiteY70" fmla="*/ 1944974 h 2218544"/>
              <a:gd name="connsiteX71" fmla="*/ 2754442 w 4733144"/>
              <a:gd name="connsiteY71" fmla="*/ 1944974 h 2218544"/>
              <a:gd name="connsiteX72" fmla="*/ 2754442 w 4733144"/>
              <a:gd name="connsiteY72" fmla="*/ 1974954 h 2218544"/>
              <a:gd name="connsiteX73" fmla="*/ 2979295 w 4733144"/>
              <a:gd name="connsiteY73" fmla="*/ 1974954 h 2218544"/>
              <a:gd name="connsiteX74" fmla="*/ 2979295 w 4733144"/>
              <a:gd name="connsiteY74" fmla="*/ 1974954 h 2218544"/>
              <a:gd name="connsiteX75" fmla="*/ 2979295 w 4733144"/>
              <a:gd name="connsiteY75" fmla="*/ 2008682 h 2218544"/>
              <a:gd name="connsiteX76" fmla="*/ 3339059 w 4733144"/>
              <a:gd name="connsiteY76" fmla="*/ 2008682 h 2218544"/>
              <a:gd name="connsiteX77" fmla="*/ 3339059 w 4733144"/>
              <a:gd name="connsiteY77" fmla="*/ 2038662 h 2218544"/>
              <a:gd name="connsiteX78" fmla="*/ 3552669 w 4733144"/>
              <a:gd name="connsiteY78" fmla="*/ 2038662 h 2218544"/>
              <a:gd name="connsiteX79" fmla="*/ 3552669 w 4733144"/>
              <a:gd name="connsiteY79" fmla="*/ 2072390 h 2218544"/>
              <a:gd name="connsiteX80" fmla="*/ 4066082 w 4733144"/>
              <a:gd name="connsiteY80" fmla="*/ 2072390 h 2218544"/>
              <a:gd name="connsiteX81" fmla="*/ 4066082 w 4733144"/>
              <a:gd name="connsiteY81" fmla="*/ 2113613 h 2218544"/>
              <a:gd name="connsiteX82" fmla="*/ 4107305 w 4733144"/>
              <a:gd name="connsiteY82" fmla="*/ 2113613 h 2218544"/>
              <a:gd name="connsiteX83" fmla="*/ 4107305 w 4733144"/>
              <a:gd name="connsiteY83" fmla="*/ 2113613 h 2218544"/>
              <a:gd name="connsiteX84" fmla="*/ 4107305 w 4733144"/>
              <a:gd name="connsiteY84" fmla="*/ 2113613 h 2218544"/>
              <a:gd name="connsiteX85" fmla="*/ 4107305 w 4733144"/>
              <a:gd name="connsiteY85" fmla="*/ 2143593 h 2218544"/>
              <a:gd name="connsiteX86" fmla="*/ 4478311 w 4733144"/>
              <a:gd name="connsiteY86" fmla="*/ 2143593 h 2218544"/>
              <a:gd name="connsiteX87" fmla="*/ 4478311 w 4733144"/>
              <a:gd name="connsiteY87" fmla="*/ 2218544 h 2218544"/>
              <a:gd name="connsiteX88" fmla="*/ 4733144 w 4733144"/>
              <a:gd name="connsiteY88" fmla="*/ 2218544 h 221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733144" h="2218544">
                <a:moveTo>
                  <a:pt x="0" y="0"/>
                </a:moveTo>
                <a:lnTo>
                  <a:pt x="0" y="71203"/>
                </a:lnTo>
                <a:lnTo>
                  <a:pt x="67456" y="71203"/>
                </a:lnTo>
                <a:lnTo>
                  <a:pt x="67456" y="146154"/>
                </a:lnTo>
                <a:lnTo>
                  <a:pt x="131164" y="146154"/>
                </a:lnTo>
                <a:lnTo>
                  <a:pt x="131164" y="221105"/>
                </a:lnTo>
                <a:lnTo>
                  <a:pt x="179882" y="221105"/>
                </a:lnTo>
                <a:lnTo>
                  <a:pt x="179882" y="292308"/>
                </a:lnTo>
                <a:lnTo>
                  <a:pt x="221105" y="292308"/>
                </a:lnTo>
                <a:lnTo>
                  <a:pt x="221105" y="457200"/>
                </a:lnTo>
                <a:lnTo>
                  <a:pt x="266075" y="457200"/>
                </a:lnTo>
                <a:lnTo>
                  <a:pt x="266075" y="539646"/>
                </a:lnTo>
                <a:lnTo>
                  <a:pt x="314793" y="539646"/>
                </a:lnTo>
                <a:lnTo>
                  <a:pt x="314793" y="625839"/>
                </a:lnTo>
                <a:lnTo>
                  <a:pt x="356016" y="625839"/>
                </a:lnTo>
                <a:lnTo>
                  <a:pt x="356016" y="753256"/>
                </a:lnTo>
                <a:lnTo>
                  <a:pt x="404734" y="753256"/>
                </a:lnTo>
                <a:lnTo>
                  <a:pt x="404734" y="798226"/>
                </a:lnTo>
                <a:lnTo>
                  <a:pt x="445957" y="798226"/>
                </a:lnTo>
                <a:lnTo>
                  <a:pt x="445957" y="899410"/>
                </a:lnTo>
                <a:lnTo>
                  <a:pt x="524656" y="899410"/>
                </a:lnTo>
                <a:lnTo>
                  <a:pt x="524656" y="955623"/>
                </a:lnTo>
                <a:lnTo>
                  <a:pt x="565879" y="955623"/>
                </a:lnTo>
                <a:lnTo>
                  <a:pt x="565879" y="1026826"/>
                </a:lnTo>
                <a:lnTo>
                  <a:pt x="610849" y="1026826"/>
                </a:lnTo>
                <a:lnTo>
                  <a:pt x="610849" y="1094282"/>
                </a:lnTo>
                <a:lnTo>
                  <a:pt x="708285" y="1094282"/>
                </a:lnTo>
                <a:lnTo>
                  <a:pt x="708285" y="1169233"/>
                </a:lnTo>
                <a:lnTo>
                  <a:pt x="742013" y="1169233"/>
                </a:lnTo>
                <a:lnTo>
                  <a:pt x="742013" y="1217951"/>
                </a:lnTo>
                <a:lnTo>
                  <a:pt x="820711" y="1217951"/>
                </a:lnTo>
                <a:lnTo>
                  <a:pt x="820711" y="1255426"/>
                </a:lnTo>
                <a:lnTo>
                  <a:pt x="899410" y="1255426"/>
                </a:lnTo>
                <a:lnTo>
                  <a:pt x="899410" y="1322882"/>
                </a:lnTo>
                <a:lnTo>
                  <a:pt x="933138" y="1322882"/>
                </a:lnTo>
                <a:lnTo>
                  <a:pt x="933138" y="1371600"/>
                </a:lnTo>
                <a:lnTo>
                  <a:pt x="970613" y="1371600"/>
                </a:lnTo>
                <a:lnTo>
                  <a:pt x="970613" y="1412823"/>
                </a:lnTo>
                <a:lnTo>
                  <a:pt x="970613" y="1412823"/>
                </a:lnTo>
                <a:lnTo>
                  <a:pt x="1004341" y="1412823"/>
                </a:lnTo>
                <a:lnTo>
                  <a:pt x="1004341" y="1450298"/>
                </a:lnTo>
                <a:lnTo>
                  <a:pt x="1064301" y="1450298"/>
                </a:lnTo>
                <a:lnTo>
                  <a:pt x="1064301" y="1450298"/>
                </a:lnTo>
                <a:lnTo>
                  <a:pt x="1064301" y="1450298"/>
                </a:lnTo>
                <a:lnTo>
                  <a:pt x="1064301" y="1484026"/>
                </a:lnTo>
                <a:lnTo>
                  <a:pt x="1131757" y="1484026"/>
                </a:lnTo>
                <a:lnTo>
                  <a:pt x="1131757" y="1525249"/>
                </a:lnTo>
                <a:lnTo>
                  <a:pt x="1217951" y="1525249"/>
                </a:lnTo>
                <a:lnTo>
                  <a:pt x="1217951" y="1581462"/>
                </a:lnTo>
                <a:lnTo>
                  <a:pt x="1304144" y="1581462"/>
                </a:lnTo>
                <a:lnTo>
                  <a:pt x="1304144" y="1618938"/>
                </a:lnTo>
                <a:lnTo>
                  <a:pt x="1356610" y="1618938"/>
                </a:lnTo>
                <a:lnTo>
                  <a:pt x="1416570" y="1618938"/>
                </a:lnTo>
                <a:lnTo>
                  <a:pt x="1416570" y="1660161"/>
                </a:lnTo>
                <a:lnTo>
                  <a:pt x="1476531" y="1660161"/>
                </a:lnTo>
                <a:lnTo>
                  <a:pt x="1476531" y="1693889"/>
                </a:lnTo>
                <a:lnTo>
                  <a:pt x="1585210" y="1693889"/>
                </a:lnTo>
                <a:lnTo>
                  <a:pt x="1585210" y="1738859"/>
                </a:lnTo>
                <a:lnTo>
                  <a:pt x="1686393" y="1738859"/>
                </a:lnTo>
                <a:lnTo>
                  <a:pt x="1686393" y="1738859"/>
                </a:lnTo>
                <a:lnTo>
                  <a:pt x="1686393" y="1772587"/>
                </a:lnTo>
                <a:lnTo>
                  <a:pt x="2117360" y="1772587"/>
                </a:lnTo>
                <a:lnTo>
                  <a:pt x="2117360" y="1810062"/>
                </a:lnTo>
                <a:lnTo>
                  <a:pt x="2192311" y="1810062"/>
                </a:lnTo>
                <a:lnTo>
                  <a:pt x="2192311" y="1843790"/>
                </a:lnTo>
                <a:lnTo>
                  <a:pt x="2282252" y="1843790"/>
                </a:lnTo>
                <a:lnTo>
                  <a:pt x="2282252" y="1881266"/>
                </a:lnTo>
                <a:lnTo>
                  <a:pt x="2454639" y="1881266"/>
                </a:lnTo>
                <a:lnTo>
                  <a:pt x="2454639" y="1918741"/>
                </a:lnTo>
                <a:lnTo>
                  <a:pt x="2533338" y="1918741"/>
                </a:lnTo>
                <a:lnTo>
                  <a:pt x="2533338" y="1944974"/>
                </a:lnTo>
                <a:lnTo>
                  <a:pt x="2754442" y="1944974"/>
                </a:lnTo>
                <a:lnTo>
                  <a:pt x="2754442" y="1974954"/>
                </a:lnTo>
                <a:lnTo>
                  <a:pt x="2979295" y="1974954"/>
                </a:lnTo>
                <a:lnTo>
                  <a:pt x="2979295" y="1974954"/>
                </a:lnTo>
                <a:lnTo>
                  <a:pt x="2979295" y="2008682"/>
                </a:lnTo>
                <a:lnTo>
                  <a:pt x="3339059" y="2008682"/>
                </a:lnTo>
                <a:lnTo>
                  <a:pt x="3339059" y="2038662"/>
                </a:lnTo>
                <a:lnTo>
                  <a:pt x="3552669" y="2038662"/>
                </a:lnTo>
                <a:lnTo>
                  <a:pt x="3552669" y="2072390"/>
                </a:lnTo>
                <a:lnTo>
                  <a:pt x="4066082" y="2072390"/>
                </a:lnTo>
                <a:lnTo>
                  <a:pt x="4066082" y="2113613"/>
                </a:lnTo>
                <a:lnTo>
                  <a:pt x="4107305" y="2113613"/>
                </a:lnTo>
                <a:lnTo>
                  <a:pt x="4107305" y="2113613"/>
                </a:lnTo>
                <a:lnTo>
                  <a:pt x="4107305" y="2113613"/>
                </a:lnTo>
                <a:lnTo>
                  <a:pt x="4107305" y="2143593"/>
                </a:lnTo>
                <a:lnTo>
                  <a:pt x="4478311" y="2143593"/>
                </a:lnTo>
                <a:lnTo>
                  <a:pt x="4478311" y="2218544"/>
                </a:lnTo>
                <a:lnTo>
                  <a:pt x="4733144" y="2218544"/>
                </a:lnTo>
              </a:path>
            </a:pathLst>
          </a:custGeom>
          <a:noFill/>
          <a:ln w="28575">
            <a:solidFill>
              <a:srgbClr val="01587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Line 16">
            <a:extLst>
              <a:ext uri="{FF2B5EF4-FFF2-40B4-BE49-F238E27FC236}">
                <a16:creationId xmlns:a16="http://schemas.microsoft.com/office/drawing/2014/main" id="{7A476C78-BA05-40CE-8EC5-1848DCD863E4}"/>
              </a:ext>
            </a:extLst>
          </p:cNvPr>
          <p:cNvSpPr>
            <a:spLocks noChangeShapeType="1"/>
          </p:cNvSpPr>
          <p:nvPr/>
        </p:nvSpPr>
        <p:spPr bwMode="auto">
          <a:xfrm>
            <a:off x="6747501" y="1623195"/>
            <a:ext cx="0" cy="2589077"/>
          </a:xfrm>
          <a:prstGeom prst="line">
            <a:avLst/>
          </a:prstGeom>
          <a:noFill/>
          <a:ln w="285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endParaRPr>
          </a:p>
        </p:txBody>
      </p:sp>
      <p:sp>
        <p:nvSpPr>
          <p:cNvPr id="58" name="Oval 57">
            <a:extLst>
              <a:ext uri="{FF2B5EF4-FFF2-40B4-BE49-F238E27FC236}">
                <a16:creationId xmlns:a16="http://schemas.microsoft.com/office/drawing/2014/main" id="{E26E20D5-6651-455C-BF65-0F7953E7607A}"/>
              </a:ext>
            </a:extLst>
          </p:cNvPr>
          <p:cNvSpPr/>
          <p:nvPr/>
        </p:nvSpPr>
        <p:spPr bwMode="auto">
          <a:xfrm>
            <a:off x="6941877" y="1905071"/>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 name="Oval 58">
            <a:extLst>
              <a:ext uri="{FF2B5EF4-FFF2-40B4-BE49-F238E27FC236}">
                <a16:creationId xmlns:a16="http://schemas.microsoft.com/office/drawing/2014/main" id="{A0414744-E7D1-4568-92EC-8712181F4BCE}"/>
              </a:ext>
            </a:extLst>
          </p:cNvPr>
          <p:cNvSpPr/>
          <p:nvPr/>
        </p:nvSpPr>
        <p:spPr bwMode="auto">
          <a:xfrm>
            <a:off x="6879404" y="1818355"/>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id="{B7AA55FE-B0A1-457C-8060-78AAB360E911}"/>
              </a:ext>
            </a:extLst>
          </p:cNvPr>
          <p:cNvSpPr/>
          <p:nvPr/>
        </p:nvSpPr>
        <p:spPr bwMode="auto">
          <a:xfrm>
            <a:off x="6833936" y="1767260"/>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 name="Oval 60">
            <a:extLst>
              <a:ext uri="{FF2B5EF4-FFF2-40B4-BE49-F238E27FC236}">
                <a16:creationId xmlns:a16="http://schemas.microsoft.com/office/drawing/2014/main" id="{B6687879-F609-47C0-B41B-79879CD2BBB6}"/>
              </a:ext>
            </a:extLst>
          </p:cNvPr>
          <p:cNvSpPr/>
          <p:nvPr/>
        </p:nvSpPr>
        <p:spPr bwMode="auto">
          <a:xfrm>
            <a:off x="6797954" y="1738994"/>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 name="Oval 61">
            <a:extLst>
              <a:ext uri="{FF2B5EF4-FFF2-40B4-BE49-F238E27FC236}">
                <a16:creationId xmlns:a16="http://schemas.microsoft.com/office/drawing/2014/main" id="{E571F7C1-7B16-4377-B1D3-21E6670F296C}"/>
              </a:ext>
            </a:extLst>
          </p:cNvPr>
          <p:cNvSpPr/>
          <p:nvPr/>
        </p:nvSpPr>
        <p:spPr bwMode="auto">
          <a:xfrm>
            <a:off x="10228982" y="3660042"/>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27F70ACD-8466-40D4-BD29-DE0E65CEB01B}"/>
              </a:ext>
            </a:extLst>
          </p:cNvPr>
          <p:cNvSpPr/>
          <p:nvPr/>
        </p:nvSpPr>
        <p:spPr bwMode="auto">
          <a:xfrm>
            <a:off x="9290063" y="3558584"/>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 name="Oval 63">
            <a:extLst>
              <a:ext uri="{FF2B5EF4-FFF2-40B4-BE49-F238E27FC236}">
                <a16:creationId xmlns:a16="http://schemas.microsoft.com/office/drawing/2014/main" id="{976CA3C7-D2F9-486D-94FA-C87C35593D12}"/>
              </a:ext>
            </a:extLst>
          </p:cNvPr>
          <p:cNvSpPr/>
          <p:nvPr/>
        </p:nvSpPr>
        <p:spPr bwMode="auto">
          <a:xfrm>
            <a:off x="7420637" y="2720205"/>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 name="Oval 64">
            <a:extLst>
              <a:ext uri="{FF2B5EF4-FFF2-40B4-BE49-F238E27FC236}">
                <a16:creationId xmlns:a16="http://schemas.microsoft.com/office/drawing/2014/main" id="{9BF6549B-19BB-4ECF-9AB2-A9B8DD0F3779}"/>
              </a:ext>
            </a:extLst>
          </p:cNvPr>
          <p:cNvSpPr/>
          <p:nvPr/>
        </p:nvSpPr>
        <p:spPr bwMode="auto">
          <a:xfrm>
            <a:off x="8213137" y="3298967"/>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Oval 65">
            <a:extLst>
              <a:ext uri="{FF2B5EF4-FFF2-40B4-BE49-F238E27FC236}">
                <a16:creationId xmlns:a16="http://schemas.microsoft.com/office/drawing/2014/main" id="{D0FA1F54-BBC1-4A59-BA2C-C1A09F75A1AF}"/>
              </a:ext>
            </a:extLst>
          </p:cNvPr>
          <p:cNvSpPr/>
          <p:nvPr/>
        </p:nvSpPr>
        <p:spPr bwMode="auto">
          <a:xfrm>
            <a:off x="7543340" y="2850428"/>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 name="Oval 66">
            <a:extLst>
              <a:ext uri="{FF2B5EF4-FFF2-40B4-BE49-F238E27FC236}">
                <a16:creationId xmlns:a16="http://schemas.microsoft.com/office/drawing/2014/main" id="{E8DCC865-1B82-4206-84D5-1D5AD9E97CAD}"/>
              </a:ext>
            </a:extLst>
          </p:cNvPr>
          <p:cNvSpPr/>
          <p:nvPr/>
        </p:nvSpPr>
        <p:spPr bwMode="auto">
          <a:xfrm>
            <a:off x="8333449" y="3353134"/>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8" name="Oval 67">
            <a:extLst>
              <a:ext uri="{FF2B5EF4-FFF2-40B4-BE49-F238E27FC236}">
                <a16:creationId xmlns:a16="http://schemas.microsoft.com/office/drawing/2014/main" id="{7B3DA3ED-D8B5-418B-8F47-862F8BE7FDF5}"/>
              </a:ext>
            </a:extLst>
          </p:cNvPr>
          <p:cNvSpPr/>
          <p:nvPr/>
        </p:nvSpPr>
        <p:spPr bwMode="auto">
          <a:xfrm>
            <a:off x="8501918" y="3395069"/>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208" name="Group 207">
            <a:extLst>
              <a:ext uri="{FF2B5EF4-FFF2-40B4-BE49-F238E27FC236}">
                <a16:creationId xmlns:a16="http://schemas.microsoft.com/office/drawing/2014/main" id="{EB678218-3DA5-A2F2-A84D-7A97BF9F50DC}"/>
              </a:ext>
            </a:extLst>
          </p:cNvPr>
          <p:cNvGrpSpPr/>
          <p:nvPr/>
        </p:nvGrpSpPr>
        <p:grpSpPr>
          <a:xfrm>
            <a:off x="10706124" y="3693963"/>
            <a:ext cx="152363" cy="69935"/>
            <a:chOff x="10553725" y="4078971"/>
            <a:chExt cx="152363" cy="69935"/>
          </a:xfrm>
        </p:grpSpPr>
        <p:sp>
          <p:nvSpPr>
            <p:cNvPr id="140" name="Oval 139">
              <a:extLst>
                <a:ext uri="{FF2B5EF4-FFF2-40B4-BE49-F238E27FC236}">
                  <a16:creationId xmlns:a16="http://schemas.microsoft.com/office/drawing/2014/main" id="{7C614364-B393-4A9E-B374-711E2D1C1332}"/>
                </a:ext>
              </a:extLst>
            </p:cNvPr>
            <p:cNvSpPr/>
            <p:nvPr/>
          </p:nvSpPr>
          <p:spPr bwMode="auto">
            <a:xfrm>
              <a:off x="10577852" y="4078971"/>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1" name="Oval 140">
              <a:extLst>
                <a:ext uri="{FF2B5EF4-FFF2-40B4-BE49-F238E27FC236}">
                  <a16:creationId xmlns:a16="http://schemas.microsoft.com/office/drawing/2014/main" id="{E5EB1F61-BAFC-4DFD-9BF6-9612A232DAC4}"/>
                </a:ext>
              </a:extLst>
            </p:cNvPr>
            <p:cNvSpPr/>
            <p:nvPr/>
          </p:nvSpPr>
          <p:spPr bwMode="auto">
            <a:xfrm>
              <a:off x="10636153" y="4078971"/>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3" name="Oval 142">
              <a:extLst>
                <a:ext uri="{FF2B5EF4-FFF2-40B4-BE49-F238E27FC236}">
                  <a16:creationId xmlns:a16="http://schemas.microsoft.com/office/drawing/2014/main" id="{A1A957F5-584B-402F-87EB-E3357350C47E}"/>
                </a:ext>
              </a:extLst>
            </p:cNvPr>
            <p:cNvSpPr/>
            <p:nvPr/>
          </p:nvSpPr>
          <p:spPr bwMode="auto">
            <a:xfrm>
              <a:off x="10553725" y="4078971"/>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210" name="Group 209">
            <a:extLst>
              <a:ext uri="{FF2B5EF4-FFF2-40B4-BE49-F238E27FC236}">
                <a16:creationId xmlns:a16="http://schemas.microsoft.com/office/drawing/2014/main" id="{7CA25C85-E6BC-5907-12D3-F10A1068993F}"/>
              </a:ext>
            </a:extLst>
          </p:cNvPr>
          <p:cNvGrpSpPr/>
          <p:nvPr/>
        </p:nvGrpSpPr>
        <p:grpSpPr>
          <a:xfrm>
            <a:off x="10839536" y="3738579"/>
            <a:ext cx="279329" cy="95335"/>
            <a:chOff x="10687137" y="4123587"/>
            <a:chExt cx="279329" cy="95335"/>
          </a:xfrm>
        </p:grpSpPr>
        <p:sp>
          <p:nvSpPr>
            <p:cNvPr id="136" name="Oval 135">
              <a:extLst>
                <a:ext uri="{FF2B5EF4-FFF2-40B4-BE49-F238E27FC236}">
                  <a16:creationId xmlns:a16="http://schemas.microsoft.com/office/drawing/2014/main" id="{AF0E8973-5F76-4F5B-9712-692A01985199}"/>
                </a:ext>
              </a:extLst>
            </p:cNvPr>
            <p:cNvSpPr/>
            <p:nvPr/>
          </p:nvSpPr>
          <p:spPr bwMode="auto">
            <a:xfrm>
              <a:off x="10687137" y="4123587"/>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7" name="Oval 136">
              <a:extLst>
                <a:ext uri="{FF2B5EF4-FFF2-40B4-BE49-F238E27FC236}">
                  <a16:creationId xmlns:a16="http://schemas.microsoft.com/office/drawing/2014/main" id="{A7E846F0-EC5B-4C91-A6B4-1FF0CBB456C5}"/>
                </a:ext>
              </a:extLst>
            </p:cNvPr>
            <p:cNvSpPr/>
            <p:nvPr/>
          </p:nvSpPr>
          <p:spPr bwMode="auto">
            <a:xfrm>
              <a:off x="10764357" y="4148987"/>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8" name="Oval 137">
              <a:extLst>
                <a:ext uri="{FF2B5EF4-FFF2-40B4-BE49-F238E27FC236}">
                  <a16:creationId xmlns:a16="http://schemas.microsoft.com/office/drawing/2014/main" id="{A36176D0-8C12-48EA-99E1-E3C942ED8534}"/>
                </a:ext>
              </a:extLst>
            </p:cNvPr>
            <p:cNvSpPr/>
            <p:nvPr/>
          </p:nvSpPr>
          <p:spPr bwMode="auto">
            <a:xfrm>
              <a:off x="10729389" y="4148987"/>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2DB5922E-4FF6-4E08-B9E1-112BD9A773B4}"/>
                </a:ext>
              </a:extLst>
            </p:cNvPr>
            <p:cNvSpPr/>
            <p:nvPr/>
          </p:nvSpPr>
          <p:spPr bwMode="auto">
            <a:xfrm>
              <a:off x="10820857" y="4148987"/>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2" name="Oval 141">
              <a:extLst>
                <a:ext uri="{FF2B5EF4-FFF2-40B4-BE49-F238E27FC236}">
                  <a16:creationId xmlns:a16="http://schemas.microsoft.com/office/drawing/2014/main" id="{31BB16E0-D097-435C-BD46-0739B7C0A23A}"/>
                </a:ext>
              </a:extLst>
            </p:cNvPr>
            <p:cNvSpPr/>
            <p:nvPr/>
          </p:nvSpPr>
          <p:spPr bwMode="auto">
            <a:xfrm>
              <a:off x="10853465" y="4148987"/>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4" name="Oval 143">
              <a:extLst>
                <a:ext uri="{FF2B5EF4-FFF2-40B4-BE49-F238E27FC236}">
                  <a16:creationId xmlns:a16="http://schemas.microsoft.com/office/drawing/2014/main" id="{FCD67766-106E-48C6-8E35-2E5A80069E71}"/>
                </a:ext>
              </a:extLst>
            </p:cNvPr>
            <p:cNvSpPr/>
            <p:nvPr/>
          </p:nvSpPr>
          <p:spPr bwMode="auto">
            <a:xfrm>
              <a:off x="10896531" y="4148987"/>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209" name="Group 208">
            <a:extLst>
              <a:ext uri="{FF2B5EF4-FFF2-40B4-BE49-F238E27FC236}">
                <a16:creationId xmlns:a16="http://schemas.microsoft.com/office/drawing/2014/main" id="{F1542FF2-2C44-2E64-8030-A3D7B2333526}"/>
              </a:ext>
            </a:extLst>
          </p:cNvPr>
          <p:cNvGrpSpPr/>
          <p:nvPr/>
        </p:nvGrpSpPr>
        <p:grpSpPr>
          <a:xfrm>
            <a:off x="11274531" y="3844487"/>
            <a:ext cx="245725" cy="69935"/>
            <a:chOff x="11122132" y="4229495"/>
            <a:chExt cx="245725" cy="69935"/>
          </a:xfrm>
        </p:grpSpPr>
        <p:sp>
          <p:nvSpPr>
            <p:cNvPr id="145" name="Oval 144">
              <a:extLst>
                <a:ext uri="{FF2B5EF4-FFF2-40B4-BE49-F238E27FC236}">
                  <a16:creationId xmlns:a16="http://schemas.microsoft.com/office/drawing/2014/main" id="{CDC2736A-F78D-43C2-8BDB-6AE15D52FFAA}"/>
                </a:ext>
              </a:extLst>
            </p:cNvPr>
            <p:cNvSpPr/>
            <p:nvPr/>
          </p:nvSpPr>
          <p:spPr bwMode="auto">
            <a:xfrm>
              <a:off x="11122132" y="4229495"/>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6" name="Oval 145">
              <a:extLst>
                <a:ext uri="{FF2B5EF4-FFF2-40B4-BE49-F238E27FC236}">
                  <a16:creationId xmlns:a16="http://schemas.microsoft.com/office/drawing/2014/main" id="{D6539534-0922-4E14-92F2-76D856C0CE1D}"/>
                </a:ext>
              </a:extLst>
            </p:cNvPr>
            <p:cNvSpPr/>
            <p:nvPr/>
          </p:nvSpPr>
          <p:spPr bwMode="auto">
            <a:xfrm>
              <a:off x="11176117" y="4229495"/>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7" name="Oval 146">
              <a:extLst>
                <a:ext uri="{FF2B5EF4-FFF2-40B4-BE49-F238E27FC236}">
                  <a16:creationId xmlns:a16="http://schemas.microsoft.com/office/drawing/2014/main" id="{94808A17-C891-4DFE-B7F2-A07EC807A5A7}"/>
                </a:ext>
              </a:extLst>
            </p:cNvPr>
            <p:cNvSpPr/>
            <p:nvPr/>
          </p:nvSpPr>
          <p:spPr bwMode="auto">
            <a:xfrm>
              <a:off x="11250410" y="4229495"/>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8" name="Oval 147">
              <a:extLst>
                <a:ext uri="{FF2B5EF4-FFF2-40B4-BE49-F238E27FC236}">
                  <a16:creationId xmlns:a16="http://schemas.microsoft.com/office/drawing/2014/main" id="{B3F21111-83E7-41F9-8D37-625B6D374AE9}"/>
                </a:ext>
              </a:extLst>
            </p:cNvPr>
            <p:cNvSpPr/>
            <p:nvPr/>
          </p:nvSpPr>
          <p:spPr bwMode="auto">
            <a:xfrm>
              <a:off x="11297922" y="4229495"/>
              <a:ext cx="69935" cy="69935"/>
            </a:xfrm>
            <a:prstGeom prst="ellipse">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151" name="Oval 150">
            <a:extLst>
              <a:ext uri="{FF2B5EF4-FFF2-40B4-BE49-F238E27FC236}">
                <a16:creationId xmlns:a16="http://schemas.microsoft.com/office/drawing/2014/main" id="{9C142AF5-87B4-4084-B0F0-07C4654B7C05}"/>
              </a:ext>
            </a:extLst>
          </p:cNvPr>
          <p:cNvSpPr/>
          <p:nvPr/>
        </p:nvSpPr>
        <p:spPr bwMode="auto">
          <a:xfrm>
            <a:off x="6826542" y="1897266"/>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2" name="Oval 151">
            <a:extLst>
              <a:ext uri="{FF2B5EF4-FFF2-40B4-BE49-F238E27FC236}">
                <a16:creationId xmlns:a16="http://schemas.microsoft.com/office/drawing/2014/main" id="{86174042-6DAA-427D-8808-733B11B9C146}"/>
              </a:ext>
            </a:extLst>
          </p:cNvPr>
          <p:cNvSpPr/>
          <p:nvPr/>
        </p:nvSpPr>
        <p:spPr bwMode="auto">
          <a:xfrm>
            <a:off x="6970745" y="2375098"/>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3" name="Oval 152">
            <a:extLst>
              <a:ext uri="{FF2B5EF4-FFF2-40B4-BE49-F238E27FC236}">
                <a16:creationId xmlns:a16="http://schemas.microsoft.com/office/drawing/2014/main" id="{E4B5A71B-8736-4148-86A6-508058ACF415}"/>
              </a:ext>
            </a:extLst>
          </p:cNvPr>
          <p:cNvSpPr/>
          <p:nvPr/>
        </p:nvSpPr>
        <p:spPr bwMode="auto">
          <a:xfrm>
            <a:off x="6860143" y="1971463"/>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4" name="Oval 153">
            <a:extLst>
              <a:ext uri="{FF2B5EF4-FFF2-40B4-BE49-F238E27FC236}">
                <a16:creationId xmlns:a16="http://schemas.microsoft.com/office/drawing/2014/main" id="{01D37F33-A267-48A5-975D-DF4E75570131}"/>
              </a:ext>
            </a:extLst>
          </p:cNvPr>
          <p:cNvSpPr/>
          <p:nvPr/>
        </p:nvSpPr>
        <p:spPr bwMode="auto">
          <a:xfrm>
            <a:off x="7166800" y="2829774"/>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5" name="Oval 154">
            <a:extLst>
              <a:ext uri="{FF2B5EF4-FFF2-40B4-BE49-F238E27FC236}">
                <a16:creationId xmlns:a16="http://schemas.microsoft.com/office/drawing/2014/main" id="{6377B78D-5420-45BF-B414-3EDBE023CB44}"/>
              </a:ext>
            </a:extLst>
          </p:cNvPr>
          <p:cNvSpPr/>
          <p:nvPr/>
        </p:nvSpPr>
        <p:spPr bwMode="auto">
          <a:xfrm>
            <a:off x="6806126" y="1822843"/>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0" name="Oval 159">
            <a:extLst>
              <a:ext uri="{FF2B5EF4-FFF2-40B4-BE49-F238E27FC236}">
                <a16:creationId xmlns:a16="http://schemas.microsoft.com/office/drawing/2014/main" id="{DF270E0F-289E-40EE-BDB0-AE500F9AA0AF}"/>
              </a:ext>
            </a:extLst>
          </p:cNvPr>
          <p:cNvSpPr/>
          <p:nvPr/>
        </p:nvSpPr>
        <p:spPr bwMode="auto">
          <a:xfrm>
            <a:off x="8773481" y="3743876"/>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1" name="Oval 160">
            <a:extLst>
              <a:ext uri="{FF2B5EF4-FFF2-40B4-BE49-F238E27FC236}">
                <a16:creationId xmlns:a16="http://schemas.microsoft.com/office/drawing/2014/main" id="{5775F6F2-DA13-48D1-90EC-308FE5633374}"/>
              </a:ext>
            </a:extLst>
          </p:cNvPr>
          <p:cNvSpPr/>
          <p:nvPr/>
        </p:nvSpPr>
        <p:spPr bwMode="auto">
          <a:xfrm>
            <a:off x="6970277" y="2515513"/>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2" name="Oval 161">
            <a:extLst>
              <a:ext uri="{FF2B5EF4-FFF2-40B4-BE49-F238E27FC236}">
                <a16:creationId xmlns:a16="http://schemas.microsoft.com/office/drawing/2014/main" id="{93EA142E-B1AB-4CEB-8941-22B3A30769A1}"/>
              </a:ext>
            </a:extLst>
          </p:cNvPr>
          <p:cNvSpPr/>
          <p:nvPr/>
        </p:nvSpPr>
        <p:spPr bwMode="auto">
          <a:xfrm>
            <a:off x="7029709" y="2545965"/>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12D900BD-3EE4-4C88-82E3-FDB8228EC9EB}"/>
              </a:ext>
            </a:extLst>
          </p:cNvPr>
          <p:cNvSpPr/>
          <p:nvPr/>
        </p:nvSpPr>
        <p:spPr bwMode="auto">
          <a:xfrm>
            <a:off x="10899890" y="4107400"/>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5" name="Oval 184">
            <a:extLst>
              <a:ext uri="{FF2B5EF4-FFF2-40B4-BE49-F238E27FC236}">
                <a16:creationId xmlns:a16="http://schemas.microsoft.com/office/drawing/2014/main" id="{37215E46-C186-4C36-B9D8-4F8DA05B4A21}"/>
              </a:ext>
            </a:extLst>
          </p:cNvPr>
          <p:cNvSpPr/>
          <p:nvPr/>
        </p:nvSpPr>
        <p:spPr bwMode="auto">
          <a:xfrm>
            <a:off x="11048931" y="4105110"/>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6" name="Oval 185">
            <a:extLst>
              <a:ext uri="{FF2B5EF4-FFF2-40B4-BE49-F238E27FC236}">
                <a16:creationId xmlns:a16="http://schemas.microsoft.com/office/drawing/2014/main" id="{97729BB0-8C80-48C3-8FBE-6622D28B6640}"/>
              </a:ext>
            </a:extLst>
          </p:cNvPr>
          <p:cNvSpPr/>
          <p:nvPr/>
        </p:nvSpPr>
        <p:spPr bwMode="auto">
          <a:xfrm>
            <a:off x="11239771" y="4143704"/>
            <a:ext cx="69935" cy="69935"/>
          </a:xfrm>
          <a:prstGeom prst="ellipse">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1" name="Oval 280">
            <a:extLst>
              <a:ext uri="{FF2B5EF4-FFF2-40B4-BE49-F238E27FC236}">
                <a16:creationId xmlns:a16="http://schemas.microsoft.com/office/drawing/2014/main" id="{87B66198-50D5-E559-6D4B-A868D56633CD}"/>
              </a:ext>
            </a:extLst>
          </p:cNvPr>
          <p:cNvSpPr/>
          <p:nvPr/>
        </p:nvSpPr>
        <p:spPr bwMode="auto">
          <a:xfrm>
            <a:off x="9457539" y="2586594"/>
            <a:ext cx="85340" cy="85340"/>
          </a:xfrm>
          <a:prstGeom prst="ellipse">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40168B00-4D7D-2FAD-BE68-69EE4ABF568A}"/>
              </a:ext>
            </a:extLst>
          </p:cNvPr>
          <p:cNvSpPr txBox="1"/>
          <p:nvPr/>
        </p:nvSpPr>
        <p:spPr>
          <a:xfrm>
            <a:off x="8007566" y="5375986"/>
            <a:ext cx="3450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Median follow-up: 52.4 mo </a:t>
            </a:r>
          </a:p>
        </p:txBody>
      </p:sp>
      <p:sp>
        <p:nvSpPr>
          <p:cNvPr id="5" name="TextBox 4">
            <a:extLst>
              <a:ext uri="{FF2B5EF4-FFF2-40B4-BE49-F238E27FC236}">
                <a16:creationId xmlns:a16="http://schemas.microsoft.com/office/drawing/2014/main" id="{C753FD35-A1FF-5C3B-D107-E57A0CB5F72F}"/>
              </a:ext>
            </a:extLst>
          </p:cNvPr>
          <p:cNvSpPr txBox="1"/>
          <p:nvPr/>
        </p:nvSpPr>
        <p:spPr>
          <a:xfrm>
            <a:off x="8170244" y="2811013"/>
            <a:ext cx="37978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HR: 0.57 (95% CI: 0.44-0.73; </a:t>
            </a:r>
            <a:r>
              <a:rPr kumimoji="0" lang="en-US" sz="1600" b="0" i="1"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&lt;.0001)</a:t>
            </a:r>
          </a:p>
        </p:txBody>
      </p:sp>
      <p:sp>
        <p:nvSpPr>
          <p:cNvPr id="7" name="TextBox 6">
            <a:extLst>
              <a:ext uri="{FF2B5EF4-FFF2-40B4-BE49-F238E27FC236}">
                <a16:creationId xmlns:a16="http://schemas.microsoft.com/office/drawing/2014/main" id="{3972A5ED-CF8B-ACA6-8E90-7F3B782556F0}"/>
              </a:ext>
            </a:extLst>
          </p:cNvPr>
          <p:cNvSpPr txBox="1"/>
          <p:nvPr/>
        </p:nvSpPr>
        <p:spPr>
          <a:xfrm>
            <a:off x="9685579" y="1741091"/>
            <a:ext cx="18454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Median PFS, Mo </a:t>
            </a:r>
            <a:r>
              <a:rPr kumimoji="0" lang="en-US" sz="1600" b="0" i="0" u="none" strike="noStrike" kern="1200" cap="none" spc="0" normalizeH="0" baseline="0" noProof="0">
                <a:ln>
                  <a:noFill/>
                </a:ln>
                <a:solidFill>
                  <a:srgbClr val="015873"/>
                </a:solidFill>
                <a:effectLst/>
                <a:uLnTx/>
                <a:uFillTx/>
                <a:latin typeface="Calibri" panose="020F0502020204030204"/>
                <a:ea typeface="+mn-ea"/>
                <a:cs typeface="Arial" panose="020B0604020202020204" pitchFamily="34" charset="0"/>
              </a:rPr>
              <a:t>11.1 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1471D"/>
                </a:solidFill>
                <a:effectLst/>
                <a:uLnTx/>
                <a:uFillTx/>
                <a:latin typeface="Calibri" panose="020F0502020204030204"/>
                <a:ea typeface="+mn-ea"/>
                <a:cs typeface="+mn-cs"/>
              </a:rPr>
              <a:t>5</a:t>
            </a:r>
            <a:r>
              <a:rPr kumimoji="0" lang="en-US" sz="1600" b="0" i="0" u="none" strike="noStrike" kern="1200" cap="none" spc="0" normalizeH="0" baseline="0" noProof="0">
                <a:ln>
                  <a:noFill/>
                </a:ln>
                <a:solidFill>
                  <a:srgbClr val="E1471D"/>
                </a:solidFill>
                <a:effectLst/>
                <a:uLnTx/>
                <a:uFillTx/>
                <a:latin typeface="Calibri" panose="020F0502020204030204"/>
                <a:ea typeface="+mn-ea"/>
                <a:cs typeface="Arial" panose="020B0604020202020204" pitchFamily="34" charset="0"/>
              </a:rPr>
              <a:t>.9 mo</a:t>
            </a:r>
          </a:p>
        </p:txBody>
      </p:sp>
      <p:sp>
        <p:nvSpPr>
          <p:cNvPr id="4" name="Çerçeve 3">
            <a:extLst>
              <a:ext uri="{FF2B5EF4-FFF2-40B4-BE49-F238E27FC236}">
                <a16:creationId xmlns:a16="http://schemas.microsoft.com/office/drawing/2014/main" id="{A19C0DEB-B98A-F5CD-FA7A-FC9E82C9A8CA}"/>
              </a:ext>
            </a:extLst>
          </p:cNvPr>
          <p:cNvSpPr/>
          <p:nvPr/>
        </p:nvSpPr>
        <p:spPr>
          <a:xfrm>
            <a:off x="9046854" y="1569405"/>
            <a:ext cx="2674156" cy="1259028"/>
          </a:xfrm>
          <a:prstGeom prst="fram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7" name="Resim 16" descr="beyaz, tasarım içeren bir resim&#10;&#10;Yapay zeka tarafından oluşturulan içerik yanlış olabilir.">
            <a:extLst>
              <a:ext uri="{FF2B5EF4-FFF2-40B4-BE49-F238E27FC236}">
                <a16:creationId xmlns:a16="http://schemas.microsoft.com/office/drawing/2014/main" id="{51B67999-23AD-5D80-3E4E-FFD75D011627}"/>
              </a:ext>
            </a:extLst>
          </p:cNvPr>
          <p:cNvPicPr>
            <a:picLocks noChangeAspect="1"/>
          </p:cNvPicPr>
          <p:nvPr/>
        </p:nvPicPr>
        <p:blipFill>
          <a:blip r:embed="rId3"/>
          <a:stretch>
            <a:fillRect/>
          </a:stretch>
        </p:blipFill>
        <p:spPr>
          <a:xfrm>
            <a:off x="8868232" y="6238872"/>
            <a:ext cx="3099855" cy="412634"/>
          </a:xfrm>
          <a:prstGeom prst="rect">
            <a:avLst/>
          </a:prstGeom>
        </p:spPr>
      </p:pic>
    </p:spTree>
    <p:extLst>
      <p:ext uri="{BB962C8B-B14F-4D97-AF65-F5344CB8AC3E}">
        <p14:creationId xmlns:p14="http://schemas.microsoft.com/office/powerpoint/2010/main" val="314005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0CE50F-2FA8-304B-8321-3D7B07927812}"/>
              </a:ext>
            </a:extLst>
          </p:cNvPr>
          <p:cNvSpPr>
            <a:spLocks noGrp="1"/>
          </p:cNvSpPr>
          <p:nvPr>
            <p:ph type="title"/>
          </p:nvPr>
        </p:nvSpPr>
        <p:spPr>
          <a:xfrm>
            <a:off x="838200" y="365126"/>
            <a:ext cx="10515600" cy="1004426"/>
          </a:xfrm>
          <a:solidFill>
            <a:srgbClr val="FF0000"/>
          </a:solidFill>
          <a:ln>
            <a:solidFill>
              <a:schemeClr val="accent1"/>
            </a:solidFill>
          </a:ln>
        </p:spPr>
        <p:txBody>
          <a:bodyPr>
            <a:normAutofit fontScale="90000"/>
          </a:bodyPr>
          <a:lstStyle/>
          <a:p>
            <a:pPr algn="ctr"/>
            <a:r>
              <a:rPr lang="tr-TR" dirty="0" err="1">
                <a:solidFill>
                  <a:schemeClr val="bg1"/>
                </a:solidFill>
              </a:rPr>
              <a:t>Randomize</a:t>
            </a:r>
            <a:r>
              <a:rPr lang="tr-TR" dirty="0">
                <a:solidFill>
                  <a:schemeClr val="bg1"/>
                </a:solidFill>
              </a:rPr>
              <a:t> Faz 3 Çalışma: </a:t>
            </a:r>
            <a:r>
              <a:rPr lang="tr-TR" dirty="0" err="1">
                <a:solidFill>
                  <a:schemeClr val="bg1"/>
                </a:solidFill>
              </a:rPr>
              <a:t>VRd</a:t>
            </a:r>
            <a:r>
              <a:rPr lang="tr-TR" dirty="0">
                <a:solidFill>
                  <a:schemeClr val="bg1"/>
                </a:solidFill>
              </a:rPr>
              <a:t> </a:t>
            </a:r>
            <a:r>
              <a:rPr lang="tr-TR" dirty="0" err="1">
                <a:solidFill>
                  <a:schemeClr val="bg1"/>
                </a:solidFill>
              </a:rPr>
              <a:t>vs</a:t>
            </a:r>
            <a:r>
              <a:rPr lang="tr-TR" dirty="0">
                <a:solidFill>
                  <a:schemeClr val="bg1"/>
                </a:solidFill>
              </a:rPr>
              <a:t> </a:t>
            </a:r>
            <a:r>
              <a:rPr lang="tr-TR" dirty="0" err="1">
                <a:solidFill>
                  <a:schemeClr val="bg1"/>
                </a:solidFill>
              </a:rPr>
              <a:t>Rd</a:t>
            </a:r>
            <a:br>
              <a:rPr lang="tr-TR" dirty="0">
                <a:solidFill>
                  <a:schemeClr val="bg1"/>
                </a:solidFill>
              </a:rPr>
            </a:br>
            <a:r>
              <a:rPr lang="tr-TR" dirty="0">
                <a:solidFill>
                  <a:schemeClr val="bg1"/>
                </a:solidFill>
              </a:rPr>
              <a:t> SWOG S0777</a:t>
            </a:r>
          </a:p>
        </p:txBody>
      </p:sp>
      <p:sp>
        <p:nvSpPr>
          <p:cNvPr id="5" name="Metin kutusu 4">
            <a:extLst>
              <a:ext uri="{FF2B5EF4-FFF2-40B4-BE49-F238E27FC236}">
                <a16:creationId xmlns:a16="http://schemas.microsoft.com/office/drawing/2014/main" id="{91D7049D-DEB9-544D-8944-DE9BB22BD89B}"/>
              </a:ext>
            </a:extLst>
          </p:cNvPr>
          <p:cNvSpPr txBox="1"/>
          <p:nvPr/>
        </p:nvSpPr>
        <p:spPr>
          <a:xfrm>
            <a:off x="4067800" y="6517155"/>
            <a:ext cx="3563469" cy="246221"/>
          </a:xfrm>
          <a:prstGeom prst="rect">
            <a:avLst/>
          </a:prstGeom>
          <a:noFill/>
        </p:spPr>
        <p:txBody>
          <a:bodyPr wrap="square" rtlCol="0">
            <a:spAutoFit/>
          </a:bodyPr>
          <a:lstStyle/>
          <a:p>
            <a:r>
              <a:rPr lang="tr-TR" sz="1000" dirty="0" err="1"/>
              <a:t>Durie</a:t>
            </a:r>
            <a:r>
              <a:rPr lang="tr-TR" sz="1000" dirty="0"/>
              <a:t>, </a:t>
            </a:r>
            <a:r>
              <a:rPr lang="tr-TR" sz="1000" dirty="0" err="1"/>
              <a:t>Brian</a:t>
            </a:r>
            <a:r>
              <a:rPr lang="tr-TR" sz="1000" dirty="0"/>
              <a:t> G M et al.  </a:t>
            </a:r>
            <a:r>
              <a:rPr lang="tr-TR" sz="1000" i="1" dirty="0" err="1"/>
              <a:t>Lancet</a:t>
            </a:r>
            <a:r>
              <a:rPr lang="tr-TR" sz="1000" i="1" dirty="0"/>
              <a:t> (</a:t>
            </a:r>
            <a:r>
              <a:rPr lang="tr-TR" sz="1000" dirty="0" err="1"/>
              <a:t>vol</a:t>
            </a:r>
            <a:r>
              <a:rPr lang="tr-TR" sz="1000" dirty="0"/>
              <a:t>. 389,10068 (2017): 519-527.</a:t>
            </a:r>
          </a:p>
        </p:txBody>
      </p:sp>
      <p:sp>
        <p:nvSpPr>
          <p:cNvPr id="6" name="Text Box 23">
            <a:extLst>
              <a:ext uri="{FF2B5EF4-FFF2-40B4-BE49-F238E27FC236}">
                <a16:creationId xmlns:a16="http://schemas.microsoft.com/office/drawing/2014/main" id="{8642E6C5-B249-FD45-B9FA-5CB4BD7B2420}"/>
              </a:ext>
            </a:extLst>
          </p:cNvPr>
          <p:cNvSpPr txBox="1">
            <a:spLocks noChangeArrowheads="1"/>
          </p:cNvSpPr>
          <p:nvPr/>
        </p:nvSpPr>
        <p:spPr bwMode="auto">
          <a:xfrm>
            <a:off x="442913" y="2635538"/>
            <a:ext cx="2171700" cy="156966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285750" indent="-285750">
              <a:buFont typeface="Arial" panose="020B0604020202020204" pitchFamily="34" charset="0"/>
              <a:buChar char="•"/>
            </a:pPr>
            <a:r>
              <a:rPr lang="en-GB" altLang="en-US" sz="1600" b="0" dirty="0" err="1">
                <a:cs typeface="Arial" panose="020B0604020202020204" pitchFamily="34" charset="0"/>
              </a:rPr>
              <a:t>Daha</a:t>
            </a:r>
            <a:r>
              <a:rPr lang="en-GB" altLang="en-US" sz="1600" b="0" dirty="0">
                <a:cs typeface="Arial" panose="020B0604020202020204" pitchFamily="34" charset="0"/>
              </a:rPr>
              <a:t> </a:t>
            </a:r>
            <a:r>
              <a:rPr lang="en-GB" altLang="en-US" sz="1600" b="0" dirty="0" err="1">
                <a:cs typeface="Arial" panose="020B0604020202020204" pitchFamily="34" charset="0"/>
              </a:rPr>
              <a:t>önce</a:t>
            </a:r>
            <a:r>
              <a:rPr lang="en-GB" altLang="en-US" sz="1600" b="0" dirty="0">
                <a:cs typeface="Arial" panose="020B0604020202020204" pitchFamily="34" charset="0"/>
              </a:rPr>
              <a:t> </a:t>
            </a:r>
            <a:r>
              <a:rPr lang="en-GB" altLang="en-US" sz="1600" b="0" dirty="0" err="1">
                <a:cs typeface="Arial" panose="020B0604020202020204" pitchFamily="34" charset="0"/>
              </a:rPr>
              <a:t>tedavi</a:t>
            </a:r>
            <a:r>
              <a:rPr lang="en-GB" altLang="en-US" sz="1600" b="0" dirty="0">
                <a:cs typeface="Arial" panose="020B0604020202020204" pitchFamily="34" charset="0"/>
              </a:rPr>
              <a:t> </a:t>
            </a:r>
            <a:r>
              <a:rPr lang="en-GB" altLang="en-US" sz="1600" b="0" dirty="0" err="1">
                <a:cs typeface="Arial" panose="020B0604020202020204" pitchFamily="34" charset="0"/>
              </a:rPr>
              <a:t>almamış</a:t>
            </a:r>
            <a:r>
              <a:rPr lang="en-GB" altLang="en-US" sz="1600" b="0" dirty="0">
                <a:cs typeface="Arial" panose="020B0604020202020204" pitchFamily="34" charset="0"/>
              </a:rPr>
              <a:t> </a:t>
            </a:r>
            <a:r>
              <a:rPr lang="en-GB" altLang="en-US" sz="1600" b="0" dirty="0" err="1">
                <a:cs typeface="Arial" panose="020B0604020202020204" pitchFamily="34" charset="0"/>
              </a:rPr>
              <a:t>aktif</a:t>
            </a:r>
            <a:r>
              <a:rPr lang="en-GB" altLang="en-US" sz="1600" b="0" dirty="0">
                <a:cs typeface="Arial" panose="020B0604020202020204" pitchFamily="34" charset="0"/>
              </a:rPr>
              <a:t> MM (CRAB +) </a:t>
            </a:r>
          </a:p>
          <a:p>
            <a:pPr marL="285750" indent="-285750">
              <a:buFont typeface="Arial" panose="020B0604020202020204" pitchFamily="34" charset="0"/>
              <a:buChar char="•"/>
            </a:pPr>
            <a:r>
              <a:rPr lang="en-GB" altLang="en-US" sz="1600" b="0" dirty="0" err="1">
                <a:cs typeface="Arial" panose="020B0604020202020204" pitchFamily="34" charset="0"/>
              </a:rPr>
              <a:t>Ölçülebilir</a:t>
            </a:r>
            <a:r>
              <a:rPr lang="en-GB" altLang="en-US" sz="1600" b="0" dirty="0">
                <a:cs typeface="Arial" panose="020B0604020202020204" pitchFamily="34" charset="0"/>
              </a:rPr>
              <a:t> </a:t>
            </a:r>
            <a:r>
              <a:rPr lang="en-GB" altLang="en-US" sz="1600" b="0" dirty="0" err="1">
                <a:cs typeface="Arial" panose="020B0604020202020204" pitchFamily="34" charset="0"/>
              </a:rPr>
              <a:t>hastalık</a:t>
            </a:r>
            <a:r>
              <a:rPr lang="en-GB" altLang="en-US" sz="1600" b="0" dirty="0">
                <a:cs typeface="Arial" panose="020B0604020202020204" pitchFamily="34" charset="0"/>
              </a:rPr>
              <a:t> </a:t>
            </a:r>
          </a:p>
          <a:p>
            <a:pPr marL="285750" indent="-285750">
              <a:buFont typeface="Arial" panose="020B0604020202020204" pitchFamily="34" charset="0"/>
              <a:buChar char="•"/>
            </a:pPr>
            <a:r>
              <a:rPr lang="en-GB" altLang="en-US" sz="1600" b="0" dirty="0" err="1">
                <a:cs typeface="Arial" panose="020B0604020202020204" pitchFamily="34" charset="0"/>
              </a:rPr>
              <a:t>CrCl</a:t>
            </a:r>
            <a:r>
              <a:rPr lang="en-GB" altLang="en-US" sz="1600" b="0" dirty="0">
                <a:cs typeface="Arial" panose="020B0604020202020204" pitchFamily="34" charset="0"/>
              </a:rPr>
              <a:t> &gt; 30 cc/min</a:t>
            </a:r>
          </a:p>
          <a:p>
            <a:pPr marL="285750" indent="-285750">
              <a:buFont typeface="Arial" panose="020B0604020202020204" pitchFamily="34" charset="0"/>
              <a:buChar char="•"/>
            </a:pPr>
            <a:r>
              <a:rPr lang="en-GB" altLang="en-US" sz="1600" b="0" dirty="0">
                <a:cs typeface="Arial" panose="020B0604020202020204" pitchFamily="34" charset="0"/>
              </a:rPr>
              <a:t>(N = 525)</a:t>
            </a:r>
            <a:endParaRPr lang="en-US" altLang="en-US" sz="1600" b="0" dirty="0">
              <a:cs typeface="Arial" panose="020B0604020202020204" pitchFamily="34" charset="0"/>
            </a:endParaRPr>
          </a:p>
        </p:txBody>
      </p:sp>
      <p:sp>
        <p:nvSpPr>
          <p:cNvPr id="8" name="TextBox 15">
            <a:extLst>
              <a:ext uri="{FF2B5EF4-FFF2-40B4-BE49-F238E27FC236}">
                <a16:creationId xmlns:a16="http://schemas.microsoft.com/office/drawing/2014/main" id="{C85938A9-6663-2B4C-A6FB-6605D5104886}"/>
              </a:ext>
            </a:extLst>
          </p:cNvPr>
          <p:cNvSpPr txBox="1">
            <a:spLocks noChangeArrowheads="1"/>
          </p:cNvSpPr>
          <p:nvPr/>
        </p:nvSpPr>
        <p:spPr bwMode="auto">
          <a:xfrm>
            <a:off x="1236663" y="1814031"/>
            <a:ext cx="5902325" cy="2862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35000"/>
              </a:spcBef>
              <a:spcAft>
                <a:spcPct val="25000"/>
              </a:spcAft>
              <a:buClr>
                <a:schemeClr val="folHlink"/>
              </a:buClr>
              <a:buFont typeface="Arial" panose="020B0604020202020204" pitchFamily="34" charset="0"/>
              <a:buNone/>
            </a:pPr>
            <a:r>
              <a:rPr lang="en-US" altLang="en-US" sz="1400" b="0" i="1" dirty="0"/>
              <a:t>ISS stage I/II/III </a:t>
            </a:r>
            <a:r>
              <a:rPr lang="en-US" altLang="en-US" sz="1400" b="0" i="1" dirty="0" err="1"/>
              <a:t>olarak</a:t>
            </a:r>
            <a:r>
              <a:rPr lang="en-US" altLang="en-US" sz="1400" b="0" i="1" dirty="0"/>
              <a:t> </a:t>
            </a:r>
            <a:r>
              <a:rPr lang="en-US" altLang="en-US" sz="1400" b="0" i="1" dirty="0" err="1"/>
              <a:t>tabakalandırıldı</a:t>
            </a:r>
            <a:r>
              <a:rPr lang="en-US" altLang="en-US" sz="1400" b="0" i="1" dirty="0"/>
              <a:t> </a:t>
            </a:r>
            <a:r>
              <a:rPr lang="en-US" altLang="en-US" sz="1400" b="0" i="1" dirty="0" err="1"/>
              <a:t>ve</a:t>
            </a:r>
            <a:r>
              <a:rPr lang="en-US" altLang="en-US" sz="1400" b="0" i="1" dirty="0"/>
              <a:t> ASCT </a:t>
            </a:r>
            <a:r>
              <a:rPr lang="en-US" altLang="en-US" sz="1400" b="0" i="1" dirty="0" err="1"/>
              <a:t>Progresyona</a:t>
            </a:r>
            <a:r>
              <a:rPr lang="en-US" altLang="en-US" sz="1400" b="0" i="1" dirty="0"/>
              <a:t> </a:t>
            </a:r>
            <a:r>
              <a:rPr lang="en-US" altLang="en-US" sz="1400" b="0" i="1" dirty="0" err="1"/>
              <a:t>bırakıldı</a:t>
            </a:r>
            <a:endParaRPr lang="en-US" altLang="en-US" sz="1400" b="0" i="1" dirty="0"/>
          </a:p>
        </p:txBody>
      </p:sp>
      <p:sp>
        <p:nvSpPr>
          <p:cNvPr id="9" name="Line 27">
            <a:extLst>
              <a:ext uri="{FF2B5EF4-FFF2-40B4-BE49-F238E27FC236}">
                <a16:creationId xmlns:a16="http://schemas.microsoft.com/office/drawing/2014/main" id="{9A644AAF-EB6D-E847-88BF-9A284AACC5D1}"/>
              </a:ext>
            </a:extLst>
          </p:cNvPr>
          <p:cNvSpPr>
            <a:spLocks noChangeShapeType="1"/>
          </p:cNvSpPr>
          <p:nvPr/>
        </p:nvSpPr>
        <p:spPr bwMode="auto">
          <a:xfrm>
            <a:off x="1528763" y="2100263"/>
            <a:ext cx="0" cy="466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 name="Line 27">
            <a:extLst>
              <a:ext uri="{FF2B5EF4-FFF2-40B4-BE49-F238E27FC236}">
                <a16:creationId xmlns:a16="http://schemas.microsoft.com/office/drawing/2014/main" id="{CD49B70C-59DB-E14D-BE3F-A41A3E2D4EC3}"/>
              </a:ext>
            </a:extLst>
          </p:cNvPr>
          <p:cNvSpPr>
            <a:spLocks noChangeShapeType="1"/>
          </p:cNvSpPr>
          <p:nvPr/>
        </p:nvSpPr>
        <p:spPr bwMode="auto">
          <a:xfrm flipV="1">
            <a:off x="2812256" y="2824927"/>
            <a:ext cx="420687" cy="255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1" name="Line 27">
            <a:extLst>
              <a:ext uri="{FF2B5EF4-FFF2-40B4-BE49-F238E27FC236}">
                <a16:creationId xmlns:a16="http://schemas.microsoft.com/office/drawing/2014/main" id="{FF2D6F37-A51C-834D-9CF0-9A3151C183CF}"/>
              </a:ext>
            </a:extLst>
          </p:cNvPr>
          <p:cNvSpPr>
            <a:spLocks noChangeShapeType="1"/>
          </p:cNvSpPr>
          <p:nvPr/>
        </p:nvSpPr>
        <p:spPr bwMode="auto">
          <a:xfrm>
            <a:off x="2812255" y="3827829"/>
            <a:ext cx="420687" cy="255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2" name="Rectangle 28">
            <a:extLst>
              <a:ext uri="{FF2B5EF4-FFF2-40B4-BE49-F238E27FC236}">
                <a16:creationId xmlns:a16="http://schemas.microsoft.com/office/drawing/2014/main" id="{14C1366A-2519-7840-BAC4-286C046FF211}"/>
              </a:ext>
            </a:extLst>
          </p:cNvPr>
          <p:cNvSpPr>
            <a:spLocks noChangeArrowheads="1"/>
          </p:cNvSpPr>
          <p:nvPr/>
        </p:nvSpPr>
        <p:spPr bwMode="auto">
          <a:xfrm>
            <a:off x="3340100" y="2223606"/>
            <a:ext cx="5018871" cy="1006475"/>
          </a:xfrm>
          <a:prstGeom prst="rect">
            <a:avLst/>
          </a:prstGeom>
          <a:solidFill>
            <a:schemeClr val="accent4">
              <a:lumMod val="20000"/>
              <a:lumOff val="80000"/>
            </a:schemeClr>
          </a:solidFill>
          <a:ln>
            <a:noFill/>
          </a:ln>
        </p:spPr>
        <p:txBody>
          <a:bodyPr wrap="none" anchor="ctr" anchorCtr="1"/>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a:r>
              <a:rPr lang="en-US" altLang="en-US" sz="1600" dirty="0">
                <a:solidFill>
                  <a:srgbClr val="141415"/>
                </a:solidFill>
                <a:cs typeface="Arial" panose="020B0604020202020204" pitchFamily="34" charset="0"/>
              </a:rPr>
              <a:t>Lenalidomide</a:t>
            </a:r>
            <a:r>
              <a:rPr lang="en-US" altLang="en-US" sz="1600" b="0" dirty="0">
                <a:solidFill>
                  <a:srgbClr val="141415"/>
                </a:solidFill>
                <a:cs typeface="Arial" panose="020B0604020202020204" pitchFamily="34" charset="0"/>
              </a:rPr>
              <a:t> 25 mg/</a:t>
            </a:r>
            <a:r>
              <a:rPr lang="en-US" altLang="en-US" sz="1600" b="0" dirty="0" err="1">
                <a:solidFill>
                  <a:srgbClr val="141415"/>
                </a:solidFill>
                <a:cs typeface="Arial" panose="020B0604020202020204" pitchFamily="34" charset="0"/>
              </a:rPr>
              <a:t>gün</a:t>
            </a:r>
            <a:r>
              <a:rPr lang="en-US" altLang="en-US" sz="1600" b="0" dirty="0">
                <a:solidFill>
                  <a:srgbClr val="141415"/>
                </a:solidFill>
                <a:cs typeface="Arial" panose="020B0604020202020204" pitchFamily="34" charset="0"/>
              </a:rPr>
              <a:t> PO 1-21. </a:t>
            </a:r>
            <a:r>
              <a:rPr lang="en-US" altLang="en-US" sz="1600" b="0" dirty="0" err="1">
                <a:solidFill>
                  <a:srgbClr val="141415"/>
                </a:solidFill>
                <a:cs typeface="Arial" panose="020B0604020202020204" pitchFamily="34" charset="0"/>
              </a:rPr>
              <a:t>günler</a:t>
            </a:r>
            <a:r>
              <a:rPr lang="en-US" altLang="en-US" sz="1600" dirty="0">
                <a:solidFill>
                  <a:srgbClr val="141415"/>
                </a:solidFill>
                <a:cs typeface="Arial" panose="020B0604020202020204" pitchFamily="34" charset="0"/>
              </a:rPr>
              <a:t> </a:t>
            </a:r>
            <a:r>
              <a:rPr lang="en-US" altLang="en-US" sz="1600" b="0" dirty="0">
                <a:solidFill>
                  <a:srgbClr val="141415"/>
                </a:solidFill>
                <a:cs typeface="Arial" panose="020B0604020202020204" pitchFamily="34" charset="0"/>
              </a:rPr>
              <a:t>+</a:t>
            </a:r>
          </a:p>
          <a:p>
            <a:pPr algn="ctr"/>
            <a:r>
              <a:rPr lang="en-US" altLang="en-US" sz="1600" dirty="0">
                <a:solidFill>
                  <a:srgbClr val="141415"/>
                </a:solidFill>
                <a:cs typeface="Arial" panose="020B0604020202020204" pitchFamily="34" charset="0"/>
              </a:rPr>
              <a:t>Dexamethasone</a:t>
            </a:r>
            <a:r>
              <a:rPr lang="en-US" altLang="en-US" sz="1600" b="0" dirty="0">
                <a:solidFill>
                  <a:srgbClr val="141415"/>
                </a:solidFill>
                <a:cs typeface="Arial" panose="020B0604020202020204" pitchFamily="34" charset="0"/>
              </a:rPr>
              <a:t> 40 mg/</a:t>
            </a:r>
            <a:r>
              <a:rPr lang="en-US" altLang="en-US" sz="1600" b="0" dirty="0" err="1">
                <a:solidFill>
                  <a:srgbClr val="141415"/>
                </a:solidFill>
                <a:cs typeface="Arial" panose="020B0604020202020204" pitchFamily="34" charset="0"/>
              </a:rPr>
              <a:t>gün</a:t>
            </a:r>
            <a:r>
              <a:rPr lang="en-US" altLang="en-US" sz="1600" b="0" dirty="0">
                <a:solidFill>
                  <a:srgbClr val="141415"/>
                </a:solidFill>
                <a:cs typeface="Arial" panose="020B0604020202020204" pitchFamily="34" charset="0"/>
              </a:rPr>
              <a:t> PO 1,8,15,22. </a:t>
            </a:r>
            <a:r>
              <a:rPr lang="en-US" altLang="en-US" sz="1600" b="0" dirty="0" err="1">
                <a:solidFill>
                  <a:srgbClr val="141415"/>
                </a:solidFill>
                <a:cs typeface="Arial" panose="020B0604020202020204" pitchFamily="34" charset="0"/>
              </a:rPr>
              <a:t>günler</a:t>
            </a:r>
            <a:endParaRPr lang="en-US" altLang="en-US" sz="1600" b="0" dirty="0">
              <a:solidFill>
                <a:srgbClr val="141415"/>
              </a:solidFill>
              <a:cs typeface="Arial" panose="020B0604020202020204" pitchFamily="34" charset="0"/>
            </a:endParaRPr>
          </a:p>
          <a:p>
            <a:pPr algn="ctr"/>
            <a:r>
              <a:rPr lang="en-US" altLang="en-US" sz="1600" b="0" dirty="0">
                <a:solidFill>
                  <a:srgbClr val="141415"/>
                </a:solidFill>
                <a:cs typeface="Arial" panose="020B0604020202020204" pitchFamily="34" charset="0"/>
              </a:rPr>
              <a:t>28 </a:t>
            </a:r>
            <a:r>
              <a:rPr lang="en-US" altLang="en-US" sz="1600" b="0" dirty="0" err="1">
                <a:solidFill>
                  <a:srgbClr val="141415"/>
                </a:solidFill>
                <a:cs typeface="Arial" panose="020B0604020202020204" pitchFamily="34" charset="0"/>
              </a:rPr>
              <a:t>günde</a:t>
            </a:r>
            <a:r>
              <a:rPr lang="en-US" altLang="en-US" sz="1600" b="0" dirty="0">
                <a:solidFill>
                  <a:srgbClr val="141415"/>
                </a:solidFill>
                <a:cs typeface="Arial" panose="020B0604020202020204" pitchFamily="34" charset="0"/>
              </a:rPr>
              <a:t> </a:t>
            </a:r>
            <a:r>
              <a:rPr lang="en-US" altLang="en-US" sz="1600" b="0" dirty="0" err="1">
                <a:solidFill>
                  <a:srgbClr val="141415"/>
                </a:solidFill>
                <a:cs typeface="Arial" panose="020B0604020202020204" pitchFamily="34" charset="0"/>
              </a:rPr>
              <a:t>bir</a:t>
            </a:r>
            <a:r>
              <a:rPr lang="en-US" altLang="en-US" sz="1600" b="0" dirty="0">
                <a:solidFill>
                  <a:srgbClr val="141415"/>
                </a:solidFill>
                <a:cs typeface="Arial" panose="020B0604020202020204" pitchFamily="34" charset="0"/>
              </a:rPr>
              <a:t> – 6 </a:t>
            </a:r>
            <a:r>
              <a:rPr lang="en-US" altLang="en-US" sz="1600" b="0" dirty="0" err="1">
                <a:solidFill>
                  <a:srgbClr val="141415"/>
                </a:solidFill>
                <a:cs typeface="Arial" panose="020B0604020202020204" pitchFamily="34" charset="0"/>
              </a:rPr>
              <a:t>siklus</a:t>
            </a:r>
            <a:r>
              <a:rPr lang="en-US" altLang="en-US" sz="1600" b="0" dirty="0">
                <a:solidFill>
                  <a:srgbClr val="141415"/>
                </a:solidFill>
                <a:cs typeface="Arial" panose="020B0604020202020204" pitchFamily="34" charset="0"/>
              </a:rPr>
              <a:t> (n = 230)</a:t>
            </a:r>
            <a:endParaRPr lang="en-US" altLang="en-US" sz="1600" dirty="0">
              <a:solidFill>
                <a:srgbClr val="141415"/>
              </a:solidFill>
              <a:cs typeface="Arial" panose="020B0604020202020204" pitchFamily="34" charset="0"/>
            </a:endParaRPr>
          </a:p>
        </p:txBody>
      </p:sp>
      <p:sp>
        <p:nvSpPr>
          <p:cNvPr id="13" name="Rectangle 28">
            <a:extLst>
              <a:ext uri="{FF2B5EF4-FFF2-40B4-BE49-F238E27FC236}">
                <a16:creationId xmlns:a16="http://schemas.microsoft.com/office/drawing/2014/main" id="{BC2E311E-00E7-924A-8D1F-929172DD1748}"/>
              </a:ext>
            </a:extLst>
          </p:cNvPr>
          <p:cNvSpPr>
            <a:spLocks noChangeArrowheads="1"/>
          </p:cNvSpPr>
          <p:nvPr/>
        </p:nvSpPr>
        <p:spPr bwMode="auto">
          <a:xfrm>
            <a:off x="3340100" y="3526252"/>
            <a:ext cx="5018877" cy="1317625"/>
          </a:xfrm>
          <a:prstGeom prst="rect">
            <a:avLst/>
          </a:prstGeom>
          <a:solidFill>
            <a:srgbClr val="FF0000"/>
          </a:solidFill>
          <a:ln>
            <a:noFill/>
          </a:ln>
        </p:spPr>
        <p:txBody>
          <a:bodyPr wrap="none" anchor="ctr" anchorCtr="1"/>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a:r>
              <a:rPr lang="en-US" altLang="en-US" sz="1600" dirty="0">
                <a:solidFill>
                  <a:srgbClr val="141415"/>
                </a:solidFill>
                <a:cs typeface="Arial" panose="020B0604020202020204" pitchFamily="34" charset="0"/>
              </a:rPr>
              <a:t>Bortezomib</a:t>
            </a:r>
            <a:r>
              <a:rPr lang="en-US" altLang="en-US" sz="1600" b="0" dirty="0">
                <a:solidFill>
                  <a:srgbClr val="141415"/>
                </a:solidFill>
                <a:cs typeface="Arial" panose="020B0604020202020204" pitchFamily="34" charset="0"/>
              </a:rPr>
              <a:t> 1.3 mg/m</a:t>
            </a:r>
            <a:r>
              <a:rPr lang="en-US" altLang="en-US" sz="1600" b="0" baseline="30000" dirty="0">
                <a:solidFill>
                  <a:srgbClr val="141415"/>
                </a:solidFill>
                <a:cs typeface="Arial" panose="020B0604020202020204" pitchFamily="34" charset="0"/>
              </a:rPr>
              <a:t>2</a:t>
            </a:r>
            <a:r>
              <a:rPr lang="en-US" altLang="en-US" sz="1600" b="0" dirty="0">
                <a:solidFill>
                  <a:srgbClr val="141415"/>
                </a:solidFill>
                <a:cs typeface="Arial" panose="020B0604020202020204" pitchFamily="34" charset="0"/>
              </a:rPr>
              <a:t> IV 1,4,8,11. </a:t>
            </a:r>
            <a:r>
              <a:rPr lang="en-US" altLang="en-US" sz="1600" b="0" dirty="0" err="1">
                <a:solidFill>
                  <a:srgbClr val="141415"/>
                </a:solidFill>
                <a:cs typeface="Arial" panose="020B0604020202020204" pitchFamily="34" charset="0"/>
              </a:rPr>
              <a:t>günler</a:t>
            </a:r>
            <a:r>
              <a:rPr lang="en-US" altLang="en-US" sz="1600" b="0" dirty="0">
                <a:solidFill>
                  <a:srgbClr val="141415"/>
                </a:solidFill>
                <a:cs typeface="Arial" panose="020B0604020202020204" pitchFamily="34" charset="0"/>
              </a:rPr>
              <a:t> +</a:t>
            </a:r>
            <a:endParaRPr lang="en-US" altLang="en-US" sz="1600" dirty="0">
              <a:solidFill>
                <a:srgbClr val="141415"/>
              </a:solidFill>
              <a:cs typeface="Arial" panose="020B0604020202020204" pitchFamily="34" charset="0"/>
            </a:endParaRPr>
          </a:p>
          <a:p>
            <a:pPr algn="ctr"/>
            <a:r>
              <a:rPr lang="en-US" altLang="en-US" sz="1600" dirty="0">
                <a:solidFill>
                  <a:srgbClr val="141415"/>
                </a:solidFill>
                <a:cs typeface="Arial" panose="020B0604020202020204" pitchFamily="34" charset="0"/>
              </a:rPr>
              <a:t>Lenalidomide</a:t>
            </a:r>
            <a:r>
              <a:rPr lang="en-US" altLang="en-US" sz="1600" b="0" dirty="0">
                <a:solidFill>
                  <a:srgbClr val="141415"/>
                </a:solidFill>
                <a:cs typeface="Arial" panose="020B0604020202020204" pitchFamily="34" charset="0"/>
              </a:rPr>
              <a:t> 25 mg/</a:t>
            </a:r>
            <a:r>
              <a:rPr lang="en-US" altLang="en-US" sz="1600" b="0" dirty="0" err="1">
                <a:solidFill>
                  <a:srgbClr val="141415"/>
                </a:solidFill>
                <a:cs typeface="Arial" panose="020B0604020202020204" pitchFamily="34" charset="0"/>
              </a:rPr>
              <a:t>gün</a:t>
            </a:r>
            <a:r>
              <a:rPr lang="en-US" altLang="en-US" sz="1600" b="0" dirty="0">
                <a:solidFill>
                  <a:srgbClr val="141415"/>
                </a:solidFill>
                <a:cs typeface="Arial" panose="020B0604020202020204" pitchFamily="34" charset="0"/>
              </a:rPr>
              <a:t> PO 1-14. </a:t>
            </a:r>
            <a:r>
              <a:rPr lang="en-US" altLang="en-US" sz="1600" b="0" dirty="0" err="1">
                <a:solidFill>
                  <a:srgbClr val="141415"/>
                </a:solidFill>
                <a:cs typeface="Arial" panose="020B0604020202020204" pitchFamily="34" charset="0"/>
              </a:rPr>
              <a:t>günler</a:t>
            </a:r>
            <a:r>
              <a:rPr lang="en-US" altLang="en-US" sz="1600" dirty="0">
                <a:solidFill>
                  <a:srgbClr val="141415"/>
                </a:solidFill>
                <a:cs typeface="Arial" panose="020B0604020202020204" pitchFamily="34" charset="0"/>
              </a:rPr>
              <a:t> </a:t>
            </a:r>
            <a:r>
              <a:rPr lang="en-US" altLang="en-US" sz="1600" b="0" dirty="0">
                <a:solidFill>
                  <a:srgbClr val="141415"/>
                </a:solidFill>
                <a:cs typeface="Arial" panose="020B0604020202020204" pitchFamily="34" charset="0"/>
              </a:rPr>
              <a:t>+</a:t>
            </a:r>
          </a:p>
          <a:p>
            <a:pPr algn="ctr"/>
            <a:r>
              <a:rPr lang="en-US" altLang="en-US" sz="1600" dirty="0">
                <a:solidFill>
                  <a:srgbClr val="141415"/>
                </a:solidFill>
                <a:cs typeface="Arial" panose="020B0604020202020204" pitchFamily="34" charset="0"/>
              </a:rPr>
              <a:t>Dexamethasone</a:t>
            </a:r>
            <a:r>
              <a:rPr lang="en-US" altLang="en-US" sz="1600" b="0" dirty="0">
                <a:solidFill>
                  <a:srgbClr val="141415"/>
                </a:solidFill>
                <a:cs typeface="Arial" panose="020B0604020202020204" pitchFamily="34" charset="0"/>
              </a:rPr>
              <a:t> 20 mg/</a:t>
            </a:r>
            <a:r>
              <a:rPr lang="en-US" altLang="en-US" sz="1600" b="0" dirty="0" err="1">
                <a:solidFill>
                  <a:srgbClr val="141415"/>
                </a:solidFill>
                <a:cs typeface="Arial" panose="020B0604020202020204" pitchFamily="34" charset="0"/>
              </a:rPr>
              <a:t>gün</a:t>
            </a:r>
            <a:r>
              <a:rPr lang="en-US" altLang="en-US" sz="1600" b="0" dirty="0">
                <a:solidFill>
                  <a:srgbClr val="141415"/>
                </a:solidFill>
                <a:cs typeface="Arial" panose="020B0604020202020204" pitchFamily="34" charset="0"/>
              </a:rPr>
              <a:t> 1,2,4,5,8,9,11,12. </a:t>
            </a:r>
            <a:r>
              <a:rPr lang="en-US" altLang="en-US" sz="1600" b="0" dirty="0" err="1">
                <a:solidFill>
                  <a:srgbClr val="141415"/>
                </a:solidFill>
                <a:cs typeface="Arial" panose="020B0604020202020204" pitchFamily="34" charset="0"/>
              </a:rPr>
              <a:t>günler</a:t>
            </a:r>
            <a:endParaRPr lang="en-US" altLang="en-US" sz="1600" b="0" dirty="0">
              <a:solidFill>
                <a:srgbClr val="141415"/>
              </a:solidFill>
              <a:cs typeface="Arial" panose="020B0604020202020204" pitchFamily="34" charset="0"/>
            </a:endParaRPr>
          </a:p>
          <a:p>
            <a:pPr algn="ctr"/>
            <a:r>
              <a:rPr lang="en-US" altLang="en-US" sz="1600" b="0" dirty="0">
                <a:solidFill>
                  <a:srgbClr val="141415"/>
                </a:solidFill>
                <a:cs typeface="Arial" panose="020B0604020202020204" pitchFamily="34" charset="0"/>
              </a:rPr>
              <a:t>21 </a:t>
            </a:r>
            <a:r>
              <a:rPr lang="en-US" altLang="en-US" sz="1600" b="0" dirty="0" err="1">
                <a:solidFill>
                  <a:srgbClr val="141415"/>
                </a:solidFill>
                <a:cs typeface="Arial" panose="020B0604020202020204" pitchFamily="34" charset="0"/>
              </a:rPr>
              <a:t>günde</a:t>
            </a:r>
            <a:r>
              <a:rPr lang="en-US" altLang="en-US" sz="1600" b="0" dirty="0">
                <a:solidFill>
                  <a:srgbClr val="141415"/>
                </a:solidFill>
                <a:cs typeface="Arial" panose="020B0604020202020204" pitchFamily="34" charset="0"/>
              </a:rPr>
              <a:t> </a:t>
            </a:r>
            <a:r>
              <a:rPr lang="en-US" altLang="en-US" sz="1600" b="0" dirty="0" err="1">
                <a:solidFill>
                  <a:srgbClr val="141415"/>
                </a:solidFill>
                <a:cs typeface="Arial" panose="020B0604020202020204" pitchFamily="34" charset="0"/>
              </a:rPr>
              <a:t>bir</a:t>
            </a:r>
            <a:r>
              <a:rPr lang="en-US" altLang="en-US" sz="1600" b="0" dirty="0">
                <a:solidFill>
                  <a:srgbClr val="141415"/>
                </a:solidFill>
                <a:cs typeface="Arial" panose="020B0604020202020204" pitchFamily="34" charset="0"/>
              </a:rPr>
              <a:t> – 8 </a:t>
            </a:r>
            <a:r>
              <a:rPr lang="en-US" altLang="en-US" sz="1600" b="0" dirty="0" err="1">
                <a:solidFill>
                  <a:srgbClr val="141415"/>
                </a:solidFill>
                <a:cs typeface="Arial" panose="020B0604020202020204" pitchFamily="34" charset="0"/>
              </a:rPr>
              <a:t>siklus</a:t>
            </a:r>
            <a:r>
              <a:rPr lang="en-US" altLang="en-US" sz="1600" b="0" dirty="0">
                <a:solidFill>
                  <a:srgbClr val="141415"/>
                </a:solidFill>
                <a:cs typeface="Arial" panose="020B0604020202020204" pitchFamily="34" charset="0"/>
              </a:rPr>
              <a:t> (n = 243)</a:t>
            </a:r>
            <a:endParaRPr lang="en-US" altLang="en-US" sz="1600" dirty="0">
              <a:solidFill>
                <a:srgbClr val="141415"/>
              </a:solidFill>
              <a:cs typeface="Arial" panose="020B0604020202020204" pitchFamily="34" charset="0"/>
            </a:endParaRPr>
          </a:p>
        </p:txBody>
      </p:sp>
      <p:sp>
        <p:nvSpPr>
          <p:cNvPr id="14" name="Text Box 31">
            <a:extLst>
              <a:ext uri="{FF2B5EF4-FFF2-40B4-BE49-F238E27FC236}">
                <a16:creationId xmlns:a16="http://schemas.microsoft.com/office/drawing/2014/main" id="{5A9CFFE0-1274-F647-80D1-BA59DDBB1CB1}"/>
              </a:ext>
            </a:extLst>
          </p:cNvPr>
          <p:cNvSpPr txBox="1">
            <a:spLocks noChangeArrowheads="1"/>
          </p:cNvSpPr>
          <p:nvPr/>
        </p:nvSpPr>
        <p:spPr bwMode="auto">
          <a:xfrm>
            <a:off x="8716166" y="2927024"/>
            <a:ext cx="2001837" cy="10793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a:r>
              <a:rPr lang="en-US" altLang="en-US" sz="1600" b="0" u="sng" dirty="0">
                <a:cs typeface="Arial" panose="020B0604020202020204" pitchFamily="34" charset="0"/>
              </a:rPr>
              <a:t>Rd </a:t>
            </a:r>
            <a:r>
              <a:rPr lang="en-US" altLang="en-US" sz="1600" b="0" u="sng" dirty="0" err="1">
                <a:cs typeface="Arial" panose="020B0604020202020204" pitchFamily="34" charset="0"/>
              </a:rPr>
              <a:t>idamesi</a:t>
            </a:r>
            <a:endParaRPr lang="en-US" altLang="en-US" sz="1600" b="0" u="sng" dirty="0">
              <a:cs typeface="Arial" panose="020B0604020202020204" pitchFamily="34" charset="0"/>
            </a:endParaRPr>
          </a:p>
          <a:p>
            <a:pPr algn="ctr"/>
            <a:r>
              <a:rPr lang="en-US" altLang="en-US" sz="1600" b="0" dirty="0" err="1">
                <a:cs typeface="Arial" panose="020B0604020202020204" pitchFamily="34" charset="0"/>
              </a:rPr>
              <a:t>Progresyon</a:t>
            </a:r>
            <a:r>
              <a:rPr lang="en-US" altLang="en-US" sz="1600" b="0" dirty="0">
                <a:cs typeface="Arial" panose="020B0604020202020204" pitchFamily="34" charset="0"/>
              </a:rPr>
              <a:t> </a:t>
            </a:r>
            <a:r>
              <a:rPr lang="en-US" altLang="en-US" sz="1600" b="0" dirty="0" err="1">
                <a:cs typeface="Arial" panose="020B0604020202020204" pitchFamily="34" charset="0"/>
              </a:rPr>
              <a:t>veya</a:t>
            </a:r>
            <a:r>
              <a:rPr lang="en-US" altLang="en-US" sz="1600" b="0" dirty="0">
                <a:cs typeface="Arial" panose="020B0604020202020204" pitchFamily="34" charset="0"/>
              </a:rPr>
              <a:t> </a:t>
            </a:r>
            <a:r>
              <a:rPr lang="en-US" altLang="en-US" sz="1600" b="0" dirty="0" err="1">
                <a:cs typeface="Arial" panose="020B0604020202020204" pitchFamily="34" charset="0"/>
              </a:rPr>
              <a:t>kabul</a:t>
            </a:r>
            <a:r>
              <a:rPr lang="en-US" altLang="en-US" sz="1600" b="0" dirty="0">
                <a:cs typeface="Arial" panose="020B0604020202020204" pitchFamily="34" charset="0"/>
              </a:rPr>
              <a:t> </a:t>
            </a:r>
            <a:r>
              <a:rPr lang="en-US" altLang="en-US" sz="1600" b="0" dirty="0" err="1">
                <a:cs typeface="Arial" panose="020B0604020202020204" pitchFamily="34" charset="0"/>
              </a:rPr>
              <a:t>edilemeyen</a:t>
            </a:r>
            <a:r>
              <a:rPr lang="en-US" altLang="en-US" sz="1600" b="0" dirty="0">
                <a:cs typeface="Arial" panose="020B0604020202020204" pitchFamily="34" charset="0"/>
              </a:rPr>
              <a:t> </a:t>
            </a:r>
            <a:r>
              <a:rPr lang="en-US" altLang="en-US" sz="1600" b="0" dirty="0" err="1">
                <a:cs typeface="Arial" panose="020B0604020202020204" pitchFamily="34" charset="0"/>
              </a:rPr>
              <a:t>toksisiteye</a:t>
            </a:r>
            <a:r>
              <a:rPr lang="en-US" altLang="en-US" sz="1600" b="0" dirty="0">
                <a:cs typeface="Arial" panose="020B0604020202020204" pitchFamily="34" charset="0"/>
              </a:rPr>
              <a:t> </a:t>
            </a:r>
            <a:r>
              <a:rPr lang="en-US" altLang="en-US" sz="1600" b="0" dirty="0" err="1">
                <a:cs typeface="Arial" panose="020B0604020202020204" pitchFamily="34" charset="0"/>
              </a:rPr>
              <a:t>kadar</a:t>
            </a:r>
            <a:endParaRPr lang="en-US" altLang="en-US" sz="1600" b="0" dirty="0">
              <a:cs typeface="Arial" panose="020B0604020202020204" pitchFamily="34" charset="0"/>
            </a:endParaRPr>
          </a:p>
        </p:txBody>
      </p:sp>
      <p:sp>
        <p:nvSpPr>
          <p:cNvPr id="16" name="Line 30">
            <a:extLst>
              <a:ext uri="{FF2B5EF4-FFF2-40B4-BE49-F238E27FC236}">
                <a16:creationId xmlns:a16="http://schemas.microsoft.com/office/drawing/2014/main" id="{1FF22CC8-0F0A-164A-8801-223B8CB880F7}"/>
              </a:ext>
            </a:extLst>
          </p:cNvPr>
          <p:cNvSpPr>
            <a:spLocks noChangeShapeType="1"/>
          </p:cNvSpPr>
          <p:nvPr/>
        </p:nvSpPr>
        <p:spPr bwMode="auto">
          <a:xfrm rot="16200000">
            <a:off x="8537572" y="3278611"/>
            <a:ext cx="0" cy="3571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7" name="Metin kutusu 16">
            <a:extLst>
              <a:ext uri="{FF2B5EF4-FFF2-40B4-BE49-F238E27FC236}">
                <a16:creationId xmlns:a16="http://schemas.microsoft.com/office/drawing/2014/main" id="{0B4DEE74-B9B0-D34D-9672-02E680F71F98}"/>
              </a:ext>
            </a:extLst>
          </p:cNvPr>
          <p:cNvSpPr txBox="1"/>
          <p:nvPr/>
        </p:nvSpPr>
        <p:spPr>
          <a:xfrm>
            <a:off x="326599" y="5059252"/>
            <a:ext cx="4318426" cy="646331"/>
          </a:xfrm>
          <a:prstGeom prst="rect">
            <a:avLst/>
          </a:prstGeom>
          <a:noFill/>
        </p:spPr>
        <p:txBody>
          <a:bodyPr wrap="none" rtlCol="0">
            <a:spAutoFit/>
          </a:bodyPr>
          <a:lstStyle/>
          <a:p>
            <a:pPr marL="285750" indent="-285750">
              <a:buFont typeface="Wingdings" pitchFamily="2" charset="2"/>
              <a:buChar char="Ø"/>
            </a:pPr>
            <a:r>
              <a:rPr lang="tr-TR" dirty="0" err="1"/>
              <a:t>Primer</a:t>
            </a:r>
            <a:r>
              <a:rPr lang="tr-TR" dirty="0"/>
              <a:t> sonlanım: PFS</a:t>
            </a:r>
          </a:p>
          <a:p>
            <a:pPr marL="285750" indent="-285750">
              <a:buFont typeface="Wingdings" pitchFamily="2" charset="2"/>
              <a:buChar char="Ø"/>
            </a:pPr>
            <a:r>
              <a:rPr lang="tr-TR" dirty="0" err="1"/>
              <a:t>Sekonder</a:t>
            </a:r>
            <a:r>
              <a:rPr lang="tr-TR" dirty="0"/>
              <a:t> </a:t>
            </a:r>
            <a:r>
              <a:rPr lang="tr-TR" dirty="0" err="1"/>
              <a:t>sonlanımlar</a:t>
            </a:r>
            <a:r>
              <a:rPr lang="tr-TR" dirty="0"/>
              <a:t>: ORR, OS, Güvenlik</a:t>
            </a:r>
          </a:p>
        </p:txBody>
      </p:sp>
      <p:sp>
        <p:nvSpPr>
          <p:cNvPr id="4" name="Metin kutusu 3">
            <a:extLst>
              <a:ext uri="{FF2B5EF4-FFF2-40B4-BE49-F238E27FC236}">
                <a16:creationId xmlns:a16="http://schemas.microsoft.com/office/drawing/2014/main" id="{4AA175B7-206A-DD47-8722-87136828771C}"/>
              </a:ext>
            </a:extLst>
          </p:cNvPr>
          <p:cNvSpPr txBox="1"/>
          <p:nvPr/>
        </p:nvSpPr>
        <p:spPr>
          <a:xfrm>
            <a:off x="6852213" y="5066271"/>
            <a:ext cx="3978974" cy="646331"/>
          </a:xfrm>
          <a:prstGeom prst="rect">
            <a:avLst/>
          </a:prstGeom>
          <a:noFill/>
        </p:spPr>
        <p:txBody>
          <a:bodyPr wrap="none" rtlCol="0">
            <a:spAutoFit/>
          </a:bodyPr>
          <a:lstStyle/>
          <a:p>
            <a:pPr marL="285750" indent="-285750">
              <a:buFont typeface="Wingdings" pitchFamily="2" charset="2"/>
              <a:buChar char="Ø"/>
            </a:pPr>
            <a:r>
              <a:rPr lang="tr-TR" dirty="0"/>
              <a:t>Medyan takip süresi: 55 ay</a:t>
            </a:r>
          </a:p>
          <a:p>
            <a:pPr marL="285750" indent="-285750">
              <a:buFont typeface="Wingdings" pitchFamily="2" charset="2"/>
              <a:buChar char="Ø"/>
            </a:pPr>
            <a:r>
              <a:rPr lang="tr-TR" dirty="0"/>
              <a:t>Medyan idame tedavi süresi: 385 gün</a:t>
            </a:r>
          </a:p>
        </p:txBody>
      </p:sp>
    </p:spTree>
    <p:extLst>
      <p:ext uri="{BB962C8B-B14F-4D97-AF65-F5344CB8AC3E}">
        <p14:creationId xmlns:p14="http://schemas.microsoft.com/office/powerpoint/2010/main" val="20469840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E467-EDF2-4A7E-A9ED-65852D0CF7F1}"/>
              </a:ext>
            </a:extLst>
          </p:cNvPr>
          <p:cNvSpPr>
            <a:spLocks noGrp="1"/>
          </p:cNvSpPr>
          <p:nvPr>
            <p:ph type="title"/>
          </p:nvPr>
        </p:nvSpPr>
        <p:spPr>
          <a:xfrm>
            <a:off x="1073285" y="207144"/>
            <a:ext cx="10872444" cy="1103313"/>
          </a:xfrm>
        </p:spPr>
        <p:txBody>
          <a:bodyPr/>
          <a:lstStyle/>
          <a:p>
            <a:r>
              <a:rPr lang="en-US" dirty="0">
                <a:solidFill>
                  <a:srgbClr val="FF0000"/>
                </a:solidFill>
              </a:rPr>
              <a:t>        Phase III IKEMA: Isa-</a:t>
            </a:r>
            <a:r>
              <a:rPr lang="en-US" dirty="0" err="1">
                <a:solidFill>
                  <a:srgbClr val="FF0000"/>
                </a:solidFill>
              </a:rPr>
              <a:t>Kd</a:t>
            </a:r>
            <a:r>
              <a:rPr lang="en-US" dirty="0">
                <a:solidFill>
                  <a:srgbClr val="FF0000"/>
                </a:solidFill>
              </a:rPr>
              <a:t> vs </a:t>
            </a:r>
            <a:r>
              <a:rPr lang="en-US" dirty="0" err="1">
                <a:solidFill>
                  <a:srgbClr val="FF0000"/>
                </a:solidFill>
              </a:rPr>
              <a:t>Kd</a:t>
            </a:r>
            <a:r>
              <a:rPr lang="en-US" dirty="0">
                <a:solidFill>
                  <a:srgbClr val="FF0000"/>
                </a:solidFill>
              </a:rPr>
              <a:t> in R/R MM </a:t>
            </a:r>
            <a:br>
              <a:rPr lang="en-US" dirty="0">
                <a:solidFill>
                  <a:srgbClr val="FF0000"/>
                </a:solidFill>
              </a:rPr>
            </a:br>
            <a:r>
              <a:rPr lang="en-US" dirty="0">
                <a:solidFill>
                  <a:srgbClr val="FF0000"/>
                </a:solidFill>
              </a:rPr>
              <a:t>                 After </a:t>
            </a:r>
            <a:r>
              <a:rPr lang="en-US" dirty="0">
                <a:solidFill>
                  <a:srgbClr val="FF0000"/>
                </a:solidFill>
                <a:sym typeface="Symbol" panose="05050102010706020507" pitchFamily="18" charset="2"/>
              </a:rPr>
              <a:t>1-3 Prior Therapy Lines</a:t>
            </a:r>
            <a:endParaRPr lang="en-US" dirty="0">
              <a:solidFill>
                <a:srgbClr val="FF0000"/>
              </a:solidFill>
            </a:endParaRPr>
          </a:p>
        </p:txBody>
      </p:sp>
      <p:sp>
        <p:nvSpPr>
          <p:cNvPr id="15" name="Content Placeholder 14">
            <a:extLst>
              <a:ext uri="{FF2B5EF4-FFF2-40B4-BE49-F238E27FC236}">
                <a16:creationId xmlns:a16="http://schemas.microsoft.com/office/drawing/2014/main" id="{DC3CB09D-2587-46AD-B199-AD3286E3523F}"/>
              </a:ext>
            </a:extLst>
          </p:cNvPr>
          <p:cNvSpPr>
            <a:spLocks noGrp="1"/>
          </p:cNvSpPr>
          <p:nvPr>
            <p:ph idx="1"/>
          </p:nvPr>
        </p:nvSpPr>
        <p:spPr>
          <a:xfrm>
            <a:off x="604675" y="6165376"/>
            <a:ext cx="10877529" cy="295133"/>
          </a:xfrm>
        </p:spPr>
        <p:txBody>
          <a:bodyPr/>
          <a:lstStyle/>
          <a:p>
            <a:pPr marL="0" indent="0">
              <a:buNone/>
            </a:pPr>
            <a:r>
              <a:rPr lang="en-US" sz="1400"/>
              <a:t>*Median follow-up: 56.6 mo.</a:t>
            </a:r>
            <a:endParaRPr lang="en-US" sz="2200"/>
          </a:p>
        </p:txBody>
      </p:sp>
      <p:sp>
        <p:nvSpPr>
          <p:cNvPr id="9" name="Slide Number Placeholder 3">
            <a:extLst>
              <a:ext uri="{FF2B5EF4-FFF2-40B4-BE49-F238E27FC236}">
                <a16:creationId xmlns:a16="http://schemas.microsoft.com/office/drawing/2014/main" id="{AEC6AB89-0780-4F34-BA33-EA9963F430BC}"/>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B3F0F6-E8D7-9C4B-A56C-71997626A099}" type="slidenum">
              <a:rPr kumimoji="0" lang="en-US" sz="18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18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267" name="Text Box 11">
            <a:extLst>
              <a:ext uri="{FF2B5EF4-FFF2-40B4-BE49-F238E27FC236}">
                <a16:creationId xmlns:a16="http://schemas.microsoft.com/office/drawing/2014/main" id="{E624EA91-D625-4C7B-AA1E-8183D6539968}"/>
              </a:ext>
            </a:extLst>
          </p:cNvPr>
          <p:cNvSpPr txBox="1">
            <a:spLocks noChangeArrowheads="1"/>
          </p:cNvSpPr>
          <p:nvPr/>
        </p:nvSpPr>
        <p:spPr bwMode="auto">
          <a:xfrm>
            <a:off x="404027" y="6372563"/>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Martin. Blood Cancer J. 2023;13:72. Yong. IMS 2023.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OA-48.</a:t>
            </a:r>
          </a:p>
        </p:txBody>
      </p:sp>
      <p:sp>
        <p:nvSpPr>
          <p:cNvPr id="11" name="TextBox 10">
            <a:extLst>
              <a:ext uri="{FF2B5EF4-FFF2-40B4-BE49-F238E27FC236}">
                <a16:creationId xmlns:a16="http://schemas.microsoft.com/office/drawing/2014/main" id="{B569E952-3B16-A7E7-97C6-873CFBDCC7DB}"/>
              </a:ext>
            </a:extLst>
          </p:cNvPr>
          <p:cNvSpPr txBox="1"/>
          <p:nvPr/>
        </p:nvSpPr>
        <p:spPr bwMode="auto">
          <a:xfrm>
            <a:off x="9742576" y="2354219"/>
            <a:ext cx="1763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rgbClr val="682E74"/>
                </a:solidFill>
                <a:effectLst/>
                <a:uLnTx/>
                <a:uFillTx/>
                <a:latin typeface="Calibri" panose="020F0502020204030204" pitchFamily="34" charset="0"/>
                <a:ea typeface="+mn-ea"/>
                <a:cs typeface="Arial" panose="020B0604020202020204" pitchFamily="34" charset="0"/>
              </a:rPr>
              <a:t>Isa-Kd</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mPFS: 35.7 mo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(95% CI: 25.8-44.0)</a:t>
            </a:r>
          </a:p>
        </p:txBody>
      </p:sp>
      <p:sp>
        <p:nvSpPr>
          <p:cNvPr id="254" name="TextBox 253">
            <a:extLst>
              <a:ext uri="{FF2B5EF4-FFF2-40B4-BE49-F238E27FC236}">
                <a16:creationId xmlns:a16="http://schemas.microsoft.com/office/drawing/2014/main" id="{73AE9E14-0D94-FC1F-0165-7BE00A4DCF30}"/>
              </a:ext>
            </a:extLst>
          </p:cNvPr>
          <p:cNvSpPr txBox="1"/>
          <p:nvPr/>
        </p:nvSpPr>
        <p:spPr bwMode="auto">
          <a:xfrm>
            <a:off x="9262572" y="3864594"/>
            <a:ext cx="1763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a:ln>
                  <a:noFill/>
                </a:ln>
                <a:solidFill>
                  <a:srgbClr val="E1471D"/>
                </a:solidFill>
                <a:effectLst/>
                <a:uLnTx/>
                <a:uFillTx/>
                <a:latin typeface="Calibri" panose="020F0502020204030204" pitchFamily="34" charset="0"/>
                <a:ea typeface="+mn-ea"/>
                <a:cs typeface="Arial" panose="020B0604020202020204" pitchFamily="34" charset="0"/>
              </a:rPr>
              <a:t>Kd</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mPFS: 19.2 mo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(95% CI: 15.8-25.0)</a:t>
            </a:r>
          </a:p>
        </p:txBody>
      </p:sp>
      <p:sp>
        <p:nvSpPr>
          <p:cNvPr id="246" name="TextBox 245">
            <a:extLst>
              <a:ext uri="{FF2B5EF4-FFF2-40B4-BE49-F238E27FC236}">
                <a16:creationId xmlns:a16="http://schemas.microsoft.com/office/drawing/2014/main" id="{47CADA15-E352-4FD9-874B-E0A935FE0949}"/>
              </a:ext>
            </a:extLst>
          </p:cNvPr>
          <p:cNvSpPr txBox="1"/>
          <p:nvPr/>
        </p:nvSpPr>
        <p:spPr bwMode="auto">
          <a:xfrm>
            <a:off x="7157993" y="1554557"/>
            <a:ext cx="4898571" cy="369332"/>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PFS</a:t>
            </a:r>
          </a:p>
        </p:txBody>
      </p:sp>
      <p:grpSp>
        <p:nvGrpSpPr>
          <p:cNvPr id="3" name="Group 2">
            <a:extLst>
              <a:ext uri="{FF2B5EF4-FFF2-40B4-BE49-F238E27FC236}">
                <a16:creationId xmlns:a16="http://schemas.microsoft.com/office/drawing/2014/main" id="{BE1AA8AB-ACA2-36C9-6713-412445D81A4D}"/>
              </a:ext>
            </a:extLst>
          </p:cNvPr>
          <p:cNvGrpSpPr/>
          <p:nvPr/>
        </p:nvGrpSpPr>
        <p:grpSpPr>
          <a:xfrm>
            <a:off x="5950650" y="1656897"/>
            <a:ext cx="444351" cy="3234607"/>
            <a:chOff x="5239513" y="2740779"/>
            <a:chExt cx="435957" cy="2819612"/>
          </a:xfrm>
        </p:grpSpPr>
        <p:sp>
          <p:nvSpPr>
            <p:cNvPr id="4" name="TextBox 3">
              <a:extLst>
                <a:ext uri="{FF2B5EF4-FFF2-40B4-BE49-F238E27FC236}">
                  <a16:creationId xmlns:a16="http://schemas.microsoft.com/office/drawing/2014/main" id="{F57DD64C-12AE-1D01-FFAB-CA969CF9E824}"/>
                </a:ext>
              </a:extLst>
            </p:cNvPr>
            <p:cNvSpPr txBox="1"/>
            <p:nvPr/>
          </p:nvSpPr>
          <p:spPr bwMode="auto">
            <a:xfrm>
              <a:off x="5239513" y="2740779"/>
              <a:ext cx="435957" cy="2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a:t>
              </a:r>
            </a:p>
          </p:txBody>
        </p:sp>
        <p:sp>
          <p:nvSpPr>
            <p:cNvPr id="5" name="TextBox 4">
              <a:extLst>
                <a:ext uri="{FF2B5EF4-FFF2-40B4-BE49-F238E27FC236}">
                  <a16:creationId xmlns:a16="http://schemas.microsoft.com/office/drawing/2014/main" id="{19F6C1E8-6726-CD57-428D-4B4D6A82B713}"/>
                </a:ext>
              </a:extLst>
            </p:cNvPr>
            <p:cNvSpPr txBox="1"/>
            <p:nvPr/>
          </p:nvSpPr>
          <p:spPr bwMode="auto">
            <a:xfrm>
              <a:off x="5239513" y="3245678"/>
              <a:ext cx="435957" cy="2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0.8</a:t>
              </a:r>
            </a:p>
          </p:txBody>
        </p:sp>
        <p:sp>
          <p:nvSpPr>
            <p:cNvPr id="7" name="TextBox 6">
              <a:extLst>
                <a:ext uri="{FF2B5EF4-FFF2-40B4-BE49-F238E27FC236}">
                  <a16:creationId xmlns:a16="http://schemas.microsoft.com/office/drawing/2014/main" id="{2AAD9AC2-9875-3454-BB4F-B591A16B9173}"/>
                </a:ext>
              </a:extLst>
            </p:cNvPr>
            <p:cNvSpPr txBox="1"/>
            <p:nvPr/>
          </p:nvSpPr>
          <p:spPr bwMode="auto">
            <a:xfrm>
              <a:off x="5239513" y="3750577"/>
              <a:ext cx="435957" cy="2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0.6</a:t>
              </a:r>
            </a:p>
          </p:txBody>
        </p:sp>
        <p:sp>
          <p:nvSpPr>
            <p:cNvPr id="8" name="TextBox 7">
              <a:extLst>
                <a:ext uri="{FF2B5EF4-FFF2-40B4-BE49-F238E27FC236}">
                  <a16:creationId xmlns:a16="http://schemas.microsoft.com/office/drawing/2014/main" id="{9AEBB22B-2A89-997B-98CB-81ACDF2EF943}"/>
                </a:ext>
              </a:extLst>
            </p:cNvPr>
            <p:cNvSpPr txBox="1"/>
            <p:nvPr/>
          </p:nvSpPr>
          <p:spPr bwMode="auto">
            <a:xfrm>
              <a:off x="5239513" y="4255476"/>
              <a:ext cx="435957" cy="2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0.4</a:t>
              </a:r>
            </a:p>
          </p:txBody>
        </p:sp>
        <p:sp>
          <p:nvSpPr>
            <p:cNvPr id="10" name="TextBox 9">
              <a:extLst>
                <a:ext uri="{FF2B5EF4-FFF2-40B4-BE49-F238E27FC236}">
                  <a16:creationId xmlns:a16="http://schemas.microsoft.com/office/drawing/2014/main" id="{1CBF3DEC-4CCB-7B58-BF3E-7EA7BBFC15E6}"/>
                </a:ext>
              </a:extLst>
            </p:cNvPr>
            <p:cNvSpPr txBox="1"/>
            <p:nvPr/>
          </p:nvSpPr>
          <p:spPr bwMode="auto">
            <a:xfrm>
              <a:off x="5239513" y="4760376"/>
              <a:ext cx="435957" cy="2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0.2</a:t>
              </a:r>
            </a:p>
          </p:txBody>
        </p:sp>
        <p:sp>
          <p:nvSpPr>
            <p:cNvPr id="12" name="TextBox 11">
              <a:extLst>
                <a:ext uri="{FF2B5EF4-FFF2-40B4-BE49-F238E27FC236}">
                  <a16:creationId xmlns:a16="http://schemas.microsoft.com/office/drawing/2014/main" id="{8690E960-DDA2-5197-EFDA-FAB992117899}"/>
                </a:ext>
              </a:extLst>
            </p:cNvPr>
            <p:cNvSpPr txBox="1"/>
            <p:nvPr/>
          </p:nvSpPr>
          <p:spPr bwMode="auto">
            <a:xfrm>
              <a:off x="5392066" y="5265273"/>
              <a:ext cx="283404" cy="2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p>
          </p:txBody>
        </p:sp>
      </p:grpSp>
      <p:sp>
        <p:nvSpPr>
          <p:cNvPr id="13" name="Freeform: Shape 12">
            <a:extLst>
              <a:ext uri="{FF2B5EF4-FFF2-40B4-BE49-F238E27FC236}">
                <a16:creationId xmlns:a16="http://schemas.microsoft.com/office/drawing/2014/main" id="{F0673EE0-105C-584A-7F59-1C688E449015}"/>
              </a:ext>
            </a:extLst>
          </p:cNvPr>
          <p:cNvSpPr/>
          <p:nvPr/>
        </p:nvSpPr>
        <p:spPr bwMode="auto">
          <a:xfrm>
            <a:off x="6440306" y="1844759"/>
            <a:ext cx="5084797" cy="2874462"/>
          </a:xfrm>
          <a:custGeom>
            <a:avLst/>
            <a:gdLst>
              <a:gd name="connsiteX0" fmla="*/ 0 w 7321923"/>
              <a:gd name="connsiteY0" fmla="*/ 0 h 3375212"/>
              <a:gd name="connsiteX1" fmla="*/ 0 w 7321923"/>
              <a:gd name="connsiteY1" fmla="*/ 3375212 h 3375212"/>
              <a:gd name="connsiteX2" fmla="*/ 7321923 w 7321923"/>
              <a:gd name="connsiteY2" fmla="*/ 3375212 h 3375212"/>
              <a:gd name="connsiteX3" fmla="*/ 7321923 w 7321923"/>
              <a:gd name="connsiteY3" fmla="*/ 3328147 h 3375212"/>
              <a:gd name="connsiteX4" fmla="*/ 7321923 w 7321923"/>
              <a:gd name="connsiteY4" fmla="*/ 3328147 h 3375212"/>
              <a:gd name="connsiteX0" fmla="*/ 0 w 7321923"/>
              <a:gd name="connsiteY0" fmla="*/ 0 h 3375212"/>
              <a:gd name="connsiteX1" fmla="*/ 0 w 7321923"/>
              <a:gd name="connsiteY1" fmla="*/ 3375212 h 3375212"/>
              <a:gd name="connsiteX2" fmla="*/ 7321923 w 7321923"/>
              <a:gd name="connsiteY2" fmla="*/ 3375212 h 3375212"/>
              <a:gd name="connsiteX3" fmla="*/ 7321923 w 7321923"/>
              <a:gd name="connsiteY3" fmla="*/ 3328147 h 3375212"/>
              <a:gd name="connsiteX0" fmla="*/ 0 w 7321923"/>
              <a:gd name="connsiteY0" fmla="*/ 0 h 3375212"/>
              <a:gd name="connsiteX1" fmla="*/ 0 w 7321923"/>
              <a:gd name="connsiteY1" fmla="*/ 3375212 h 3375212"/>
              <a:gd name="connsiteX2" fmla="*/ 7321923 w 7321923"/>
              <a:gd name="connsiteY2" fmla="*/ 3375212 h 3375212"/>
            </a:gdLst>
            <a:ahLst/>
            <a:cxnLst>
              <a:cxn ang="0">
                <a:pos x="connsiteX0" y="connsiteY0"/>
              </a:cxn>
              <a:cxn ang="0">
                <a:pos x="connsiteX1" y="connsiteY1"/>
              </a:cxn>
              <a:cxn ang="0">
                <a:pos x="connsiteX2" y="connsiteY2"/>
              </a:cxn>
            </a:cxnLst>
            <a:rect l="l" t="t" r="r" b="b"/>
            <a:pathLst>
              <a:path w="7321923" h="3375212">
                <a:moveTo>
                  <a:pt x="0" y="0"/>
                </a:moveTo>
                <a:lnTo>
                  <a:pt x="0" y="3375212"/>
                </a:lnTo>
                <a:lnTo>
                  <a:pt x="7321923" y="3375212"/>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F0CA2424-0D84-FC68-DF2E-50CBE97CA8C2}"/>
              </a:ext>
            </a:extLst>
          </p:cNvPr>
          <p:cNvGrpSpPr/>
          <p:nvPr/>
        </p:nvGrpSpPr>
        <p:grpSpPr>
          <a:xfrm>
            <a:off x="6370413" y="1844756"/>
            <a:ext cx="84073" cy="2872465"/>
            <a:chOff x="1751648" y="1808629"/>
            <a:chExt cx="83876" cy="3343836"/>
          </a:xfrm>
        </p:grpSpPr>
        <p:cxnSp>
          <p:nvCxnSpPr>
            <p:cNvPr id="16" name="Straight Connector 15">
              <a:extLst>
                <a:ext uri="{FF2B5EF4-FFF2-40B4-BE49-F238E27FC236}">
                  <a16:creationId xmlns:a16="http://schemas.microsoft.com/office/drawing/2014/main" id="{8608253C-5610-73D1-5E33-219016A5A1B5}"/>
                </a:ext>
              </a:extLst>
            </p:cNvPr>
            <p:cNvCxnSpPr>
              <a:cxnSpLocks/>
            </p:cNvCxnSpPr>
            <p:nvPr/>
          </p:nvCxnSpPr>
          <p:spPr bwMode="auto">
            <a:xfrm>
              <a:off x="1751648" y="1808629"/>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70613862-F410-ED8A-D792-E963AB0DDF62}"/>
                </a:ext>
              </a:extLst>
            </p:cNvPr>
            <p:cNvCxnSpPr>
              <a:cxnSpLocks/>
            </p:cNvCxnSpPr>
            <p:nvPr/>
          </p:nvCxnSpPr>
          <p:spPr bwMode="auto">
            <a:xfrm>
              <a:off x="1751648" y="2477396"/>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48B71E3-B08F-1075-0574-22BB8D7FFE9F}"/>
                </a:ext>
              </a:extLst>
            </p:cNvPr>
            <p:cNvCxnSpPr>
              <a:cxnSpLocks/>
            </p:cNvCxnSpPr>
            <p:nvPr/>
          </p:nvCxnSpPr>
          <p:spPr bwMode="auto">
            <a:xfrm>
              <a:off x="1751648" y="3146163"/>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4E0663C5-6FDD-1415-BB07-CDFC0EAAC558}"/>
                </a:ext>
              </a:extLst>
            </p:cNvPr>
            <p:cNvCxnSpPr>
              <a:cxnSpLocks/>
            </p:cNvCxnSpPr>
            <p:nvPr/>
          </p:nvCxnSpPr>
          <p:spPr bwMode="auto">
            <a:xfrm>
              <a:off x="1751648" y="3814930"/>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6DEC1C5D-808F-9459-50CD-E3EE7B799D37}"/>
                </a:ext>
              </a:extLst>
            </p:cNvPr>
            <p:cNvCxnSpPr>
              <a:cxnSpLocks/>
            </p:cNvCxnSpPr>
            <p:nvPr/>
          </p:nvCxnSpPr>
          <p:spPr bwMode="auto">
            <a:xfrm>
              <a:off x="1751648" y="4483697"/>
              <a:ext cx="83876"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564198C4-FB70-2414-6C16-A3C541F64EBC}"/>
                </a:ext>
              </a:extLst>
            </p:cNvPr>
            <p:cNvCxnSpPr>
              <a:cxnSpLocks/>
            </p:cNvCxnSpPr>
            <p:nvPr/>
          </p:nvCxnSpPr>
          <p:spPr bwMode="auto">
            <a:xfrm>
              <a:off x="1751648" y="5152465"/>
              <a:ext cx="83876" cy="0"/>
            </a:xfrm>
            <a:prstGeom prst="line">
              <a:avLst/>
            </a:prstGeom>
            <a:noFill/>
            <a:ln w="28575" cap="flat" cmpd="sng" algn="ctr">
              <a:solidFill>
                <a:schemeClr val="bg1"/>
              </a:solidFill>
              <a:prstDash val="solid"/>
              <a:round/>
              <a:headEnd type="none" w="med" len="med"/>
              <a:tailEnd type="none" w="med" len="med"/>
            </a:ln>
            <a:effectLst/>
          </p:spPr>
        </p:cxnSp>
      </p:grpSp>
      <p:grpSp>
        <p:nvGrpSpPr>
          <p:cNvPr id="25" name="Group 24">
            <a:extLst>
              <a:ext uri="{FF2B5EF4-FFF2-40B4-BE49-F238E27FC236}">
                <a16:creationId xmlns:a16="http://schemas.microsoft.com/office/drawing/2014/main" id="{98B188AE-0BA9-ABCF-D6C7-93D8123E3FCE}"/>
              </a:ext>
            </a:extLst>
          </p:cNvPr>
          <p:cNvGrpSpPr/>
          <p:nvPr/>
        </p:nvGrpSpPr>
        <p:grpSpPr>
          <a:xfrm>
            <a:off x="6273494" y="4754839"/>
            <a:ext cx="5361206" cy="338554"/>
            <a:chOff x="853858" y="5434625"/>
            <a:chExt cx="4028027" cy="283802"/>
          </a:xfrm>
        </p:grpSpPr>
        <p:sp>
          <p:nvSpPr>
            <p:cNvPr id="26" name="TextBox 25">
              <a:extLst>
                <a:ext uri="{FF2B5EF4-FFF2-40B4-BE49-F238E27FC236}">
                  <a16:creationId xmlns:a16="http://schemas.microsoft.com/office/drawing/2014/main" id="{F51C56D1-6D1F-0E54-F84A-FFCFD3001927}"/>
                </a:ext>
              </a:extLst>
            </p:cNvPr>
            <p:cNvSpPr txBox="1"/>
            <p:nvPr/>
          </p:nvSpPr>
          <p:spPr bwMode="auto">
            <a:xfrm>
              <a:off x="853858" y="5434625"/>
              <a:ext cx="252608"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27" name="TextBox 26">
              <a:extLst>
                <a:ext uri="{FF2B5EF4-FFF2-40B4-BE49-F238E27FC236}">
                  <a16:creationId xmlns:a16="http://schemas.microsoft.com/office/drawing/2014/main" id="{CC944356-2C01-7756-0CB4-803300D38B58}"/>
                </a:ext>
              </a:extLst>
            </p:cNvPr>
            <p:cNvSpPr txBox="1"/>
            <p:nvPr/>
          </p:nvSpPr>
          <p:spPr bwMode="auto">
            <a:xfrm>
              <a:off x="1075151" y="5434625"/>
              <a:ext cx="252608"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28" name="TextBox 27">
              <a:extLst>
                <a:ext uri="{FF2B5EF4-FFF2-40B4-BE49-F238E27FC236}">
                  <a16:creationId xmlns:a16="http://schemas.microsoft.com/office/drawing/2014/main" id="{2225497D-B0D2-8C0F-EAB8-A66D5913F7C6}"/>
                </a:ext>
              </a:extLst>
            </p:cNvPr>
            <p:cNvSpPr txBox="1"/>
            <p:nvPr/>
          </p:nvSpPr>
          <p:spPr bwMode="auto">
            <a:xfrm>
              <a:off x="1306883" y="5434625"/>
              <a:ext cx="252608"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29" name="TextBox 28">
              <a:extLst>
                <a:ext uri="{FF2B5EF4-FFF2-40B4-BE49-F238E27FC236}">
                  <a16:creationId xmlns:a16="http://schemas.microsoft.com/office/drawing/2014/main" id="{E402B155-C939-28D8-676A-E1C2097B2963}"/>
                </a:ext>
              </a:extLst>
            </p:cNvPr>
            <p:cNvSpPr txBox="1"/>
            <p:nvPr/>
          </p:nvSpPr>
          <p:spPr bwMode="auto">
            <a:xfrm>
              <a:off x="1549053" y="5434625"/>
              <a:ext cx="252608"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30" name="TextBox 29">
              <a:extLst>
                <a:ext uri="{FF2B5EF4-FFF2-40B4-BE49-F238E27FC236}">
                  <a16:creationId xmlns:a16="http://schemas.microsoft.com/office/drawing/2014/main" id="{14425042-9493-3349-1F7A-BB7D507971AF}"/>
                </a:ext>
              </a:extLst>
            </p:cNvPr>
            <p:cNvSpPr txBox="1"/>
            <p:nvPr/>
          </p:nvSpPr>
          <p:spPr bwMode="auto">
            <a:xfrm>
              <a:off x="1744665"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31" name="TextBox 30">
              <a:extLst>
                <a:ext uri="{FF2B5EF4-FFF2-40B4-BE49-F238E27FC236}">
                  <a16:creationId xmlns:a16="http://schemas.microsoft.com/office/drawing/2014/main" id="{97A13E67-5C86-69CD-1256-4299C67F0B13}"/>
                </a:ext>
              </a:extLst>
            </p:cNvPr>
            <p:cNvSpPr txBox="1"/>
            <p:nvPr/>
          </p:nvSpPr>
          <p:spPr bwMode="auto">
            <a:xfrm>
              <a:off x="1966587"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32" name="TextBox 31">
              <a:extLst>
                <a:ext uri="{FF2B5EF4-FFF2-40B4-BE49-F238E27FC236}">
                  <a16:creationId xmlns:a16="http://schemas.microsoft.com/office/drawing/2014/main" id="{1EF4C238-BB63-76A2-269D-4C81513FB012}"/>
                </a:ext>
              </a:extLst>
            </p:cNvPr>
            <p:cNvSpPr txBox="1"/>
            <p:nvPr/>
          </p:nvSpPr>
          <p:spPr bwMode="auto">
            <a:xfrm>
              <a:off x="2198642"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33" name="TextBox 32">
              <a:extLst>
                <a:ext uri="{FF2B5EF4-FFF2-40B4-BE49-F238E27FC236}">
                  <a16:creationId xmlns:a16="http://schemas.microsoft.com/office/drawing/2014/main" id="{DEF65DBD-63DE-46FE-A2B5-1E5C83901ABC}"/>
                </a:ext>
              </a:extLst>
            </p:cNvPr>
            <p:cNvSpPr txBox="1"/>
            <p:nvPr/>
          </p:nvSpPr>
          <p:spPr bwMode="auto">
            <a:xfrm>
              <a:off x="2428286"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34" name="TextBox 33">
              <a:extLst>
                <a:ext uri="{FF2B5EF4-FFF2-40B4-BE49-F238E27FC236}">
                  <a16:creationId xmlns:a16="http://schemas.microsoft.com/office/drawing/2014/main" id="{8E770D96-804D-3AC3-3C20-3B512A9018D8}"/>
                </a:ext>
              </a:extLst>
            </p:cNvPr>
            <p:cNvSpPr txBox="1"/>
            <p:nvPr/>
          </p:nvSpPr>
          <p:spPr bwMode="auto">
            <a:xfrm>
              <a:off x="2653937"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35" name="TextBox 34">
              <a:extLst>
                <a:ext uri="{FF2B5EF4-FFF2-40B4-BE49-F238E27FC236}">
                  <a16:creationId xmlns:a16="http://schemas.microsoft.com/office/drawing/2014/main" id="{72AAA01C-C33D-FABC-92A1-60D66CB37F1F}"/>
                </a:ext>
              </a:extLst>
            </p:cNvPr>
            <p:cNvSpPr txBox="1"/>
            <p:nvPr/>
          </p:nvSpPr>
          <p:spPr bwMode="auto">
            <a:xfrm>
              <a:off x="2877179"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36" name="TextBox 35">
              <a:extLst>
                <a:ext uri="{FF2B5EF4-FFF2-40B4-BE49-F238E27FC236}">
                  <a16:creationId xmlns:a16="http://schemas.microsoft.com/office/drawing/2014/main" id="{2FB99BDC-4CA8-4870-3BFD-22596EFEC479}"/>
                </a:ext>
              </a:extLst>
            </p:cNvPr>
            <p:cNvSpPr txBox="1"/>
            <p:nvPr/>
          </p:nvSpPr>
          <p:spPr bwMode="auto">
            <a:xfrm>
              <a:off x="3110631"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37" name="TextBox 36">
              <a:extLst>
                <a:ext uri="{FF2B5EF4-FFF2-40B4-BE49-F238E27FC236}">
                  <a16:creationId xmlns:a16="http://schemas.microsoft.com/office/drawing/2014/main" id="{C7B21151-5222-A7C3-E4C0-DD41F8991D62}"/>
                </a:ext>
              </a:extLst>
            </p:cNvPr>
            <p:cNvSpPr txBox="1"/>
            <p:nvPr/>
          </p:nvSpPr>
          <p:spPr bwMode="auto">
            <a:xfrm>
              <a:off x="3329837"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33</a:t>
              </a:r>
            </a:p>
          </p:txBody>
        </p:sp>
        <p:sp>
          <p:nvSpPr>
            <p:cNvPr id="38" name="TextBox 37">
              <a:extLst>
                <a:ext uri="{FF2B5EF4-FFF2-40B4-BE49-F238E27FC236}">
                  <a16:creationId xmlns:a16="http://schemas.microsoft.com/office/drawing/2014/main" id="{B835E93D-BD28-AB86-87CB-3352AD74E327}"/>
                </a:ext>
              </a:extLst>
            </p:cNvPr>
            <p:cNvSpPr txBox="1"/>
            <p:nvPr/>
          </p:nvSpPr>
          <p:spPr bwMode="auto">
            <a:xfrm>
              <a:off x="3576181"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39" name="TextBox 38">
              <a:extLst>
                <a:ext uri="{FF2B5EF4-FFF2-40B4-BE49-F238E27FC236}">
                  <a16:creationId xmlns:a16="http://schemas.microsoft.com/office/drawing/2014/main" id="{8604541D-F1EB-E81B-8DE5-F4D5D278F7E7}"/>
                </a:ext>
              </a:extLst>
            </p:cNvPr>
            <p:cNvSpPr txBox="1"/>
            <p:nvPr/>
          </p:nvSpPr>
          <p:spPr bwMode="auto">
            <a:xfrm>
              <a:off x="3814396"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39</a:t>
              </a:r>
            </a:p>
          </p:txBody>
        </p:sp>
        <p:sp>
          <p:nvSpPr>
            <p:cNvPr id="40" name="TextBox 39">
              <a:extLst>
                <a:ext uri="{FF2B5EF4-FFF2-40B4-BE49-F238E27FC236}">
                  <a16:creationId xmlns:a16="http://schemas.microsoft.com/office/drawing/2014/main" id="{814250F6-1F77-32F4-F5CE-F10DD026D2FB}"/>
                </a:ext>
              </a:extLst>
            </p:cNvPr>
            <p:cNvSpPr txBox="1"/>
            <p:nvPr/>
          </p:nvSpPr>
          <p:spPr bwMode="auto">
            <a:xfrm>
              <a:off x="4050289"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41" name="TextBox 40">
              <a:extLst>
                <a:ext uri="{FF2B5EF4-FFF2-40B4-BE49-F238E27FC236}">
                  <a16:creationId xmlns:a16="http://schemas.microsoft.com/office/drawing/2014/main" id="{C2D0E9CB-7AA4-53D3-EE6D-2E831A0FCAF0}"/>
                </a:ext>
              </a:extLst>
            </p:cNvPr>
            <p:cNvSpPr txBox="1"/>
            <p:nvPr/>
          </p:nvSpPr>
          <p:spPr bwMode="auto">
            <a:xfrm>
              <a:off x="4255586"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45</a:t>
              </a:r>
            </a:p>
          </p:txBody>
        </p:sp>
        <p:sp>
          <p:nvSpPr>
            <p:cNvPr id="42" name="TextBox 41">
              <a:extLst>
                <a:ext uri="{FF2B5EF4-FFF2-40B4-BE49-F238E27FC236}">
                  <a16:creationId xmlns:a16="http://schemas.microsoft.com/office/drawing/2014/main" id="{E2E5C8EC-9891-6D98-6D51-35CC843E5B59}"/>
                </a:ext>
              </a:extLst>
            </p:cNvPr>
            <p:cNvSpPr txBox="1"/>
            <p:nvPr/>
          </p:nvSpPr>
          <p:spPr bwMode="auto">
            <a:xfrm>
              <a:off x="4501930" y="5434625"/>
              <a:ext cx="379955" cy="2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48</a:t>
              </a:r>
            </a:p>
          </p:txBody>
        </p:sp>
      </p:grpSp>
      <p:cxnSp>
        <p:nvCxnSpPr>
          <p:cNvPr id="46" name="Straight Connector 45">
            <a:extLst>
              <a:ext uri="{FF2B5EF4-FFF2-40B4-BE49-F238E27FC236}">
                <a16:creationId xmlns:a16="http://schemas.microsoft.com/office/drawing/2014/main" id="{FBF10ACD-889F-F35C-D725-33607D4438DC}"/>
              </a:ext>
            </a:extLst>
          </p:cNvPr>
          <p:cNvCxnSpPr>
            <a:cxnSpLocks/>
          </p:cNvCxnSpPr>
          <p:nvPr/>
        </p:nvCxnSpPr>
        <p:spPr bwMode="auto">
          <a:xfrm>
            <a:off x="6444593"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4B7F0B64-2C67-C712-B34B-AD8ACF323416}"/>
              </a:ext>
            </a:extLst>
          </p:cNvPr>
          <p:cNvCxnSpPr>
            <a:cxnSpLocks/>
          </p:cNvCxnSpPr>
          <p:nvPr/>
        </p:nvCxnSpPr>
        <p:spPr bwMode="auto">
          <a:xfrm>
            <a:off x="6754930"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61153CE0-3E86-70DE-8A19-5A048073F162}"/>
              </a:ext>
            </a:extLst>
          </p:cNvPr>
          <p:cNvCxnSpPr>
            <a:cxnSpLocks/>
          </p:cNvCxnSpPr>
          <p:nvPr/>
        </p:nvCxnSpPr>
        <p:spPr bwMode="auto">
          <a:xfrm>
            <a:off x="7065268"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6E9C7CE0-8B39-3C1C-8D80-2418CC433874}"/>
              </a:ext>
            </a:extLst>
          </p:cNvPr>
          <p:cNvCxnSpPr>
            <a:cxnSpLocks/>
          </p:cNvCxnSpPr>
          <p:nvPr/>
        </p:nvCxnSpPr>
        <p:spPr bwMode="auto">
          <a:xfrm>
            <a:off x="7375605"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B04DC99B-AA6A-C24E-98F0-6B29C1C309C9}"/>
              </a:ext>
            </a:extLst>
          </p:cNvPr>
          <p:cNvCxnSpPr>
            <a:cxnSpLocks/>
          </p:cNvCxnSpPr>
          <p:nvPr/>
        </p:nvCxnSpPr>
        <p:spPr bwMode="auto">
          <a:xfrm>
            <a:off x="7685943"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80FCBA9D-C1E6-BB1D-577D-C1FF06BA7738}"/>
              </a:ext>
            </a:extLst>
          </p:cNvPr>
          <p:cNvCxnSpPr>
            <a:cxnSpLocks/>
          </p:cNvCxnSpPr>
          <p:nvPr/>
        </p:nvCxnSpPr>
        <p:spPr bwMode="auto">
          <a:xfrm>
            <a:off x="7996280"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8E421B01-E0C6-4B0A-86F3-AF7F6885D99A}"/>
              </a:ext>
            </a:extLst>
          </p:cNvPr>
          <p:cNvCxnSpPr>
            <a:cxnSpLocks/>
          </p:cNvCxnSpPr>
          <p:nvPr/>
        </p:nvCxnSpPr>
        <p:spPr bwMode="auto">
          <a:xfrm>
            <a:off x="8306617"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80865422-4540-85F5-E5EC-AE3126E37194}"/>
              </a:ext>
            </a:extLst>
          </p:cNvPr>
          <p:cNvCxnSpPr>
            <a:cxnSpLocks/>
          </p:cNvCxnSpPr>
          <p:nvPr/>
        </p:nvCxnSpPr>
        <p:spPr bwMode="auto">
          <a:xfrm>
            <a:off x="8616955"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208C8AC6-A3AE-0145-73D3-1DE0D82C02D6}"/>
              </a:ext>
            </a:extLst>
          </p:cNvPr>
          <p:cNvCxnSpPr>
            <a:cxnSpLocks/>
          </p:cNvCxnSpPr>
          <p:nvPr/>
        </p:nvCxnSpPr>
        <p:spPr bwMode="auto">
          <a:xfrm>
            <a:off x="8927292"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F6455154-C18D-A5B5-03C2-E4A42A560AEA}"/>
              </a:ext>
            </a:extLst>
          </p:cNvPr>
          <p:cNvCxnSpPr>
            <a:cxnSpLocks/>
          </p:cNvCxnSpPr>
          <p:nvPr/>
        </p:nvCxnSpPr>
        <p:spPr bwMode="auto">
          <a:xfrm>
            <a:off x="9237630"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C4E5FB4E-76F1-5B3D-44E9-5E7919193C3D}"/>
              </a:ext>
            </a:extLst>
          </p:cNvPr>
          <p:cNvCxnSpPr>
            <a:cxnSpLocks/>
          </p:cNvCxnSpPr>
          <p:nvPr/>
        </p:nvCxnSpPr>
        <p:spPr bwMode="auto">
          <a:xfrm>
            <a:off x="9547967"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5BCDCC1-1CE7-9C30-98C4-077584346C5A}"/>
              </a:ext>
            </a:extLst>
          </p:cNvPr>
          <p:cNvCxnSpPr>
            <a:cxnSpLocks/>
          </p:cNvCxnSpPr>
          <p:nvPr/>
        </p:nvCxnSpPr>
        <p:spPr bwMode="auto">
          <a:xfrm>
            <a:off x="9858304"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CF0BAB1B-CAE1-7CDE-CFF8-AD2E83F1FE6A}"/>
              </a:ext>
            </a:extLst>
          </p:cNvPr>
          <p:cNvCxnSpPr>
            <a:cxnSpLocks/>
          </p:cNvCxnSpPr>
          <p:nvPr/>
        </p:nvCxnSpPr>
        <p:spPr bwMode="auto">
          <a:xfrm>
            <a:off x="10168642"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D2BA1856-B8AF-819C-6FC0-4E4DA69DFFD4}"/>
              </a:ext>
            </a:extLst>
          </p:cNvPr>
          <p:cNvCxnSpPr>
            <a:cxnSpLocks/>
          </p:cNvCxnSpPr>
          <p:nvPr/>
        </p:nvCxnSpPr>
        <p:spPr bwMode="auto">
          <a:xfrm>
            <a:off x="10477066"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56B6AD43-E547-7E72-102D-F5E2656700E4}"/>
              </a:ext>
            </a:extLst>
          </p:cNvPr>
          <p:cNvCxnSpPr>
            <a:cxnSpLocks/>
          </p:cNvCxnSpPr>
          <p:nvPr/>
        </p:nvCxnSpPr>
        <p:spPr bwMode="auto">
          <a:xfrm>
            <a:off x="10787403"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12475A17-8A4A-896B-FB2F-D2EC255F2163}"/>
              </a:ext>
            </a:extLst>
          </p:cNvPr>
          <p:cNvCxnSpPr>
            <a:cxnSpLocks/>
          </p:cNvCxnSpPr>
          <p:nvPr/>
        </p:nvCxnSpPr>
        <p:spPr bwMode="auto">
          <a:xfrm>
            <a:off x="11097741" y="47301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A999C9C3-E5A1-D38F-EF39-5FD3E02EA92D}"/>
              </a:ext>
            </a:extLst>
          </p:cNvPr>
          <p:cNvCxnSpPr>
            <a:cxnSpLocks/>
          </p:cNvCxnSpPr>
          <p:nvPr/>
        </p:nvCxnSpPr>
        <p:spPr bwMode="auto">
          <a:xfrm>
            <a:off x="11408078" y="4730108"/>
            <a:ext cx="0" cy="64008"/>
          </a:xfrm>
          <a:prstGeom prst="line">
            <a:avLst/>
          </a:prstGeom>
          <a:noFill/>
          <a:ln w="28575" cap="flat" cmpd="sng" algn="ctr">
            <a:solidFill>
              <a:schemeClr val="bg1"/>
            </a:solidFill>
            <a:prstDash val="solid"/>
            <a:round/>
            <a:headEnd type="none" w="med" len="med"/>
            <a:tailEnd type="none" w="med" len="med"/>
          </a:ln>
          <a:effectLst/>
        </p:spPr>
      </p:cxnSp>
      <p:sp>
        <p:nvSpPr>
          <p:cNvPr id="193" name="TextBox 192">
            <a:extLst>
              <a:ext uri="{FF2B5EF4-FFF2-40B4-BE49-F238E27FC236}">
                <a16:creationId xmlns:a16="http://schemas.microsoft.com/office/drawing/2014/main" id="{36DA8FF2-3B3E-0E2C-1EC6-70351F553808}"/>
              </a:ext>
            </a:extLst>
          </p:cNvPr>
          <p:cNvSpPr txBox="1"/>
          <p:nvPr/>
        </p:nvSpPr>
        <p:spPr bwMode="auto">
          <a:xfrm>
            <a:off x="5335757" y="4945829"/>
            <a:ext cx="898772" cy="830997"/>
          </a:xfrm>
          <a:prstGeom prst="rect">
            <a:avLst/>
          </a:prstGeom>
          <a:solidFill>
            <a:schemeClr val="tx1"/>
          </a:solidFill>
          <a:ln>
            <a:noFill/>
          </a:ln>
        </p:spPr>
        <p:txBody>
          <a:bodyPr wrap="none" rtlCol="0" anchor="b" anchorCtr="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Patients at </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Risk, n</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a:ln>
                  <a:noFill/>
                </a:ln>
                <a:solidFill>
                  <a:srgbClr val="682E74"/>
                </a:solidFill>
                <a:effectLst/>
                <a:uLnTx/>
                <a:uFillTx/>
                <a:latin typeface="Calibri" panose="020F0502020204030204" pitchFamily="34" charset="0"/>
                <a:ea typeface="+mn-ea"/>
                <a:cs typeface="Calibri" panose="020F0502020204030204" pitchFamily="34" charset="0"/>
              </a:rPr>
              <a:t>Isa-Kd</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a:ln>
                  <a:noFill/>
                </a:ln>
                <a:solidFill>
                  <a:srgbClr val="E1471D"/>
                </a:solidFill>
                <a:effectLst/>
                <a:uLnTx/>
                <a:uFillTx/>
                <a:latin typeface="Calibri" panose="020F0502020204030204" pitchFamily="34" charset="0"/>
                <a:ea typeface="+mn-ea"/>
                <a:cs typeface="Calibri" panose="020F0502020204030204" pitchFamily="34" charset="0"/>
              </a:rPr>
              <a:t>Kd</a:t>
            </a:r>
          </a:p>
        </p:txBody>
      </p:sp>
      <p:grpSp>
        <p:nvGrpSpPr>
          <p:cNvPr id="194" name="Group 193">
            <a:extLst>
              <a:ext uri="{FF2B5EF4-FFF2-40B4-BE49-F238E27FC236}">
                <a16:creationId xmlns:a16="http://schemas.microsoft.com/office/drawing/2014/main" id="{3B959A63-3359-9DB0-0874-5A054EE7296D}"/>
              </a:ext>
            </a:extLst>
          </p:cNvPr>
          <p:cNvGrpSpPr/>
          <p:nvPr/>
        </p:nvGrpSpPr>
        <p:grpSpPr>
          <a:xfrm>
            <a:off x="6206581" y="5352091"/>
            <a:ext cx="5441028" cy="424732"/>
            <a:chOff x="815997" y="5447914"/>
            <a:chExt cx="4065888" cy="356043"/>
          </a:xfrm>
        </p:grpSpPr>
        <p:sp>
          <p:nvSpPr>
            <p:cNvPr id="195" name="TextBox 194">
              <a:extLst>
                <a:ext uri="{FF2B5EF4-FFF2-40B4-BE49-F238E27FC236}">
                  <a16:creationId xmlns:a16="http://schemas.microsoft.com/office/drawing/2014/main" id="{263A24F1-917B-D93F-7865-0D8AD688E5A7}"/>
                </a:ext>
              </a:extLst>
            </p:cNvPr>
            <p:cNvSpPr txBox="1"/>
            <p:nvPr/>
          </p:nvSpPr>
          <p:spPr bwMode="auto">
            <a:xfrm>
              <a:off x="815997" y="5447915"/>
              <a:ext cx="311373" cy="3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179</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123</a:t>
              </a:r>
            </a:p>
          </p:txBody>
        </p:sp>
        <p:sp>
          <p:nvSpPr>
            <p:cNvPr id="196" name="TextBox 195">
              <a:extLst>
                <a:ext uri="{FF2B5EF4-FFF2-40B4-BE49-F238E27FC236}">
                  <a16:creationId xmlns:a16="http://schemas.microsoft.com/office/drawing/2014/main" id="{2714DE86-0528-F094-4ED3-7A06734E12B5}"/>
                </a:ext>
              </a:extLst>
            </p:cNvPr>
            <p:cNvSpPr txBox="1"/>
            <p:nvPr/>
          </p:nvSpPr>
          <p:spPr bwMode="auto">
            <a:xfrm>
              <a:off x="1035367" y="5447914"/>
              <a:ext cx="339044"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164</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108</a:t>
              </a:r>
            </a:p>
          </p:txBody>
        </p:sp>
        <p:sp>
          <p:nvSpPr>
            <p:cNvPr id="197" name="TextBox 196">
              <a:extLst>
                <a:ext uri="{FF2B5EF4-FFF2-40B4-BE49-F238E27FC236}">
                  <a16:creationId xmlns:a16="http://schemas.microsoft.com/office/drawing/2014/main" id="{ACCC175B-055A-47D2-2F4D-589B2B95B21D}"/>
                </a:ext>
              </a:extLst>
            </p:cNvPr>
            <p:cNvSpPr txBox="1"/>
            <p:nvPr/>
          </p:nvSpPr>
          <p:spPr bwMode="auto">
            <a:xfrm>
              <a:off x="1277005" y="5447914"/>
              <a:ext cx="324292"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151</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99</a:t>
              </a:r>
            </a:p>
          </p:txBody>
        </p:sp>
        <p:sp>
          <p:nvSpPr>
            <p:cNvPr id="198" name="TextBox 197">
              <a:extLst>
                <a:ext uri="{FF2B5EF4-FFF2-40B4-BE49-F238E27FC236}">
                  <a16:creationId xmlns:a16="http://schemas.microsoft.com/office/drawing/2014/main" id="{E61F74C5-3DCF-ADDE-D605-458787FA2B40}"/>
                </a:ext>
              </a:extLst>
            </p:cNvPr>
            <p:cNvSpPr txBox="1"/>
            <p:nvPr/>
          </p:nvSpPr>
          <p:spPr bwMode="auto">
            <a:xfrm>
              <a:off x="1505966" y="5447914"/>
              <a:ext cx="324292"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136</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85</a:t>
              </a:r>
            </a:p>
          </p:txBody>
        </p:sp>
        <p:sp>
          <p:nvSpPr>
            <p:cNvPr id="199" name="TextBox 198">
              <a:extLst>
                <a:ext uri="{FF2B5EF4-FFF2-40B4-BE49-F238E27FC236}">
                  <a16:creationId xmlns:a16="http://schemas.microsoft.com/office/drawing/2014/main" id="{951D9AE7-1241-66F0-DB46-2FA99942F0A0}"/>
                </a:ext>
              </a:extLst>
            </p:cNvPr>
            <p:cNvSpPr txBox="1"/>
            <p:nvPr/>
          </p:nvSpPr>
          <p:spPr bwMode="auto">
            <a:xfrm>
              <a:off x="1716794"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127</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73</a:t>
              </a:r>
            </a:p>
          </p:txBody>
        </p:sp>
        <p:sp>
          <p:nvSpPr>
            <p:cNvPr id="200" name="TextBox 199">
              <a:extLst>
                <a:ext uri="{FF2B5EF4-FFF2-40B4-BE49-F238E27FC236}">
                  <a16:creationId xmlns:a16="http://schemas.microsoft.com/office/drawing/2014/main" id="{B8B4460C-9683-20A3-6FEE-7E80632A2326}"/>
                </a:ext>
              </a:extLst>
            </p:cNvPr>
            <p:cNvSpPr txBox="1"/>
            <p:nvPr/>
          </p:nvSpPr>
          <p:spPr bwMode="auto">
            <a:xfrm>
              <a:off x="1949167"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114</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63</a:t>
              </a:r>
            </a:p>
          </p:txBody>
        </p:sp>
        <p:sp>
          <p:nvSpPr>
            <p:cNvPr id="201" name="TextBox 200">
              <a:extLst>
                <a:ext uri="{FF2B5EF4-FFF2-40B4-BE49-F238E27FC236}">
                  <a16:creationId xmlns:a16="http://schemas.microsoft.com/office/drawing/2014/main" id="{B19BD195-FE86-DF3C-9840-91B5112404B2}"/>
                </a:ext>
              </a:extLst>
            </p:cNvPr>
            <p:cNvSpPr txBox="1"/>
            <p:nvPr/>
          </p:nvSpPr>
          <p:spPr bwMode="auto">
            <a:xfrm>
              <a:off x="2184707"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108</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53</a:t>
              </a:r>
            </a:p>
          </p:txBody>
        </p:sp>
        <p:sp>
          <p:nvSpPr>
            <p:cNvPr id="202" name="TextBox 201">
              <a:extLst>
                <a:ext uri="{FF2B5EF4-FFF2-40B4-BE49-F238E27FC236}">
                  <a16:creationId xmlns:a16="http://schemas.microsoft.com/office/drawing/2014/main" id="{286D94D4-DFA9-9544-B54B-223B359F084D}"/>
                </a:ext>
              </a:extLst>
            </p:cNvPr>
            <p:cNvSpPr txBox="1"/>
            <p:nvPr/>
          </p:nvSpPr>
          <p:spPr bwMode="auto">
            <a:xfrm>
              <a:off x="2417834"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95</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43</a:t>
              </a:r>
            </a:p>
          </p:txBody>
        </p:sp>
        <p:sp>
          <p:nvSpPr>
            <p:cNvPr id="203" name="TextBox 202">
              <a:extLst>
                <a:ext uri="{FF2B5EF4-FFF2-40B4-BE49-F238E27FC236}">
                  <a16:creationId xmlns:a16="http://schemas.microsoft.com/office/drawing/2014/main" id="{2FA40873-96C0-3769-E14E-3DB4C6B66D14}"/>
                </a:ext>
              </a:extLst>
            </p:cNvPr>
            <p:cNvSpPr txBox="1"/>
            <p:nvPr/>
          </p:nvSpPr>
          <p:spPr bwMode="auto">
            <a:xfrm>
              <a:off x="2646969"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88</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39</a:t>
              </a:r>
            </a:p>
          </p:txBody>
        </p:sp>
        <p:sp>
          <p:nvSpPr>
            <p:cNvPr id="204" name="TextBox 203">
              <a:extLst>
                <a:ext uri="{FF2B5EF4-FFF2-40B4-BE49-F238E27FC236}">
                  <a16:creationId xmlns:a16="http://schemas.microsoft.com/office/drawing/2014/main" id="{21CE9865-8FE1-D497-FF38-D4D252ECE014}"/>
                </a:ext>
              </a:extLst>
            </p:cNvPr>
            <p:cNvSpPr txBox="1"/>
            <p:nvPr/>
          </p:nvSpPr>
          <p:spPr bwMode="auto">
            <a:xfrm>
              <a:off x="2884147"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81</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32</a:t>
              </a:r>
            </a:p>
          </p:txBody>
        </p:sp>
        <p:sp>
          <p:nvSpPr>
            <p:cNvPr id="205" name="TextBox 204">
              <a:extLst>
                <a:ext uri="{FF2B5EF4-FFF2-40B4-BE49-F238E27FC236}">
                  <a16:creationId xmlns:a16="http://schemas.microsoft.com/office/drawing/2014/main" id="{FDD86ACE-0C43-CDA1-D150-7CC862CFE61E}"/>
                </a:ext>
              </a:extLst>
            </p:cNvPr>
            <p:cNvSpPr txBox="1"/>
            <p:nvPr/>
          </p:nvSpPr>
          <p:spPr bwMode="auto">
            <a:xfrm>
              <a:off x="3110631"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75</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29</a:t>
              </a:r>
            </a:p>
          </p:txBody>
        </p:sp>
        <p:sp>
          <p:nvSpPr>
            <p:cNvPr id="206" name="TextBox 205">
              <a:extLst>
                <a:ext uri="{FF2B5EF4-FFF2-40B4-BE49-F238E27FC236}">
                  <a16:creationId xmlns:a16="http://schemas.microsoft.com/office/drawing/2014/main" id="{58AF4A24-E16E-C8E9-F75C-01CCDEC9B4D4}"/>
                </a:ext>
              </a:extLst>
            </p:cNvPr>
            <p:cNvSpPr txBox="1"/>
            <p:nvPr/>
          </p:nvSpPr>
          <p:spPr bwMode="auto">
            <a:xfrm>
              <a:off x="3347256"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72</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23</a:t>
              </a:r>
            </a:p>
          </p:txBody>
        </p:sp>
        <p:sp>
          <p:nvSpPr>
            <p:cNvPr id="207" name="TextBox 206">
              <a:extLst>
                <a:ext uri="{FF2B5EF4-FFF2-40B4-BE49-F238E27FC236}">
                  <a16:creationId xmlns:a16="http://schemas.microsoft.com/office/drawing/2014/main" id="{6E668F66-22A3-02F2-2539-9C7142362301}"/>
                </a:ext>
              </a:extLst>
            </p:cNvPr>
            <p:cNvSpPr txBox="1"/>
            <p:nvPr/>
          </p:nvSpPr>
          <p:spPr bwMode="auto">
            <a:xfrm>
              <a:off x="3583149"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64</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208" name="TextBox 207">
              <a:extLst>
                <a:ext uri="{FF2B5EF4-FFF2-40B4-BE49-F238E27FC236}">
                  <a16:creationId xmlns:a16="http://schemas.microsoft.com/office/drawing/2014/main" id="{9CABD0AA-88AE-8198-A586-6E8406A350BC}"/>
                </a:ext>
              </a:extLst>
            </p:cNvPr>
            <p:cNvSpPr txBox="1"/>
            <p:nvPr/>
          </p:nvSpPr>
          <p:spPr bwMode="auto">
            <a:xfrm>
              <a:off x="3814396"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62</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16</a:t>
              </a:r>
            </a:p>
          </p:txBody>
        </p:sp>
        <p:sp>
          <p:nvSpPr>
            <p:cNvPr id="209" name="TextBox 208">
              <a:extLst>
                <a:ext uri="{FF2B5EF4-FFF2-40B4-BE49-F238E27FC236}">
                  <a16:creationId xmlns:a16="http://schemas.microsoft.com/office/drawing/2014/main" id="{30BA0CBA-0620-F849-3563-43E7B9E36AAC}"/>
                </a:ext>
              </a:extLst>
            </p:cNvPr>
            <p:cNvSpPr txBox="1"/>
            <p:nvPr/>
          </p:nvSpPr>
          <p:spPr bwMode="auto">
            <a:xfrm>
              <a:off x="4050289"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50</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210" name="TextBox 209">
              <a:extLst>
                <a:ext uri="{FF2B5EF4-FFF2-40B4-BE49-F238E27FC236}">
                  <a16:creationId xmlns:a16="http://schemas.microsoft.com/office/drawing/2014/main" id="{2AFE5BA6-C542-ACA6-E03A-D0212E392C1D}"/>
                </a:ext>
              </a:extLst>
            </p:cNvPr>
            <p:cNvSpPr txBox="1"/>
            <p:nvPr/>
          </p:nvSpPr>
          <p:spPr bwMode="auto">
            <a:xfrm>
              <a:off x="4255586"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18</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211" name="TextBox 210">
              <a:extLst>
                <a:ext uri="{FF2B5EF4-FFF2-40B4-BE49-F238E27FC236}">
                  <a16:creationId xmlns:a16="http://schemas.microsoft.com/office/drawing/2014/main" id="{45A24A85-8E2B-6C7B-640E-45B493B3B05A}"/>
                </a:ext>
              </a:extLst>
            </p:cNvPr>
            <p:cNvSpPr txBox="1"/>
            <p:nvPr/>
          </p:nvSpPr>
          <p:spPr bwMode="auto">
            <a:xfrm>
              <a:off x="4501930" y="5447914"/>
              <a:ext cx="379955" cy="3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a:t>
              </a:r>
            </a:p>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a:t>
              </a:r>
            </a:p>
          </p:txBody>
        </p:sp>
      </p:grpSp>
      <p:sp>
        <p:nvSpPr>
          <p:cNvPr id="214" name="TextBox 213">
            <a:extLst>
              <a:ext uri="{FF2B5EF4-FFF2-40B4-BE49-F238E27FC236}">
                <a16:creationId xmlns:a16="http://schemas.microsoft.com/office/drawing/2014/main" id="{338E46C3-F638-43F3-3010-2C1792D3AE15}"/>
              </a:ext>
            </a:extLst>
          </p:cNvPr>
          <p:cNvSpPr txBox="1"/>
          <p:nvPr/>
        </p:nvSpPr>
        <p:spPr>
          <a:xfrm>
            <a:off x="6545635" y="4186455"/>
            <a:ext cx="2661792" cy="33855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HR: 0.58 (95.4% CI: 0.42-0.79)</a:t>
            </a:r>
          </a:p>
        </p:txBody>
      </p:sp>
      <p:sp>
        <p:nvSpPr>
          <p:cNvPr id="215" name="TextBox 214">
            <a:extLst>
              <a:ext uri="{FF2B5EF4-FFF2-40B4-BE49-F238E27FC236}">
                <a16:creationId xmlns:a16="http://schemas.microsoft.com/office/drawing/2014/main" id="{0F127B3A-E2F6-7BA8-8B2D-C2348AF0D9D1}"/>
              </a:ext>
            </a:extLst>
          </p:cNvPr>
          <p:cNvSpPr txBox="1"/>
          <p:nvPr/>
        </p:nvSpPr>
        <p:spPr bwMode="auto">
          <a:xfrm rot="16200000">
            <a:off x="4327460" y="3175716"/>
            <a:ext cx="2906485" cy="345073"/>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Kaplan-Meier Estimate</a:t>
            </a:r>
          </a:p>
        </p:txBody>
      </p:sp>
      <p:sp>
        <p:nvSpPr>
          <p:cNvPr id="216" name="TextBox 215">
            <a:extLst>
              <a:ext uri="{FF2B5EF4-FFF2-40B4-BE49-F238E27FC236}">
                <a16:creationId xmlns:a16="http://schemas.microsoft.com/office/drawing/2014/main" id="{D27CFD0D-1580-A19D-EC84-95EA8A2389FC}"/>
              </a:ext>
            </a:extLst>
          </p:cNvPr>
          <p:cNvSpPr txBox="1"/>
          <p:nvPr/>
        </p:nvSpPr>
        <p:spPr bwMode="auto">
          <a:xfrm>
            <a:off x="6433457" y="5005189"/>
            <a:ext cx="49638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a:t>
            </a:r>
          </a:p>
        </p:txBody>
      </p:sp>
      <p:sp>
        <p:nvSpPr>
          <p:cNvPr id="219" name="TextBox 218">
            <a:extLst>
              <a:ext uri="{FF2B5EF4-FFF2-40B4-BE49-F238E27FC236}">
                <a16:creationId xmlns:a16="http://schemas.microsoft.com/office/drawing/2014/main" id="{1926CE61-F8E6-2E50-0881-438FF7A72D27}"/>
              </a:ext>
            </a:extLst>
          </p:cNvPr>
          <p:cNvSpPr txBox="1"/>
          <p:nvPr/>
        </p:nvSpPr>
        <p:spPr bwMode="auto">
          <a:xfrm>
            <a:off x="11258963" y="1529534"/>
            <a:ext cx="764953" cy="830997"/>
          </a:xfrm>
          <a:prstGeom prst="rect">
            <a:avLst/>
          </a:prstGeom>
          <a:solidFill>
            <a:schemeClr val="tx1"/>
          </a:solidFill>
          <a:ln>
            <a:noFill/>
          </a:ln>
        </p:spPr>
        <p:txBody>
          <a:bodyPr wrap="none" rtlCol="0" anchor="b" anchorCtr="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Isa-Kd</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Kd</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Censor</a:t>
            </a:r>
          </a:p>
        </p:txBody>
      </p:sp>
      <p:grpSp>
        <p:nvGrpSpPr>
          <p:cNvPr id="222" name="Group 221">
            <a:extLst>
              <a:ext uri="{FF2B5EF4-FFF2-40B4-BE49-F238E27FC236}">
                <a16:creationId xmlns:a16="http://schemas.microsoft.com/office/drawing/2014/main" id="{BDA223A9-29A0-80C6-CA8F-00918ED969E3}"/>
              </a:ext>
            </a:extLst>
          </p:cNvPr>
          <p:cNvGrpSpPr/>
          <p:nvPr/>
        </p:nvGrpSpPr>
        <p:grpSpPr>
          <a:xfrm>
            <a:off x="11096076" y="2127425"/>
            <a:ext cx="108219" cy="126657"/>
            <a:chOff x="9084759" y="4478261"/>
            <a:chExt cx="106174" cy="106174"/>
          </a:xfrm>
        </p:grpSpPr>
        <p:cxnSp>
          <p:nvCxnSpPr>
            <p:cNvPr id="223" name="Straight Connector 222">
              <a:extLst>
                <a:ext uri="{FF2B5EF4-FFF2-40B4-BE49-F238E27FC236}">
                  <a16:creationId xmlns:a16="http://schemas.microsoft.com/office/drawing/2014/main" id="{94F5C080-46E1-AF7B-50AE-41D604DF31D1}"/>
                </a:ext>
              </a:extLst>
            </p:cNvPr>
            <p:cNvCxnSpPr>
              <a:cxnSpLocks/>
            </p:cNvCxnSpPr>
            <p:nvPr/>
          </p:nvCxnSpPr>
          <p:spPr bwMode="auto">
            <a:xfrm rot="16200000">
              <a:off x="9137846" y="4478261"/>
              <a:ext cx="0" cy="106174"/>
            </a:xfrm>
            <a:prstGeom prst="line">
              <a:avLst/>
            </a:prstGeom>
            <a:noFill/>
            <a:ln w="28575" cap="flat" cmpd="sng" algn="ctr">
              <a:solidFill>
                <a:schemeClr val="bg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F746930C-F244-DC1E-2A54-802AE6FF768B}"/>
                </a:ext>
              </a:extLst>
            </p:cNvPr>
            <p:cNvCxnSpPr>
              <a:cxnSpLocks/>
            </p:cNvCxnSpPr>
            <p:nvPr/>
          </p:nvCxnSpPr>
          <p:spPr bwMode="auto">
            <a:xfrm rot="10800000">
              <a:off x="9137846" y="4478261"/>
              <a:ext cx="0" cy="106174"/>
            </a:xfrm>
            <a:prstGeom prst="line">
              <a:avLst/>
            </a:prstGeom>
            <a:noFill/>
            <a:ln w="28575" cap="flat" cmpd="sng" algn="ctr">
              <a:solidFill>
                <a:schemeClr val="bg1"/>
              </a:solidFill>
              <a:prstDash val="solid"/>
              <a:round/>
              <a:headEnd type="none" w="med" len="med"/>
              <a:tailEnd type="none" w="med" len="med"/>
            </a:ln>
            <a:effectLst/>
          </p:spPr>
        </p:cxnSp>
      </p:grpSp>
      <p:sp>
        <p:nvSpPr>
          <p:cNvPr id="225" name="Freeform: Shape 224">
            <a:extLst>
              <a:ext uri="{FF2B5EF4-FFF2-40B4-BE49-F238E27FC236}">
                <a16:creationId xmlns:a16="http://schemas.microsoft.com/office/drawing/2014/main" id="{E66F1AF0-9646-3F2B-9770-1E6FD6D4E8CF}"/>
              </a:ext>
            </a:extLst>
          </p:cNvPr>
          <p:cNvSpPr/>
          <p:nvPr/>
        </p:nvSpPr>
        <p:spPr bwMode="auto">
          <a:xfrm>
            <a:off x="6449290" y="1859151"/>
            <a:ext cx="4983656" cy="2227068"/>
          </a:xfrm>
          <a:custGeom>
            <a:avLst/>
            <a:gdLst>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416050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6150 w 4889500"/>
              <a:gd name="connsiteY37" fmla="*/ 1323975 h 1866900"/>
              <a:gd name="connsiteX38" fmla="*/ 2225675 w 4889500"/>
              <a:gd name="connsiteY38" fmla="*/ 1314450 h 1866900"/>
              <a:gd name="connsiteX39" fmla="*/ 2216150 w 4889500"/>
              <a:gd name="connsiteY39" fmla="*/ 1314450 h 1866900"/>
              <a:gd name="connsiteX40" fmla="*/ 2216150 w 4889500"/>
              <a:gd name="connsiteY40" fmla="*/ 1298575 h 1866900"/>
              <a:gd name="connsiteX41" fmla="*/ 2193925 w 4889500"/>
              <a:gd name="connsiteY41" fmla="*/ 1298575 h 1866900"/>
              <a:gd name="connsiteX42" fmla="*/ 2193925 w 4889500"/>
              <a:gd name="connsiteY42" fmla="*/ 1279525 h 1866900"/>
              <a:gd name="connsiteX43" fmla="*/ 2079625 w 4889500"/>
              <a:gd name="connsiteY43" fmla="*/ 1279525 h 1866900"/>
              <a:gd name="connsiteX44" fmla="*/ 2079625 w 4889500"/>
              <a:gd name="connsiteY44" fmla="*/ 1244600 h 1866900"/>
              <a:gd name="connsiteX45" fmla="*/ 2032000 w 4889500"/>
              <a:gd name="connsiteY45" fmla="*/ 1244600 h 1866900"/>
              <a:gd name="connsiteX46" fmla="*/ 2041525 w 4889500"/>
              <a:gd name="connsiteY46" fmla="*/ 1235075 h 1866900"/>
              <a:gd name="connsiteX47" fmla="*/ 1952625 w 4889500"/>
              <a:gd name="connsiteY47" fmla="*/ 1235075 h 1866900"/>
              <a:gd name="connsiteX48" fmla="*/ 1952625 w 4889500"/>
              <a:gd name="connsiteY48" fmla="*/ 1203325 h 1866900"/>
              <a:gd name="connsiteX49" fmla="*/ 1924050 w 4889500"/>
              <a:gd name="connsiteY49" fmla="*/ 1203325 h 1866900"/>
              <a:gd name="connsiteX50" fmla="*/ 1924050 w 4889500"/>
              <a:gd name="connsiteY50" fmla="*/ 1184275 h 1866900"/>
              <a:gd name="connsiteX51" fmla="*/ 1924050 w 4889500"/>
              <a:gd name="connsiteY51" fmla="*/ 1184275 h 1866900"/>
              <a:gd name="connsiteX52" fmla="*/ 1905000 w 4889500"/>
              <a:gd name="connsiteY52" fmla="*/ 1165225 h 1866900"/>
              <a:gd name="connsiteX53" fmla="*/ 1851025 w 4889500"/>
              <a:gd name="connsiteY53" fmla="*/ 1165225 h 1866900"/>
              <a:gd name="connsiteX54" fmla="*/ 1851025 w 4889500"/>
              <a:gd name="connsiteY54" fmla="*/ 1123950 h 1866900"/>
              <a:gd name="connsiteX55" fmla="*/ 1819275 w 4889500"/>
              <a:gd name="connsiteY55" fmla="*/ 1123950 h 1866900"/>
              <a:gd name="connsiteX56" fmla="*/ 1819275 w 4889500"/>
              <a:gd name="connsiteY56" fmla="*/ 1085850 h 1866900"/>
              <a:gd name="connsiteX57" fmla="*/ 1717675 w 4889500"/>
              <a:gd name="connsiteY57" fmla="*/ 1085850 h 1866900"/>
              <a:gd name="connsiteX58" fmla="*/ 1717675 w 4889500"/>
              <a:gd name="connsiteY58" fmla="*/ 1066800 h 1866900"/>
              <a:gd name="connsiteX59" fmla="*/ 1711325 w 4889500"/>
              <a:gd name="connsiteY59" fmla="*/ 1073150 h 1866900"/>
              <a:gd name="connsiteX60" fmla="*/ 1711325 w 4889500"/>
              <a:gd name="connsiteY60" fmla="*/ 1073150 h 1866900"/>
              <a:gd name="connsiteX61" fmla="*/ 1711325 w 4889500"/>
              <a:gd name="connsiteY61" fmla="*/ 1044575 h 1866900"/>
              <a:gd name="connsiteX62" fmla="*/ 1711325 w 4889500"/>
              <a:gd name="connsiteY62" fmla="*/ 1044575 h 1866900"/>
              <a:gd name="connsiteX63" fmla="*/ 1711325 w 4889500"/>
              <a:gd name="connsiteY63" fmla="*/ 1044575 h 1866900"/>
              <a:gd name="connsiteX64" fmla="*/ 1685925 w 4889500"/>
              <a:gd name="connsiteY64" fmla="*/ 1044575 h 1866900"/>
              <a:gd name="connsiteX65" fmla="*/ 1685925 w 4889500"/>
              <a:gd name="connsiteY65" fmla="*/ 1035050 h 1866900"/>
              <a:gd name="connsiteX66" fmla="*/ 1612900 w 4889500"/>
              <a:gd name="connsiteY66" fmla="*/ 1035050 h 1866900"/>
              <a:gd name="connsiteX67" fmla="*/ 1612900 w 4889500"/>
              <a:gd name="connsiteY67" fmla="*/ 981075 h 1866900"/>
              <a:gd name="connsiteX68" fmla="*/ 1603375 w 4889500"/>
              <a:gd name="connsiteY68" fmla="*/ 981075 h 1866900"/>
              <a:gd name="connsiteX69" fmla="*/ 1603375 w 4889500"/>
              <a:gd name="connsiteY69" fmla="*/ 949325 h 1866900"/>
              <a:gd name="connsiteX70" fmla="*/ 1574800 w 4889500"/>
              <a:gd name="connsiteY70" fmla="*/ 949325 h 1866900"/>
              <a:gd name="connsiteX71" fmla="*/ 1574800 w 4889500"/>
              <a:gd name="connsiteY71" fmla="*/ 908050 h 1866900"/>
              <a:gd name="connsiteX72" fmla="*/ 1533525 w 4889500"/>
              <a:gd name="connsiteY72" fmla="*/ 908050 h 1866900"/>
              <a:gd name="connsiteX73" fmla="*/ 1533525 w 4889500"/>
              <a:gd name="connsiteY73" fmla="*/ 885825 h 1866900"/>
              <a:gd name="connsiteX74" fmla="*/ 1533525 w 4889500"/>
              <a:gd name="connsiteY74" fmla="*/ 885825 h 1866900"/>
              <a:gd name="connsiteX75" fmla="*/ 1533525 w 4889500"/>
              <a:gd name="connsiteY75" fmla="*/ 885825 h 1866900"/>
              <a:gd name="connsiteX76" fmla="*/ 1514475 w 4889500"/>
              <a:gd name="connsiteY76" fmla="*/ 866775 h 1866900"/>
              <a:gd name="connsiteX77" fmla="*/ 1460500 w 4889500"/>
              <a:gd name="connsiteY77" fmla="*/ 866775 h 1866900"/>
              <a:gd name="connsiteX78" fmla="*/ 1460500 w 4889500"/>
              <a:gd name="connsiteY78" fmla="*/ 844550 h 1866900"/>
              <a:gd name="connsiteX79" fmla="*/ 1403350 w 4889500"/>
              <a:gd name="connsiteY79" fmla="*/ 844550 h 1866900"/>
              <a:gd name="connsiteX80" fmla="*/ 1403350 w 4889500"/>
              <a:gd name="connsiteY80" fmla="*/ 803275 h 1866900"/>
              <a:gd name="connsiteX81" fmla="*/ 1343025 w 4889500"/>
              <a:gd name="connsiteY81" fmla="*/ 803275 h 1866900"/>
              <a:gd name="connsiteX82" fmla="*/ 1343025 w 4889500"/>
              <a:gd name="connsiteY82" fmla="*/ 771525 h 1866900"/>
              <a:gd name="connsiteX83" fmla="*/ 1320800 w 4889500"/>
              <a:gd name="connsiteY83" fmla="*/ 771525 h 1866900"/>
              <a:gd name="connsiteX84" fmla="*/ 1320800 w 4889500"/>
              <a:gd name="connsiteY84" fmla="*/ 736600 h 1866900"/>
              <a:gd name="connsiteX85" fmla="*/ 1216025 w 4889500"/>
              <a:gd name="connsiteY85" fmla="*/ 736600 h 1866900"/>
              <a:gd name="connsiteX86" fmla="*/ 1216025 w 4889500"/>
              <a:gd name="connsiteY86" fmla="*/ 714375 h 1866900"/>
              <a:gd name="connsiteX87" fmla="*/ 1187450 w 4889500"/>
              <a:gd name="connsiteY87" fmla="*/ 714375 h 1866900"/>
              <a:gd name="connsiteX88" fmla="*/ 1187450 w 4889500"/>
              <a:gd name="connsiteY88" fmla="*/ 714375 h 1866900"/>
              <a:gd name="connsiteX89" fmla="*/ 1187450 w 4889500"/>
              <a:gd name="connsiteY89" fmla="*/ 714375 h 1866900"/>
              <a:gd name="connsiteX90" fmla="*/ 1187450 w 4889500"/>
              <a:gd name="connsiteY90" fmla="*/ 695325 h 1866900"/>
              <a:gd name="connsiteX91" fmla="*/ 1187450 w 4889500"/>
              <a:gd name="connsiteY91" fmla="*/ 660400 h 1866900"/>
              <a:gd name="connsiteX92" fmla="*/ 1114425 w 4889500"/>
              <a:gd name="connsiteY92" fmla="*/ 660400 h 1866900"/>
              <a:gd name="connsiteX93" fmla="*/ 1114425 w 4889500"/>
              <a:gd name="connsiteY93" fmla="*/ 650875 h 1866900"/>
              <a:gd name="connsiteX94" fmla="*/ 1022350 w 4889500"/>
              <a:gd name="connsiteY94" fmla="*/ 650875 h 1866900"/>
              <a:gd name="connsiteX95" fmla="*/ 1022350 w 4889500"/>
              <a:gd name="connsiteY95" fmla="*/ 603250 h 1866900"/>
              <a:gd name="connsiteX96" fmla="*/ 987425 w 4889500"/>
              <a:gd name="connsiteY96" fmla="*/ 603250 h 1866900"/>
              <a:gd name="connsiteX97" fmla="*/ 987425 w 4889500"/>
              <a:gd name="connsiteY97" fmla="*/ 577850 h 1866900"/>
              <a:gd name="connsiteX98" fmla="*/ 936625 w 4889500"/>
              <a:gd name="connsiteY98" fmla="*/ 577850 h 1866900"/>
              <a:gd name="connsiteX99" fmla="*/ 936625 w 4889500"/>
              <a:gd name="connsiteY99" fmla="*/ 546100 h 1866900"/>
              <a:gd name="connsiteX100" fmla="*/ 923925 w 4889500"/>
              <a:gd name="connsiteY100" fmla="*/ 546100 h 1866900"/>
              <a:gd name="connsiteX101" fmla="*/ 923925 w 4889500"/>
              <a:gd name="connsiteY101" fmla="*/ 546100 h 1866900"/>
              <a:gd name="connsiteX102" fmla="*/ 923925 w 4889500"/>
              <a:gd name="connsiteY102" fmla="*/ 504825 h 1866900"/>
              <a:gd name="connsiteX103" fmla="*/ 895350 w 4889500"/>
              <a:gd name="connsiteY103" fmla="*/ 504825 h 1866900"/>
              <a:gd name="connsiteX104" fmla="*/ 895350 w 4889500"/>
              <a:gd name="connsiteY104" fmla="*/ 476250 h 1866900"/>
              <a:gd name="connsiteX105" fmla="*/ 857250 w 4889500"/>
              <a:gd name="connsiteY105" fmla="*/ 476250 h 1866900"/>
              <a:gd name="connsiteX106" fmla="*/ 857250 w 4889500"/>
              <a:gd name="connsiteY106" fmla="*/ 457200 h 1866900"/>
              <a:gd name="connsiteX107" fmla="*/ 838200 w 4889500"/>
              <a:gd name="connsiteY107" fmla="*/ 457200 h 1866900"/>
              <a:gd name="connsiteX108" fmla="*/ 838200 w 4889500"/>
              <a:gd name="connsiteY108" fmla="*/ 428625 h 1866900"/>
              <a:gd name="connsiteX109" fmla="*/ 825500 w 4889500"/>
              <a:gd name="connsiteY109" fmla="*/ 428625 h 1866900"/>
              <a:gd name="connsiteX110" fmla="*/ 825500 w 4889500"/>
              <a:gd name="connsiteY110" fmla="*/ 387350 h 1866900"/>
              <a:gd name="connsiteX111" fmla="*/ 758825 w 4889500"/>
              <a:gd name="connsiteY111" fmla="*/ 387350 h 1866900"/>
              <a:gd name="connsiteX112" fmla="*/ 758825 w 4889500"/>
              <a:gd name="connsiteY112" fmla="*/ 358775 h 1866900"/>
              <a:gd name="connsiteX113" fmla="*/ 714375 w 4889500"/>
              <a:gd name="connsiteY113" fmla="*/ 358775 h 1866900"/>
              <a:gd name="connsiteX114" fmla="*/ 730250 w 4889500"/>
              <a:gd name="connsiteY114" fmla="*/ 342900 h 1866900"/>
              <a:gd name="connsiteX115" fmla="*/ 673100 w 4889500"/>
              <a:gd name="connsiteY115" fmla="*/ 342900 h 1866900"/>
              <a:gd name="connsiteX116" fmla="*/ 673100 w 4889500"/>
              <a:gd name="connsiteY116" fmla="*/ 317500 h 1866900"/>
              <a:gd name="connsiteX117" fmla="*/ 574675 w 4889500"/>
              <a:gd name="connsiteY117" fmla="*/ 317500 h 1866900"/>
              <a:gd name="connsiteX118" fmla="*/ 574675 w 4889500"/>
              <a:gd name="connsiteY118" fmla="*/ 288925 h 1866900"/>
              <a:gd name="connsiteX119" fmla="*/ 520700 w 4889500"/>
              <a:gd name="connsiteY119" fmla="*/ 288925 h 1866900"/>
              <a:gd name="connsiteX120" fmla="*/ 520700 w 4889500"/>
              <a:gd name="connsiteY120" fmla="*/ 276225 h 1866900"/>
              <a:gd name="connsiteX121" fmla="*/ 492125 w 4889500"/>
              <a:gd name="connsiteY121" fmla="*/ 276225 h 1866900"/>
              <a:gd name="connsiteX122" fmla="*/ 492125 w 4889500"/>
              <a:gd name="connsiteY122" fmla="*/ 254000 h 1866900"/>
              <a:gd name="connsiteX123" fmla="*/ 466725 w 4889500"/>
              <a:gd name="connsiteY123" fmla="*/ 254000 h 1866900"/>
              <a:gd name="connsiteX124" fmla="*/ 466725 w 4889500"/>
              <a:gd name="connsiteY124" fmla="*/ 238125 h 1866900"/>
              <a:gd name="connsiteX125" fmla="*/ 454025 w 4889500"/>
              <a:gd name="connsiteY125" fmla="*/ 238125 h 1866900"/>
              <a:gd name="connsiteX126" fmla="*/ 454025 w 4889500"/>
              <a:gd name="connsiteY126" fmla="*/ 219075 h 1866900"/>
              <a:gd name="connsiteX127" fmla="*/ 431800 w 4889500"/>
              <a:gd name="connsiteY127" fmla="*/ 219075 h 1866900"/>
              <a:gd name="connsiteX128" fmla="*/ 441325 w 4889500"/>
              <a:gd name="connsiteY128" fmla="*/ 209550 h 1866900"/>
              <a:gd name="connsiteX129" fmla="*/ 393700 w 4889500"/>
              <a:gd name="connsiteY129" fmla="*/ 209550 h 1866900"/>
              <a:gd name="connsiteX130" fmla="*/ 393700 w 4889500"/>
              <a:gd name="connsiteY130" fmla="*/ 190500 h 1866900"/>
              <a:gd name="connsiteX131" fmla="*/ 266700 w 4889500"/>
              <a:gd name="connsiteY131" fmla="*/ 190500 h 1866900"/>
              <a:gd name="connsiteX132" fmla="*/ 266700 w 4889500"/>
              <a:gd name="connsiteY132" fmla="*/ 161925 h 1866900"/>
              <a:gd name="connsiteX133" fmla="*/ 254000 w 4889500"/>
              <a:gd name="connsiteY133" fmla="*/ 161925 h 1866900"/>
              <a:gd name="connsiteX134" fmla="*/ 254000 w 4889500"/>
              <a:gd name="connsiteY134" fmla="*/ 107950 h 1866900"/>
              <a:gd name="connsiteX135" fmla="*/ 155575 w 4889500"/>
              <a:gd name="connsiteY135" fmla="*/ 107950 h 1866900"/>
              <a:gd name="connsiteX136" fmla="*/ 155575 w 4889500"/>
              <a:gd name="connsiteY136" fmla="*/ 98425 h 1866900"/>
              <a:gd name="connsiteX137" fmla="*/ 76200 w 4889500"/>
              <a:gd name="connsiteY137" fmla="*/ 98425 h 1866900"/>
              <a:gd name="connsiteX138" fmla="*/ 76200 w 4889500"/>
              <a:gd name="connsiteY138" fmla="*/ 38100 h 1866900"/>
              <a:gd name="connsiteX139" fmla="*/ 53975 w 4889500"/>
              <a:gd name="connsiteY139" fmla="*/ 38100 h 1866900"/>
              <a:gd name="connsiteX140" fmla="*/ 53975 w 4889500"/>
              <a:gd name="connsiteY140" fmla="*/ 22225 h 1866900"/>
              <a:gd name="connsiteX141" fmla="*/ 31750 w 4889500"/>
              <a:gd name="connsiteY141" fmla="*/ 22225 h 1866900"/>
              <a:gd name="connsiteX142" fmla="*/ 31750 w 4889500"/>
              <a:gd name="connsiteY142" fmla="*/ 0 h 1866900"/>
              <a:gd name="connsiteX143" fmla="*/ 0 w 4889500"/>
              <a:gd name="connsiteY143"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416050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6150 w 4889500"/>
              <a:gd name="connsiteY37" fmla="*/ 1323975 h 1866900"/>
              <a:gd name="connsiteX38" fmla="*/ 2225675 w 4889500"/>
              <a:gd name="connsiteY38" fmla="*/ 1314450 h 1866900"/>
              <a:gd name="connsiteX39" fmla="*/ 2216150 w 4889500"/>
              <a:gd name="connsiteY39" fmla="*/ 1298575 h 1866900"/>
              <a:gd name="connsiteX40" fmla="*/ 2193925 w 4889500"/>
              <a:gd name="connsiteY40" fmla="*/ 1298575 h 1866900"/>
              <a:gd name="connsiteX41" fmla="*/ 2193925 w 4889500"/>
              <a:gd name="connsiteY41" fmla="*/ 1279525 h 1866900"/>
              <a:gd name="connsiteX42" fmla="*/ 2079625 w 4889500"/>
              <a:gd name="connsiteY42" fmla="*/ 1279525 h 1866900"/>
              <a:gd name="connsiteX43" fmla="*/ 2079625 w 4889500"/>
              <a:gd name="connsiteY43" fmla="*/ 1244600 h 1866900"/>
              <a:gd name="connsiteX44" fmla="*/ 2032000 w 4889500"/>
              <a:gd name="connsiteY44" fmla="*/ 1244600 h 1866900"/>
              <a:gd name="connsiteX45" fmla="*/ 2041525 w 4889500"/>
              <a:gd name="connsiteY45" fmla="*/ 1235075 h 1866900"/>
              <a:gd name="connsiteX46" fmla="*/ 1952625 w 4889500"/>
              <a:gd name="connsiteY46" fmla="*/ 1235075 h 1866900"/>
              <a:gd name="connsiteX47" fmla="*/ 1952625 w 4889500"/>
              <a:gd name="connsiteY47" fmla="*/ 1203325 h 1866900"/>
              <a:gd name="connsiteX48" fmla="*/ 1924050 w 4889500"/>
              <a:gd name="connsiteY48" fmla="*/ 1203325 h 1866900"/>
              <a:gd name="connsiteX49" fmla="*/ 1924050 w 4889500"/>
              <a:gd name="connsiteY49" fmla="*/ 1184275 h 1866900"/>
              <a:gd name="connsiteX50" fmla="*/ 1924050 w 4889500"/>
              <a:gd name="connsiteY50" fmla="*/ 1184275 h 1866900"/>
              <a:gd name="connsiteX51" fmla="*/ 1905000 w 4889500"/>
              <a:gd name="connsiteY51" fmla="*/ 1165225 h 1866900"/>
              <a:gd name="connsiteX52" fmla="*/ 1851025 w 4889500"/>
              <a:gd name="connsiteY52" fmla="*/ 1165225 h 1866900"/>
              <a:gd name="connsiteX53" fmla="*/ 1851025 w 4889500"/>
              <a:gd name="connsiteY53" fmla="*/ 1123950 h 1866900"/>
              <a:gd name="connsiteX54" fmla="*/ 1819275 w 4889500"/>
              <a:gd name="connsiteY54" fmla="*/ 1123950 h 1866900"/>
              <a:gd name="connsiteX55" fmla="*/ 1819275 w 4889500"/>
              <a:gd name="connsiteY55" fmla="*/ 1085850 h 1866900"/>
              <a:gd name="connsiteX56" fmla="*/ 1717675 w 4889500"/>
              <a:gd name="connsiteY56" fmla="*/ 1085850 h 1866900"/>
              <a:gd name="connsiteX57" fmla="*/ 1717675 w 4889500"/>
              <a:gd name="connsiteY57" fmla="*/ 1066800 h 1866900"/>
              <a:gd name="connsiteX58" fmla="*/ 1711325 w 4889500"/>
              <a:gd name="connsiteY58" fmla="*/ 1073150 h 1866900"/>
              <a:gd name="connsiteX59" fmla="*/ 1711325 w 4889500"/>
              <a:gd name="connsiteY59" fmla="*/ 1073150 h 1866900"/>
              <a:gd name="connsiteX60" fmla="*/ 1711325 w 4889500"/>
              <a:gd name="connsiteY60" fmla="*/ 1044575 h 1866900"/>
              <a:gd name="connsiteX61" fmla="*/ 1711325 w 4889500"/>
              <a:gd name="connsiteY61" fmla="*/ 1044575 h 1866900"/>
              <a:gd name="connsiteX62" fmla="*/ 1711325 w 4889500"/>
              <a:gd name="connsiteY62" fmla="*/ 1044575 h 1866900"/>
              <a:gd name="connsiteX63" fmla="*/ 1685925 w 4889500"/>
              <a:gd name="connsiteY63" fmla="*/ 1044575 h 1866900"/>
              <a:gd name="connsiteX64" fmla="*/ 1685925 w 4889500"/>
              <a:gd name="connsiteY64" fmla="*/ 1035050 h 1866900"/>
              <a:gd name="connsiteX65" fmla="*/ 1612900 w 4889500"/>
              <a:gd name="connsiteY65" fmla="*/ 1035050 h 1866900"/>
              <a:gd name="connsiteX66" fmla="*/ 1612900 w 4889500"/>
              <a:gd name="connsiteY66" fmla="*/ 981075 h 1866900"/>
              <a:gd name="connsiteX67" fmla="*/ 1603375 w 4889500"/>
              <a:gd name="connsiteY67" fmla="*/ 981075 h 1866900"/>
              <a:gd name="connsiteX68" fmla="*/ 1603375 w 4889500"/>
              <a:gd name="connsiteY68" fmla="*/ 949325 h 1866900"/>
              <a:gd name="connsiteX69" fmla="*/ 1574800 w 4889500"/>
              <a:gd name="connsiteY69" fmla="*/ 949325 h 1866900"/>
              <a:gd name="connsiteX70" fmla="*/ 1574800 w 4889500"/>
              <a:gd name="connsiteY70" fmla="*/ 908050 h 1866900"/>
              <a:gd name="connsiteX71" fmla="*/ 1533525 w 4889500"/>
              <a:gd name="connsiteY71" fmla="*/ 908050 h 1866900"/>
              <a:gd name="connsiteX72" fmla="*/ 1533525 w 4889500"/>
              <a:gd name="connsiteY72" fmla="*/ 885825 h 1866900"/>
              <a:gd name="connsiteX73" fmla="*/ 1533525 w 4889500"/>
              <a:gd name="connsiteY73" fmla="*/ 885825 h 1866900"/>
              <a:gd name="connsiteX74" fmla="*/ 1533525 w 4889500"/>
              <a:gd name="connsiteY74" fmla="*/ 885825 h 1866900"/>
              <a:gd name="connsiteX75" fmla="*/ 1514475 w 4889500"/>
              <a:gd name="connsiteY75" fmla="*/ 866775 h 1866900"/>
              <a:gd name="connsiteX76" fmla="*/ 1460500 w 4889500"/>
              <a:gd name="connsiteY76" fmla="*/ 866775 h 1866900"/>
              <a:gd name="connsiteX77" fmla="*/ 1460500 w 4889500"/>
              <a:gd name="connsiteY77" fmla="*/ 844550 h 1866900"/>
              <a:gd name="connsiteX78" fmla="*/ 1403350 w 4889500"/>
              <a:gd name="connsiteY78" fmla="*/ 844550 h 1866900"/>
              <a:gd name="connsiteX79" fmla="*/ 1403350 w 4889500"/>
              <a:gd name="connsiteY79" fmla="*/ 803275 h 1866900"/>
              <a:gd name="connsiteX80" fmla="*/ 1343025 w 4889500"/>
              <a:gd name="connsiteY80" fmla="*/ 803275 h 1866900"/>
              <a:gd name="connsiteX81" fmla="*/ 1343025 w 4889500"/>
              <a:gd name="connsiteY81" fmla="*/ 771525 h 1866900"/>
              <a:gd name="connsiteX82" fmla="*/ 1320800 w 4889500"/>
              <a:gd name="connsiteY82" fmla="*/ 771525 h 1866900"/>
              <a:gd name="connsiteX83" fmla="*/ 1320800 w 4889500"/>
              <a:gd name="connsiteY83" fmla="*/ 736600 h 1866900"/>
              <a:gd name="connsiteX84" fmla="*/ 1216025 w 4889500"/>
              <a:gd name="connsiteY84" fmla="*/ 736600 h 1866900"/>
              <a:gd name="connsiteX85" fmla="*/ 1216025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714375 h 1866900"/>
              <a:gd name="connsiteX89" fmla="*/ 1187450 w 4889500"/>
              <a:gd name="connsiteY89" fmla="*/ 695325 h 1866900"/>
              <a:gd name="connsiteX90" fmla="*/ 1187450 w 4889500"/>
              <a:gd name="connsiteY90" fmla="*/ 660400 h 1866900"/>
              <a:gd name="connsiteX91" fmla="*/ 1114425 w 4889500"/>
              <a:gd name="connsiteY91" fmla="*/ 660400 h 1866900"/>
              <a:gd name="connsiteX92" fmla="*/ 1114425 w 4889500"/>
              <a:gd name="connsiteY92" fmla="*/ 650875 h 1866900"/>
              <a:gd name="connsiteX93" fmla="*/ 1022350 w 4889500"/>
              <a:gd name="connsiteY93" fmla="*/ 650875 h 1866900"/>
              <a:gd name="connsiteX94" fmla="*/ 1022350 w 4889500"/>
              <a:gd name="connsiteY94" fmla="*/ 603250 h 1866900"/>
              <a:gd name="connsiteX95" fmla="*/ 987425 w 4889500"/>
              <a:gd name="connsiteY95" fmla="*/ 603250 h 1866900"/>
              <a:gd name="connsiteX96" fmla="*/ 987425 w 4889500"/>
              <a:gd name="connsiteY96" fmla="*/ 577850 h 1866900"/>
              <a:gd name="connsiteX97" fmla="*/ 936625 w 4889500"/>
              <a:gd name="connsiteY97" fmla="*/ 577850 h 1866900"/>
              <a:gd name="connsiteX98" fmla="*/ 936625 w 4889500"/>
              <a:gd name="connsiteY98" fmla="*/ 546100 h 1866900"/>
              <a:gd name="connsiteX99" fmla="*/ 923925 w 4889500"/>
              <a:gd name="connsiteY99" fmla="*/ 546100 h 1866900"/>
              <a:gd name="connsiteX100" fmla="*/ 923925 w 4889500"/>
              <a:gd name="connsiteY100" fmla="*/ 546100 h 1866900"/>
              <a:gd name="connsiteX101" fmla="*/ 923925 w 4889500"/>
              <a:gd name="connsiteY101" fmla="*/ 504825 h 1866900"/>
              <a:gd name="connsiteX102" fmla="*/ 895350 w 4889500"/>
              <a:gd name="connsiteY102" fmla="*/ 504825 h 1866900"/>
              <a:gd name="connsiteX103" fmla="*/ 895350 w 4889500"/>
              <a:gd name="connsiteY103" fmla="*/ 476250 h 1866900"/>
              <a:gd name="connsiteX104" fmla="*/ 857250 w 4889500"/>
              <a:gd name="connsiteY104" fmla="*/ 476250 h 1866900"/>
              <a:gd name="connsiteX105" fmla="*/ 857250 w 4889500"/>
              <a:gd name="connsiteY105" fmla="*/ 457200 h 1866900"/>
              <a:gd name="connsiteX106" fmla="*/ 838200 w 4889500"/>
              <a:gd name="connsiteY106" fmla="*/ 457200 h 1866900"/>
              <a:gd name="connsiteX107" fmla="*/ 838200 w 4889500"/>
              <a:gd name="connsiteY107" fmla="*/ 428625 h 1866900"/>
              <a:gd name="connsiteX108" fmla="*/ 825500 w 4889500"/>
              <a:gd name="connsiteY108" fmla="*/ 428625 h 1866900"/>
              <a:gd name="connsiteX109" fmla="*/ 825500 w 4889500"/>
              <a:gd name="connsiteY109" fmla="*/ 387350 h 1866900"/>
              <a:gd name="connsiteX110" fmla="*/ 758825 w 4889500"/>
              <a:gd name="connsiteY110" fmla="*/ 387350 h 1866900"/>
              <a:gd name="connsiteX111" fmla="*/ 758825 w 4889500"/>
              <a:gd name="connsiteY111" fmla="*/ 358775 h 1866900"/>
              <a:gd name="connsiteX112" fmla="*/ 714375 w 4889500"/>
              <a:gd name="connsiteY112" fmla="*/ 358775 h 1866900"/>
              <a:gd name="connsiteX113" fmla="*/ 730250 w 4889500"/>
              <a:gd name="connsiteY113" fmla="*/ 342900 h 1866900"/>
              <a:gd name="connsiteX114" fmla="*/ 673100 w 4889500"/>
              <a:gd name="connsiteY114" fmla="*/ 342900 h 1866900"/>
              <a:gd name="connsiteX115" fmla="*/ 673100 w 4889500"/>
              <a:gd name="connsiteY115" fmla="*/ 317500 h 1866900"/>
              <a:gd name="connsiteX116" fmla="*/ 574675 w 4889500"/>
              <a:gd name="connsiteY116" fmla="*/ 317500 h 1866900"/>
              <a:gd name="connsiteX117" fmla="*/ 574675 w 4889500"/>
              <a:gd name="connsiteY117" fmla="*/ 288925 h 1866900"/>
              <a:gd name="connsiteX118" fmla="*/ 520700 w 4889500"/>
              <a:gd name="connsiteY118" fmla="*/ 288925 h 1866900"/>
              <a:gd name="connsiteX119" fmla="*/ 520700 w 4889500"/>
              <a:gd name="connsiteY119" fmla="*/ 276225 h 1866900"/>
              <a:gd name="connsiteX120" fmla="*/ 492125 w 4889500"/>
              <a:gd name="connsiteY120" fmla="*/ 276225 h 1866900"/>
              <a:gd name="connsiteX121" fmla="*/ 492125 w 4889500"/>
              <a:gd name="connsiteY121" fmla="*/ 254000 h 1866900"/>
              <a:gd name="connsiteX122" fmla="*/ 466725 w 4889500"/>
              <a:gd name="connsiteY122" fmla="*/ 254000 h 1866900"/>
              <a:gd name="connsiteX123" fmla="*/ 466725 w 4889500"/>
              <a:gd name="connsiteY123" fmla="*/ 238125 h 1866900"/>
              <a:gd name="connsiteX124" fmla="*/ 454025 w 4889500"/>
              <a:gd name="connsiteY124" fmla="*/ 238125 h 1866900"/>
              <a:gd name="connsiteX125" fmla="*/ 454025 w 4889500"/>
              <a:gd name="connsiteY125" fmla="*/ 219075 h 1866900"/>
              <a:gd name="connsiteX126" fmla="*/ 431800 w 4889500"/>
              <a:gd name="connsiteY126" fmla="*/ 219075 h 1866900"/>
              <a:gd name="connsiteX127" fmla="*/ 441325 w 4889500"/>
              <a:gd name="connsiteY127" fmla="*/ 209550 h 1866900"/>
              <a:gd name="connsiteX128" fmla="*/ 393700 w 4889500"/>
              <a:gd name="connsiteY128" fmla="*/ 209550 h 1866900"/>
              <a:gd name="connsiteX129" fmla="*/ 393700 w 4889500"/>
              <a:gd name="connsiteY129" fmla="*/ 190500 h 1866900"/>
              <a:gd name="connsiteX130" fmla="*/ 266700 w 4889500"/>
              <a:gd name="connsiteY130" fmla="*/ 190500 h 1866900"/>
              <a:gd name="connsiteX131" fmla="*/ 266700 w 4889500"/>
              <a:gd name="connsiteY131" fmla="*/ 161925 h 1866900"/>
              <a:gd name="connsiteX132" fmla="*/ 254000 w 4889500"/>
              <a:gd name="connsiteY132" fmla="*/ 161925 h 1866900"/>
              <a:gd name="connsiteX133" fmla="*/ 254000 w 4889500"/>
              <a:gd name="connsiteY133" fmla="*/ 107950 h 1866900"/>
              <a:gd name="connsiteX134" fmla="*/ 155575 w 4889500"/>
              <a:gd name="connsiteY134" fmla="*/ 107950 h 1866900"/>
              <a:gd name="connsiteX135" fmla="*/ 155575 w 4889500"/>
              <a:gd name="connsiteY135" fmla="*/ 98425 h 1866900"/>
              <a:gd name="connsiteX136" fmla="*/ 76200 w 4889500"/>
              <a:gd name="connsiteY136" fmla="*/ 98425 h 1866900"/>
              <a:gd name="connsiteX137" fmla="*/ 76200 w 4889500"/>
              <a:gd name="connsiteY137" fmla="*/ 38100 h 1866900"/>
              <a:gd name="connsiteX138" fmla="*/ 53975 w 4889500"/>
              <a:gd name="connsiteY138" fmla="*/ 38100 h 1866900"/>
              <a:gd name="connsiteX139" fmla="*/ 53975 w 4889500"/>
              <a:gd name="connsiteY139" fmla="*/ 22225 h 1866900"/>
              <a:gd name="connsiteX140" fmla="*/ 31750 w 4889500"/>
              <a:gd name="connsiteY140" fmla="*/ 22225 h 1866900"/>
              <a:gd name="connsiteX141" fmla="*/ 31750 w 4889500"/>
              <a:gd name="connsiteY141" fmla="*/ 0 h 1866900"/>
              <a:gd name="connsiteX142" fmla="*/ 0 w 4889500"/>
              <a:gd name="connsiteY142"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416050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25675 w 4889500"/>
              <a:gd name="connsiteY37" fmla="*/ 1314450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32000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14375 w 4889500"/>
              <a:gd name="connsiteY111" fmla="*/ 358775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416050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32000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14375 w 4889500"/>
              <a:gd name="connsiteY111" fmla="*/ 358775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32000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14375 w 4889500"/>
              <a:gd name="connsiteY111" fmla="*/ 358775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14375 w 4889500"/>
              <a:gd name="connsiteY111" fmla="*/ 358775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22313 w 4889500"/>
              <a:gd name="connsiteY111" fmla="*/ 360363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33425 w 4889500"/>
              <a:gd name="connsiteY111" fmla="*/ 360363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27075 w 4889500"/>
              <a:gd name="connsiteY111" fmla="*/ 358776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30250 w 4889500"/>
              <a:gd name="connsiteY111" fmla="*/ 358776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441325 w 4889500"/>
              <a:gd name="connsiteY126" fmla="*/ 209550 h 1866900"/>
              <a:gd name="connsiteX127" fmla="*/ 393700 w 4889500"/>
              <a:gd name="connsiteY127" fmla="*/ 209550 h 1866900"/>
              <a:gd name="connsiteX128" fmla="*/ 393700 w 4889500"/>
              <a:gd name="connsiteY128" fmla="*/ 190500 h 1866900"/>
              <a:gd name="connsiteX129" fmla="*/ 266700 w 4889500"/>
              <a:gd name="connsiteY129" fmla="*/ 190500 h 1866900"/>
              <a:gd name="connsiteX130" fmla="*/ 266700 w 4889500"/>
              <a:gd name="connsiteY130" fmla="*/ 161925 h 1866900"/>
              <a:gd name="connsiteX131" fmla="*/ 254000 w 4889500"/>
              <a:gd name="connsiteY131" fmla="*/ 161925 h 1866900"/>
              <a:gd name="connsiteX132" fmla="*/ 254000 w 4889500"/>
              <a:gd name="connsiteY132" fmla="*/ 107950 h 1866900"/>
              <a:gd name="connsiteX133" fmla="*/ 155575 w 4889500"/>
              <a:gd name="connsiteY133" fmla="*/ 107950 h 1866900"/>
              <a:gd name="connsiteX134" fmla="*/ 155575 w 4889500"/>
              <a:gd name="connsiteY134" fmla="*/ 98425 h 1866900"/>
              <a:gd name="connsiteX135" fmla="*/ 76200 w 4889500"/>
              <a:gd name="connsiteY135" fmla="*/ 98425 h 1866900"/>
              <a:gd name="connsiteX136" fmla="*/ 76200 w 4889500"/>
              <a:gd name="connsiteY136" fmla="*/ 38100 h 1866900"/>
              <a:gd name="connsiteX137" fmla="*/ 53975 w 4889500"/>
              <a:gd name="connsiteY137" fmla="*/ 38100 h 1866900"/>
              <a:gd name="connsiteX138" fmla="*/ 53975 w 4889500"/>
              <a:gd name="connsiteY138" fmla="*/ 22225 h 1866900"/>
              <a:gd name="connsiteX139" fmla="*/ 31750 w 4889500"/>
              <a:gd name="connsiteY139" fmla="*/ 22225 h 1866900"/>
              <a:gd name="connsiteX140" fmla="*/ 31750 w 4889500"/>
              <a:gd name="connsiteY140" fmla="*/ 0 h 1866900"/>
              <a:gd name="connsiteX141" fmla="*/ 0 w 4889500"/>
              <a:gd name="connsiteY141"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30250 w 4889500"/>
              <a:gd name="connsiteY111" fmla="*/ 358776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1800 w 4889500"/>
              <a:gd name="connsiteY125" fmla="*/ 219075 h 1866900"/>
              <a:gd name="connsiteX126" fmla="*/ 393700 w 4889500"/>
              <a:gd name="connsiteY126" fmla="*/ 209550 h 1866900"/>
              <a:gd name="connsiteX127" fmla="*/ 393700 w 4889500"/>
              <a:gd name="connsiteY127" fmla="*/ 190500 h 1866900"/>
              <a:gd name="connsiteX128" fmla="*/ 266700 w 4889500"/>
              <a:gd name="connsiteY128" fmla="*/ 190500 h 1866900"/>
              <a:gd name="connsiteX129" fmla="*/ 266700 w 4889500"/>
              <a:gd name="connsiteY129" fmla="*/ 161925 h 1866900"/>
              <a:gd name="connsiteX130" fmla="*/ 254000 w 4889500"/>
              <a:gd name="connsiteY130" fmla="*/ 161925 h 1866900"/>
              <a:gd name="connsiteX131" fmla="*/ 254000 w 4889500"/>
              <a:gd name="connsiteY131" fmla="*/ 107950 h 1866900"/>
              <a:gd name="connsiteX132" fmla="*/ 155575 w 4889500"/>
              <a:gd name="connsiteY132" fmla="*/ 107950 h 1866900"/>
              <a:gd name="connsiteX133" fmla="*/ 155575 w 4889500"/>
              <a:gd name="connsiteY133" fmla="*/ 98425 h 1866900"/>
              <a:gd name="connsiteX134" fmla="*/ 76200 w 4889500"/>
              <a:gd name="connsiteY134" fmla="*/ 98425 h 1866900"/>
              <a:gd name="connsiteX135" fmla="*/ 76200 w 4889500"/>
              <a:gd name="connsiteY135" fmla="*/ 38100 h 1866900"/>
              <a:gd name="connsiteX136" fmla="*/ 53975 w 4889500"/>
              <a:gd name="connsiteY136" fmla="*/ 38100 h 1866900"/>
              <a:gd name="connsiteX137" fmla="*/ 53975 w 4889500"/>
              <a:gd name="connsiteY137" fmla="*/ 22225 h 1866900"/>
              <a:gd name="connsiteX138" fmla="*/ 31750 w 4889500"/>
              <a:gd name="connsiteY138" fmla="*/ 22225 h 1866900"/>
              <a:gd name="connsiteX139" fmla="*/ 31750 w 4889500"/>
              <a:gd name="connsiteY139" fmla="*/ 0 h 1866900"/>
              <a:gd name="connsiteX140" fmla="*/ 0 w 4889500"/>
              <a:gd name="connsiteY140"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73150 h 1866900"/>
              <a:gd name="connsiteX59" fmla="*/ 1711325 w 4889500"/>
              <a:gd name="connsiteY59" fmla="*/ 1044575 h 1866900"/>
              <a:gd name="connsiteX60" fmla="*/ 1711325 w 4889500"/>
              <a:gd name="connsiteY60" fmla="*/ 1044575 h 1866900"/>
              <a:gd name="connsiteX61" fmla="*/ 1711325 w 4889500"/>
              <a:gd name="connsiteY61" fmla="*/ 1044575 h 1866900"/>
              <a:gd name="connsiteX62" fmla="*/ 1685925 w 4889500"/>
              <a:gd name="connsiteY62" fmla="*/ 1044575 h 1866900"/>
              <a:gd name="connsiteX63" fmla="*/ 1685925 w 4889500"/>
              <a:gd name="connsiteY63" fmla="*/ 1035050 h 1866900"/>
              <a:gd name="connsiteX64" fmla="*/ 1612900 w 4889500"/>
              <a:gd name="connsiteY64" fmla="*/ 1035050 h 1866900"/>
              <a:gd name="connsiteX65" fmla="*/ 1612900 w 4889500"/>
              <a:gd name="connsiteY65" fmla="*/ 981075 h 1866900"/>
              <a:gd name="connsiteX66" fmla="*/ 1603375 w 4889500"/>
              <a:gd name="connsiteY66" fmla="*/ 981075 h 1866900"/>
              <a:gd name="connsiteX67" fmla="*/ 1603375 w 4889500"/>
              <a:gd name="connsiteY67" fmla="*/ 949325 h 1866900"/>
              <a:gd name="connsiteX68" fmla="*/ 1574800 w 4889500"/>
              <a:gd name="connsiteY68" fmla="*/ 949325 h 1866900"/>
              <a:gd name="connsiteX69" fmla="*/ 1574800 w 4889500"/>
              <a:gd name="connsiteY69" fmla="*/ 908050 h 1866900"/>
              <a:gd name="connsiteX70" fmla="*/ 1533525 w 4889500"/>
              <a:gd name="connsiteY70" fmla="*/ 908050 h 1866900"/>
              <a:gd name="connsiteX71" fmla="*/ 1533525 w 4889500"/>
              <a:gd name="connsiteY71" fmla="*/ 885825 h 1866900"/>
              <a:gd name="connsiteX72" fmla="*/ 1533525 w 4889500"/>
              <a:gd name="connsiteY72" fmla="*/ 885825 h 1866900"/>
              <a:gd name="connsiteX73" fmla="*/ 1533525 w 4889500"/>
              <a:gd name="connsiteY73" fmla="*/ 885825 h 1866900"/>
              <a:gd name="connsiteX74" fmla="*/ 1514475 w 4889500"/>
              <a:gd name="connsiteY74" fmla="*/ 866775 h 1866900"/>
              <a:gd name="connsiteX75" fmla="*/ 1460500 w 4889500"/>
              <a:gd name="connsiteY75" fmla="*/ 866775 h 1866900"/>
              <a:gd name="connsiteX76" fmla="*/ 1460500 w 4889500"/>
              <a:gd name="connsiteY76" fmla="*/ 844550 h 1866900"/>
              <a:gd name="connsiteX77" fmla="*/ 1403350 w 4889500"/>
              <a:gd name="connsiteY77" fmla="*/ 844550 h 1866900"/>
              <a:gd name="connsiteX78" fmla="*/ 1403350 w 4889500"/>
              <a:gd name="connsiteY78" fmla="*/ 803275 h 1866900"/>
              <a:gd name="connsiteX79" fmla="*/ 1343025 w 4889500"/>
              <a:gd name="connsiteY79" fmla="*/ 803275 h 1866900"/>
              <a:gd name="connsiteX80" fmla="*/ 1343025 w 4889500"/>
              <a:gd name="connsiteY80" fmla="*/ 771525 h 1866900"/>
              <a:gd name="connsiteX81" fmla="*/ 1320800 w 4889500"/>
              <a:gd name="connsiteY81" fmla="*/ 771525 h 1866900"/>
              <a:gd name="connsiteX82" fmla="*/ 1320800 w 4889500"/>
              <a:gd name="connsiteY82" fmla="*/ 736600 h 1866900"/>
              <a:gd name="connsiteX83" fmla="*/ 1216025 w 4889500"/>
              <a:gd name="connsiteY83" fmla="*/ 736600 h 1866900"/>
              <a:gd name="connsiteX84" fmla="*/ 1216025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714375 h 1866900"/>
              <a:gd name="connsiteX88" fmla="*/ 1187450 w 4889500"/>
              <a:gd name="connsiteY88" fmla="*/ 695325 h 1866900"/>
              <a:gd name="connsiteX89" fmla="*/ 1187450 w 4889500"/>
              <a:gd name="connsiteY89" fmla="*/ 660400 h 1866900"/>
              <a:gd name="connsiteX90" fmla="*/ 1114425 w 4889500"/>
              <a:gd name="connsiteY90" fmla="*/ 660400 h 1866900"/>
              <a:gd name="connsiteX91" fmla="*/ 1114425 w 4889500"/>
              <a:gd name="connsiteY91" fmla="*/ 650875 h 1866900"/>
              <a:gd name="connsiteX92" fmla="*/ 1022350 w 4889500"/>
              <a:gd name="connsiteY92" fmla="*/ 650875 h 1866900"/>
              <a:gd name="connsiteX93" fmla="*/ 1022350 w 4889500"/>
              <a:gd name="connsiteY93" fmla="*/ 603250 h 1866900"/>
              <a:gd name="connsiteX94" fmla="*/ 987425 w 4889500"/>
              <a:gd name="connsiteY94" fmla="*/ 603250 h 1866900"/>
              <a:gd name="connsiteX95" fmla="*/ 987425 w 4889500"/>
              <a:gd name="connsiteY95" fmla="*/ 577850 h 1866900"/>
              <a:gd name="connsiteX96" fmla="*/ 936625 w 4889500"/>
              <a:gd name="connsiteY96" fmla="*/ 577850 h 1866900"/>
              <a:gd name="connsiteX97" fmla="*/ 936625 w 4889500"/>
              <a:gd name="connsiteY97" fmla="*/ 546100 h 1866900"/>
              <a:gd name="connsiteX98" fmla="*/ 923925 w 4889500"/>
              <a:gd name="connsiteY98" fmla="*/ 546100 h 1866900"/>
              <a:gd name="connsiteX99" fmla="*/ 923925 w 4889500"/>
              <a:gd name="connsiteY99" fmla="*/ 546100 h 1866900"/>
              <a:gd name="connsiteX100" fmla="*/ 923925 w 4889500"/>
              <a:gd name="connsiteY100" fmla="*/ 504825 h 1866900"/>
              <a:gd name="connsiteX101" fmla="*/ 895350 w 4889500"/>
              <a:gd name="connsiteY101" fmla="*/ 504825 h 1866900"/>
              <a:gd name="connsiteX102" fmla="*/ 895350 w 4889500"/>
              <a:gd name="connsiteY102" fmla="*/ 476250 h 1866900"/>
              <a:gd name="connsiteX103" fmla="*/ 857250 w 4889500"/>
              <a:gd name="connsiteY103" fmla="*/ 476250 h 1866900"/>
              <a:gd name="connsiteX104" fmla="*/ 857250 w 4889500"/>
              <a:gd name="connsiteY104" fmla="*/ 457200 h 1866900"/>
              <a:gd name="connsiteX105" fmla="*/ 838200 w 4889500"/>
              <a:gd name="connsiteY105" fmla="*/ 457200 h 1866900"/>
              <a:gd name="connsiteX106" fmla="*/ 838200 w 4889500"/>
              <a:gd name="connsiteY106" fmla="*/ 428625 h 1866900"/>
              <a:gd name="connsiteX107" fmla="*/ 825500 w 4889500"/>
              <a:gd name="connsiteY107" fmla="*/ 428625 h 1866900"/>
              <a:gd name="connsiteX108" fmla="*/ 825500 w 4889500"/>
              <a:gd name="connsiteY108" fmla="*/ 387350 h 1866900"/>
              <a:gd name="connsiteX109" fmla="*/ 758825 w 4889500"/>
              <a:gd name="connsiteY109" fmla="*/ 387350 h 1866900"/>
              <a:gd name="connsiteX110" fmla="*/ 758825 w 4889500"/>
              <a:gd name="connsiteY110" fmla="*/ 358775 h 1866900"/>
              <a:gd name="connsiteX111" fmla="*/ 730250 w 4889500"/>
              <a:gd name="connsiteY111" fmla="*/ 358776 h 1866900"/>
              <a:gd name="connsiteX112" fmla="*/ 730250 w 4889500"/>
              <a:gd name="connsiteY112" fmla="*/ 342900 h 1866900"/>
              <a:gd name="connsiteX113" fmla="*/ 673100 w 4889500"/>
              <a:gd name="connsiteY113" fmla="*/ 342900 h 1866900"/>
              <a:gd name="connsiteX114" fmla="*/ 673100 w 4889500"/>
              <a:gd name="connsiteY114" fmla="*/ 317500 h 1866900"/>
              <a:gd name="connsiteX115" fmla="*/ 574675 w 4889500"/>
              <a:gd name="connsiteY115" fmla="*/ 317500 h 1866900"/>
              <a:gd name="connsiteX116" fmla="*/ 574675 w 4889500"/>
              <a:gd name="connsiteY116" fmla="*/ 288925 h 1866900"/>
              <a:gd name="connsiteX117" fmla="*/ 520700 w 4889500"/>
              <a:gd name="connsiteY117" fmla="*/ 288925 h 1866900"/>
              <a:gd name="connsiteX118" fmla="*/ 520700 w 4889500"/>
              <a:gd name="connsiteY118" fmla="*/ 276225 h 1866900"/>
              <a:gd name="connsiteX119" fmla="*/ 492125 w 4889500"/>
              <a:gd name="connsiteY119" fmla="*/ 276225 h 1866900"/>
              <a:gd name="connsiteX120" fmla="*/ 492125 w 4889500"/>
              <a:gd name="connsiteY120" fmla="*/ 254000 h 1866900"/>
              <a:gd name="connsiteX121" fmla="*/ 466725 w 4889500"/>
              <a:gd name="connsiteY121" fmla="*/ 254000 h 1866900"/>
              <a:gd name="connsiteX122" fmla="*/ 466725 w 4889500"/>
              <a:gd name="connsiteY122" fmla="*/ 238125 h 1866900"/>
              <a:gd name="connsiteX123" fmla="*/ 454025 w 4889500"/>
              <a:gd name="connsiteY123" fmla="*/ 238125 h 1866900"/>
              <a:gd name="connsiteX124" fmla="*/ 454025 w 4889500"/>
              <a:gd name="connsiteY124" fmla="*/ 219075 h 1866900"/>
              <a:gd name="connsiteX125" fmla="*/ 436563 w 4889500"/>
              <a:gd name="connsiteY125" fmla="*/ 212725 h 1866900"/>
              <a:gd name="connsiteX126" fmla="*/ 393700 w 4889500"/>
              <a:gd name="connsiteY126" fmla="*/ 209550 h 1866900"/>
              <a:gd name="connsiteX127" fmla="*/ 393700 w 4889500"/>
              <a:gd name="connsiteY127" fmla="*/ 190500 h 1866900"/>
              <a:gd name="connsiteX128" fmla="*/ 266700 w 4889500"/>
              <a:gd name="connsiteY128" fmla="*/ 190500 h 1866900"/>
              <a:gd name="connsiteX129" fmla="*/ 266700 w 4889500"/>
              <a:gd name="connsiteY129" fmla="*/ 161925 h 1866900"/>
              <a:gd name="connsiteX130" fmla="*/ 254000 w 4889500"/>
              <a:gd name="connsiteY130" fmla="*/ 161925 h 1866900"/>
              <a:gd name="connsiteX131" fmla="*/ 254000 w 4889500"/>
              <a:gd name="connsiteY131" fmla="*/ 107950 h 1866900"/>
              <a:gd name="connsiteX132" fmla="*/ 155575 w 4889500"/>
              <a:gd name="connsiteY132" fmla="*/ 107950 h 1866900"/>
              <a:gd name="connsiteX133" fmla="*/ 155575 w 4889500"/>
              <a:gd name="connsiteY133" fmla="*/ 98425 h 1866900"/>
              <a:gd name="connsiteX134" fmla="*/ 76200 w 4889500"/>
              <a:gd name="connsiteY134" fmla="*/ 98425 h 1866900"/>
              <a:gd name="connsiteX135" fmla="*/ 76200 w 4889500"/>
              <a:gd name="connsiteY135" fmla="*/ 38100 h 1866900"/>
              <a:gd name="connsiteX136" fmla="*/ 53975 w 4889500"/>
              <a:gd name="connsiteY136" fmla="*/ 38100 h 1866900"/>
              <a:gd name="connsiteX137" fmla="*/ 53975 w 4889500"/>
              <a:gd name="connsiteY137" fmla="*/ 22225 h 1866900"/>
              <a:gd name="connsiteX138" fmla="*/ 31750 w 4889500"/>
              <a:gd name="connsiteY138" fmla="*/ 22225 h 1866900"/>
              <a:gd name="connsiteX139" fmla="*/ 31750 w 4889500"/>
              <a:gd name="connsiteY139" fmla="*/ 0 h 1866900"/>
              <a:gd name="connsiteX140" fmla="*/ 0 w 4889500"/>
              <a:gd name="connsiteY140"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73150 h 1866900"/>
              <a:gd name="connsiteX58" fmla="*/ 1711325 w 4889500"/>
              <a:gd name="connsiteY58" fmla="*/ 1044575 h 1866900"/>
              <a:gd name="connsiteX59" fmla="*/ 1711325 w 4889500"/>
              <a:gd name="connsiteY59" fmla="*/ 1044575 h 1866900"/>
              <a:gd name="connsiteX60" fmla="*/ 1711325 w 4889500"/>
              <a:gd name="connsiteY60" fmla="*/ 1044575 h 1866900"/>
              <a:gd name="connsiteX61" fmla="*/ 1685925 w 4889500"/>
              <a:gd name="connsiteY61" fmla="*/ 1044575 h 1866900"/>
              <a:gd name="connsiteX62" fmla="*/ 1685925 w 4889500"/>
              <a:gd name="connsiteY62" fmla="*/ 1035050 h 1866900"/>
              <a:gd name="connsiteX63" fmla="*/ 1612900 w 4889500"/>
              <a:gd name="connsiteY63" fmla="*/ 1035050 h 1866900"/>
              <a:gd name="connsiteX64" fmla="*/ 1612900 w 4889500"/>
              <a:gd name="connsiteY64" fmla="*/ 981075 h 1866900"/>
              <a:gd name="connsiteX65" fmla="*/ 1603375 w 4889500"/>
              <a:gd name="connsiteY65" fmla="*/ 981075 h 1866900"/>
              <a:gd name="connsiteX66" fmla="*/ 1603375 w 4889500"/>
              <a:gd name="connsiteY66" fmla="*/ 949325 h 1866900"/>
              <a:gd name="connsiteX67" fmla="*/ 1574800 w 4889500"/>
              <a:gd name="connsiteY67" fmla="*/ 949325 h 1866900"/>
              <a:gd name="connsiteX68" fmla="*/ 1574800 w 4889500"/>
              <a:gd name="connsiteY68" fmla="*/ 908050 h 1866900"/>
              <a:gd name="connsiteX69" fmla="*/ 1533525 w 4889500"/>
              <a:gd name="connsiteY69" fmla="*/ 908050 h 1866900"/>
              <a:gd name="connsiteX70" fmla="*/ 1533525 w 4889500"/>
              <a:gd name="connsiteY70" fmla="*/ 885825 h 1866900"/>
              <a:gd name="connsiteX71" fmla="*/ 1533525 w 4889500"/>
              <a:gd name="connsiteY71" fmla="*/ 885825 h 1866900"/>
              <a:gd name="connsiteX72" fmla="*/ 1533525 w 4889500"/>
              <a:gd name="connsiteY72" fmla="*/ 885825 h 1866900"/>
              <a:gd name="connsiteX73" fmla="*/ 1514475 w 4889500"/>
              <a:gd name="connsiteY73" fmla="*/ 866775 h 1866900"/>
              <a:gd name="connsiteX74" fmla="*/ 1460500 w 4889500"/>
              <a:gd name="connsiteY74" fmla="*/ 866775 h 1866900"/>
              <a:gd name="connsiteX75" fmla="*/ 1460500 w 4889500"/>
              <a:gd name="connsiteY75" fmla="*/ 844550 h 1866900"/>
              <a:gd name="connsiteX76" fmla="*/ 1403350 w 4889500"/>
              <a:gd name="connsiteY76" fmla="*/ 844550 h 1866900"/>
              <a:gd name="connsiteX77" fmla="*/ 1403350 w 4889500"/>
              <a:gd name="connsiteY77" fmla="*/ 803275 h 1866900"/>
              <a:gd name="connsiteX78" fmla="*/ 1343025 w 4889500"/>
              <a:gd name="connsiteY78" fmla="*/ 803275 h 1866900"/>
              <a:gd name="connsiteX79" fmla="*/ 1343025 w 4889500"/>
              <a:gd name="connsiteY79" fmla="*/ 771525 h 1866900"/>
              <a:gd name="connsiteX80" fmla="*/ 1320800 w 4889500"/>
              <a:gd name="connsiteY80" fmla="*/ 771525 h 1866900"/>
              <a:gd name="connsiteX81" fmla="*/ 1320800 w 4889500"/>
              <a:gd name="connsiteY81" fmla="*/ 736600 h 1866900"/>
              <a:gd name="connsiteX82" fmla="*/ 1216025 w 4889500"/>
              <a:gd name="connsiteY82" fmla="*/ 736600 h 1866900"/>
              <a:gd name="connsiteX83" fmla="*/ 1216025 w 4889500"/>
              <a:gd name="connsiteY83" fmla="*/ 714375 h 1866900"/>
              <a:gd name="connsiteX84" fmla="*/ 1187450 w 4889500"/>
              <a:gd name="connsiteY84" fmla="*/ 714375 h 1866900"/>
              <a:gd name="connsiteX85" fmla="*/ 1187450 w 4889500"/>
              <a:gd name="connsiteY85" fmla="*/ 714375 h 1866900"/>
              <a:gd name="connsiteX86" fmla="*/ 1187450 w 4889500"/>
              <a:gd name="connsiteY86" fmla="*/ 714375 h 1866900"/>
              <a:gd name="connsiteX87" fmla="*/ 1187450 w 4889500"/>
              <a:gd name="connsiteY87" fmla="*/ 695325 h 1866900"/>
              <a:gd name="connsiteX88" fmla="*/ 1187450 w 4889500"/>
              <a:gd name="connsiteY88" fmla="*/ 660400 h 1866900"/>
              <a:gd name="connsiteX89" fmla="*/ 1114425 w 4889500"/>
              <a:gd name="connsiteY89" fmla="*/ 660400 h 1866900"/>
              <a:gd name="connsiteX90" fmla="*/ 1114425 w 4889500"/>
              <a:gd name="connsiteY90" fmla="*/ 650875 h 1866900"/>
              <a:gd name="connsiteX91" fmla="*/ 1022350 w 4889500"/>
              <a:gd name="connsiteY91" fmla="*/ 650875 h 1866900"/>
              <a:gd name="connsiteX92" fmla="*/ 1022350 w 4889500"/>
              <a:gd name="connsiteY92" fmla="*/ 603250 h 1866900"/>
              <a:gd name="connsiteX93" fmla="*/ 987425 w 4889500"/>
              <a:gd name="connsiteY93" fmla="*/ 603250 h 1866900"/>
              <a:gd name="connsiteX94" fmla="*/ 987425 w 4889500"/>
              <a:gd name="connsiteY94" fmla="*/ 577850 h 1866900"/>
              <a:gd name="connsiteX95" fmla="*/ 936625 w 4889500"/>
              <a:gd name="connsiteY95" fmla="*/ 577850 h 1866900"/>
              <a:gd name="connsiteX96" fmla="*/ 936625 w 4889500"/>
              <a:gd name="connsiteY96" fmla="*/ 546100 h 1866900"/>
              <a:gd name="connsiteX97" fmla="*/ 923925 w 4889500"/>
              <a:gd name="connsiteY97" fmla="*/ 546100 h 1866900"/>
              <a:gd name="connsiteX98" fmla="*/ 923925 w 4889500"/>
              <a:gd name="connsiteY98" fmla="*/ 546100 h 1866900"/>
              <a:gd name="connsiteX99" fmla="*/ 923925 w 4889500"/>
              <a:gd name="connsiteY99" fmla="*/ 504825 h 1866900"/>
              <a:gd name="connsiteX100" fmla="*/ 895350 w 4889500"/>
              <a:gd name="connsiteY100" fmla="*/ 504825 h 1866900"/>
              <a:gd name="connsiteX101" fmla="*/ 895350 w 4889500"/>
              <a:gd name="connsiteY101" fmla="*/ 476250 h 1866900"/>
              <a:gd name="connsiteX102" fmla="*/ 857250 w 4889500"/>
              <a:gd name="connsiteY102" fmla="*/ 476250 h 1866900"/>
              <a:gd name="connsiteX103" fmla="*/ 857250 w 4889500"/>
              <a:gd name="connsiteY103" fmla="*/ 457200 h 1866900"/>
              <a:gd name="connsiteX104" fmla="*/ 838200 w 4889500"/>
              <a:gd name="connsiteY104" fmla="*/ 457200 h 1866900"/>
              <a:gd name="connsiteX105" fmla="*/ 838200 w 4889500"/>
              <a:gd name="connsiteY105" fmla="*/ 428625 h 1866900"/>
              <a:gd name="connsiteX106" fmla="*/ 825500 w 4889500"/>
              <a:gd name="connsiteY106" fmla="*/ 428625 h 1866900"/>
              <a:gd name="connsiteX107" fmla="*/ 825500 w 4889500"/>
              <a:gd name="connsiteY107" fmla="*/ 387350 h 1866900"/>
              <a:gd name="connsiteX108" fmla="*/ 758825 w 4889500"/>
              <a:gd name="connsiteY108" fmla="*/ 387350 h 1866900"/>
              <a:gd name="connsiteX109" fmla="*/ 758825 w 4889500"/>
              <a:gd name="connsiteY109" fmla="*/ 358775 h 1866900"/>
              <a:gd name="connsiteX110" fmla="*/ 730250 w 4889500"/>
              <a:gd name="connsiteY110" fmla="*/ 358776 h 1866900"/>
              <a:gd name="connsiteX111" fmla="*/ 730250 w 4889500"/>
              <a:gd name="connsiteY111" fmla="*/ 342900 h 1866900"/>
              <a:gd name="connsiteX112" fmla="*/ 673100 w 4889500"/>
              <a:gd name="connsiteY112" fmla="*/ 342900 h 1866900"/>
              <a:gd name="connsiteX113" fmla="*/ 673100 w 4889500"/>
              <a:gd name="connsiteY113" fmla="*/ 317500 h 1866900"/>
              <a:gd name="connsiteX114" fmla="*/ 574675 w 4889500"/>
              <a:gd name="connsiteY114" fmla="*/ 317500 h 1866900"/>
              <a:gd name="connsiteX115" fmla="*/ 574675 w 4889500"/>
              <a:gd name="connsiteY115" fmla="*/ 288925 h 1866900"/>
              <a:gd name="connsiteX116" fmla="*/ 520700 w 4889500"/>
              <a:gd name="connsiteY116" fmla="*/ 288925 h 1866900"/>
              <a:gd name="connsiteX117" fmla="*/ 520700 w 4889500"/>
              <a:gd name="connsiteY117" fmla="*/ 276225 h 1866900"/>
              <a:gd name="connsiteX118" fmla="*/ 492125 w 4889500"/>
              <a:gd name="connsiteY118" fmla="*/ 276225 h 1866900"/>
              <a:gd name="connsiteX119" fmla="*/ 492125 w 4889500"/>
              <a:gd name="connsiteY119" fmla="*/ 254000 h 1866900"/>
              <a:gd name="connsiteX120" fmla="*/ 466725 w 4889500"/>
              <a:gd name="connsiteY120" fmla="*/ 254000 h 1866900"/>
              <a:gd name="connsiteX121" fmla="*/ 466725 w 4889500"/>
              <a:gd name="connsiteY121" fmla="*/ 238125 h 1866900"/>
              <a:gd name="connsiteX122" fmla="*/ 454025 w 4889500"/>
              <a:gd name="connsiteY122" fmla="*/ 238125 h 1866900"/>
              <a:gd name="connsiteX123" fmla="*/ 454025 w 4889500"/>
              <a:gd name="connsiteY123" fmla="*/ 219075 h 1866900"/>
              <a:gd name="connsiteX124" fmla="*/ 436563 w 4889500"/>
              <a:gd name="connsiteY124" fmla="*/ 212725 h 1866900"/>
              <a:gd name="connsiteX125" fmla="*/ 393700 w 4889500"/>
              <a:gd name="connsiteY125" fmla="*/ 209550 h 1866900"/>
              <a:gd name="connsiteX126" fmla="*/ 393700 w 4889500"/>
              <a:gd name="connsiteY126" fmla="*/ 190500 h 1866900"/>
              <a:gd name="connsiteX127" fmla="*/ 266700 w 4889500"/>
              <a:gd name="connsiteY127" fmla="*/ 190500 h 1866900"/>
              <a:gd name="connsiteX128" fmla="*/ 266700 w 4889500"/>
              <a:gd name="connsiteY128" fmla="*/ 161925 h 1866900"/>
              <a:gd name="connsiteX129" fmla="*/ 254000 w 4889500"/>
              <a:gd name="connsiteY129" fmla="*/ 161925 h 1866900"/>
              <a:gd name="connsiteX130" fmla="*/ 254000 w 4889500"/>
              <a:gd name="connsiteY130" fmla="*/ 107950 h 1866900"/>
              <a:gd name="connsiteX131" fmla="*/ 155575 w 4889500"/>
              <a:gd name="connsiteY131" fmla="*/ 107950 h 1866900"/>
              <a:gd name="connsiteX132" fmla="*/ 155575 w 4889500"/>
              <a:gd name="connsiteY132" fmla="*/ 98425 h 1866900"/>
              <a:gd name="connsiteX133" fmla="*/ 76200 w 4889500"/>
              <a:gd name="connsiteY133" fmla="*/ 98425 h 1866900"/>
              <a:gd name="connsiteX134" fmla="*/ 76200 w 4889500"/>
              <a:gd name="connsiteY134" fmla="*/ 38100 h 1866900"/>
              <a:gd name="connsiteX135" fmla="*/ 53975 w 4889500"/>
              <a:gd name="connsiteY135" fmla="*/ 38100 h 1866900"/>
              <a:gd name="connsiteX136" fmla="*/ 53975 w 4889500"/>
              <a:gd name="connsiteY136" fmla="*/ 22225 h 1866900"/>
              <a:gd name="connsiteX137" fmla="*/ 31750 w 4889500"/>
              <a:gd name="connsiteY137" fmla="*/ 22225 h 1866900"/>
              <a:gd name="connsiteX138" fmla="*/ 31750 w 4889500"/>
              <a:gd name="connsiteY138" fmla="*/ 0 h 1866900"/>
              <a:gd name="connsiteX139" fmla="*/ 0 w 4889500"/>
              <a:gd name="connsiteY139"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66800 h 1866900"/>
              <a:gd name="connsiteX57" fmla="*/ 1711325 w 4889500"/>
              <a:gd name="connsiteY57" fmla="*/ 1044575 h 1866900"/>
              <a:gd name="connsiteX58" fmla="*/ 1711325 w 4889500"/>
              <a:gd name="connsiteY58" fmla="*/ 1044575 h 1866900"/>
              <a:gd name="connsiteX59" fmla="*/ 1711325 w 4889500"/>
              <a:gd name="connsiteY59" fmla="*/ 1044575 h 1866900"/>
              <a:gd name="connsiteX60" fmla="*/ 1685925 w 4889500"/>
              <a:gd name="connsiteY60" fmla="*/ 1044575 h 1866900"/>
              <a:gd name="connsiteX61" fmla="*/ 1685925 w 4889500"/>
              <a:gd name="connsiteY61" fmla="*/ 1035050 h 1866900"/>
              <a:gd name="connsiteX62" fmla="*/ 1612900 w 4889500"/>
              <a:gd name="connsiteY62" fmla="*/ 1035050 h 1866900"/>
              <a:gd name="connsiteX63" fmla="*/ 1612900 w 4889500"/>
              <a:gd name="connsiteY63" fmla="*/ 981075 h 1866900"/>
              <a:gd name="connsiteX64" fmla="*/ 1603375 w 4889500"/>
              <a:gd name="connsiteY64" fmla="*/ 981075 h 1866900"/>
              <a:gd name="connsiteX65" fmla="*/ 1603375 w 4889500"/>
              <a:gd name="connsiteY65" fmla="*/ 949325 h 1866900"/>
              <a:gd name="connsiteX66" fmla="*/ 1574800 w 4889500"/>
              <a:gd name="connsiteY66" fmla="*/ 949325 h 1866900"/>
              <a:gd name="connsiteX67" fmla="*/ 1574800 w 4889500"/>
              <a:gd name="connsiteY67" fmla="*/ 908050 h 1866900"/>
              <a:gd name="connsiteX68" fmla="*/ 1533525 w 4889500"/>
              <a:gd name="connsiteY68" fmla="*/ 908050 h 1866900"/>
              <a:gd name="connsiteX69" fmla="*/ 1533525 w 4889500"/>
              <a:gd name="connsiteY69" fmla="*/ 885825 h 1866900"/>
              <a:gd name="connsiteX70" fmla="*/ 1533525 w 4889500"/>
              <a:gd name="connsiteY70" fmla="*/ 885825 h 1866900"/>
              <a:gd name="connsiteX71" fmla="*/ 1533525 w 4889500"/>
              <a:gd name="connsiteY71" fmla="*/ 885825 h 1866900"/>
              <a:gd name="connsiteX72" fmla="*/ 1514475 w 4889500"/>
              <a:gd name="connsiteY72" fmla="*/ 866775 h 1866900"/>
              <a:gd name="connsiteX73" fmla="*/ 1460500 w 4889500"/>
              <a:gd name="connsiteY73" fmla="*/ 866775 h 1866900"/>
              <a:gd name="connsiteX74" fmla="*/ 1460500 w 4889500"/>
              <a:gd name="connsiteY74" fmla="*/ 844550 h 1866900"/>
              <a:gd name="connsiteX75" fmla="*/ 1403350 w 4889500"/>
              <a:gd name="connsiteY75" fmla="*/ 844550 h 1866900"/>
              <a:gd name="connsiteX76" fmla="*/ 1403350 w 4889500"/>
              <a:gd name="connsiteY76" fmla="*/ 803275 h 1866900"/>
              <a:gd name="connsiteX77" fmla="*/ 1343025 w 4889500"/>
              <a:gd name="connsiteY77" fmla="*/ 803275 h 1866900"/>
              <a:gd name="connsiteX78" fmla="*/ 1343025 w 4889500"/>
              <a:gd name="connsiteY78" fmla="*/ 771525 h 1866900"/>
              <a:gd name="connsiteX79" fmla="*/ 1320800 w 4889500"/>
              <a:gd name="connsiteY79" fmla="*/ 771525 h 1866900"/>
              <a:gd name="connsiteX80" fmla="*/ 1320800 w 4889500"/>
              <a:gd name="connsiteY80" fmla="*/ 736600 h 1866900"/>
              <a:gd name="connsiteX81" fmla="*/ 1216025 w 4889500"/>
              <a:gd name="connsiteY81" fmla="*/ 736600 h 1866900"/>
              <a:gd name="connsiteX82" fmla="*/ 1216025 w 4889500"/>
              <a:gd name="connsiteY82" fmla="*/ 714375 h 1866900"/>
              <a:gd name="connsiteX83" fmla="*/ 1187450 w 4889500"/>
              <a:gd name="connsiteY83" fmla="*/ 714375 h 1866900"/>
              <a:gd name="connsiteX84" fmla="*/ 1187450 w 4889500"/>
              <a:gd name="connsiteY84" fmla="*/ 714375 h 1866900"/>
              <a:gd name="connsiteX85" fmla="*/ 1187450 w 4889500"/>
              <a:gd name="connsiteY85" fmla="*/ 714375 h 1866900"/>
              <a:gd name="connsiteX86" fmla="*/ 1187450 w 4889500"/>
              <a:gd name="connsiteY86" fmla="*/ 695325 h 1866900"/>
              <a:gd name="connsiteX87" fmla="*/ 1187450 w 4889500"/>
              <a:gd name="connsiteY87" fmla="*/ 660400 h 1866900"/>
              <a:gd name="connsiteX88" fmla="*/ 1114425 w 4889500"/>
              <a:gd name="connsiteY88" fmla="*/ 660400 h 1866900"/>
              <a:gd name="connsiteX89" fmla="*/ 1114425 w 4889500"/>
              <a:gd name="connsiteY89" fmla="*/ 650875 h 1866900"/>
              <a:gd name="connsiteX90" fmla="*/ 1022350 w 4889500"/>
              <a:gd name="connsiteY90" fmla="*/ 650875 h 1866900"/>
              <a:gd name="connsiteX91" fmla="*/ 1022350 w 4889500"/>
              <a:gd name="connsiteY91" fmla="*/ 603250 h 1866900"/>
              <a:gd name="connsiteX92" fmla="*/ 987425 w 4889500"/>
              <a:gd name="connsiteY92" fmla="*/ 603250 h 1866900"/>
              <a:gd name="connsiteX93" fmla="*/ 987425 w 4889500"/>
              <a:gd name="connsiteY93" fmla="*/ 577850 h 1866900"/>
              <a:gd name="connsiteX94" fmla="*/ 936625 w 4889500"/>
              <a:gd name="connsiteY94" fmla="*/ 577850 h 1866900"/>
              <a:gd name="connsiteX95" fmla="*/ 936625 w 4889500"/>
              <a:gd name="connsiteY95" fmla="*/ 546100 h 1866900"/>
              <a:gd name="connsiteX96" fmla="*/ 923925 w 4889500"/>
              <a:gd name="connsiteY96" fmla="*/ 546100 h 1866900"/>
              <a:gd name="connsiteX97" fmla="*/ 923925 w 4889500"/>
              <a:gd name="connsiteY97" fmla="*/ 546100 h 1866900"/>
              <a:gd name="connsiteX98" fmla="*/ 923925 w 4889500"/>
              <a:gd name="connsiteY98" fmla="*/ 504825 h 1866900"/>
              <a:gd name="connsiteX99" fmla="*/ 895350 w 4889500"/>
              <a:gd name="connsiteY99" fmla="*/ 504825 h 1866900"/>
              <a:gd name="connsiteX100" fmla="*/ 895350 w 4889500"/>
              <a:gd name="connsiteY100" fmla="*/ 476250 h 1866900"/>
              <a:gd name="connsiteX101" fmla="*/ 857250 w 4889500"/>
              <a:gd name="connsiteY101" fmla="*/ 476250 h 1866900"/>
              <a:gd name="connsiteX102" fmla="*/ 857250 w 4889500"/>
              <a:gd name="connsiteY102" fmla="*/ 457200 h 1866900"/>
              <a:gd name="connsiteX103" fmla="*/ 838200 w 4889500"/>
              <a:gd name="connsiteY103" fmla="*/ 457200 h 1866900"/>
              <a:gd name="connsiteX104" fmla="*/ 838200 w 4889500"/>
              <a:gd name="connsiteY104" fmla="*/ 428625 h 1866900"/>
              <a:gd name="connsiteX105" fmla="*/ 825500 w 4889500"/>
              <a:gd name="connsiteY105" fmla="*/ 428625 h 1866900"/>
              <a:gd name="connsiteX106" fmla="*/ 825500 w 4889500"/>
              <a:gd name="connsiteY106" fmla="*/ 387350 h 1866900"/>
              <a:gd name="connsiteX107" fmla="*/ 758825 w 4889500"/>
              <a:gd name="connsiteY107" fmla="*/ 387350 h 1866900"/>
              <a:gd name="connsiteX108" fmla="*/ 758825 w 4889500"/>
              <a:gd name="connsiteY108" fmla="*/ 358775 h 1866900"/>
              <a:gd name="connsiteX109" fmla="*/ 730250 w 4889500"/>
              <a:gd name="connsiteY109" fmla="*/ 358776 h 1866900"/>
              <a:gd name="connsiteX110" fmla="*/ 730250 w 4889500"/>
              <a:gd name="connsiteY110" fmla="*/ 342900 h 1866900"/>
              <a:gd name="connsiteX111" fmla="*/ 673100 w 4889500"/>
              <a:gd name="connsiteY111" fmla="*/ 342900 h 1866900"/>
              <a:gd name="connsiteX112" fmla="*/ 673100 w 4889500"/>
              <a:gd name="connsiteY112" fmla="*/ 317500 h 1866900"/>
              <a:gd name="connsiteX113" fmla="*/ 574675 w 4889500"/>
              <a:gd name="connsiteY113" fmla="*/ 317500 h 1866900"/>
              <a:gd name="connsiteX114" fmla="*/ 574675 w 4889500"/>
              <a:gd name="connsiteY114" fmla="*/ 288925 h 1866900"/>
              <a:gd name="connsiteX115" fmla="*/ 520700 w 4889500"/>
              <a:gd name="connsiteY115" fmla="*/ 288925 h 1866900"/>
              <a:gd name="connsiteX116" fmla="*/ 520700 w 4889500"/>
              <a:gd name="connsiteY116" fmla="*/ 276225 h 1866900"/>
              <a:gd name="connsiteX117" fmla="*/ 492125 w 4889500"/>
              <a:gd name="connsiteY117" fmla="*/ 276225 h 1866900"/>
              <a:gd name="connsiteX118" fmla="*/ 492125 w 4889500"/>
              <a:gd name="connsiteY118" fmla="*/ 254000 h 1866900"/>
              <a:gd name="connsiteX119" fmla="*/ 466725 w 4889500"/>
              <a:gd name="connsiteY119" fmla="*/ 254000 h 1866900"/>
              <a:gd name="connsiteX120" fmla="*/ 466725 w 4889500"/>
              <a:gd name="connsiteY120" fmla="*/ 238125 h 1866900"/>
              <a:gd name="connsiteX121" fmla="*/ 454025 w 4889500"/>
              <a:gd name="connsiteY121" fmla="*/ 238125 h 1866900"/>
              <a:gd name="connsiteX122" fmla="*/ 454025 w 4889500"/>
              <a:gd name="connsiteY122" fmla="*/ 219075 h 1866900"/>
              <a:gd name="connsiteX123" fmla="*/ 436563 w 4889500"/>
              <a:gd name="connsiteY123" fmla="*/ 212725 h 1866900"/>
              <a:gd name="connsiteX124" fmla="*/ 393700 w 4889500"/>
              <a:gd name="connsiteY124" fmla="*/ 209550 h 1866900"/>
              <a:gd name="connsiteX125" fmla="*/ 393700 w 4889500"/>
              <a:gd name="connsiteY125" fmla="*/ 190500 h 1866900"/>
              <a:gd name="connsiteX126" fmla="*/ 266700 w 4889500"/>
              <a:gd name="connsiteY126" fmla="*/ 190500 h 1866900"/>
              <a:gd name="connsiteX127" fmla="*/ 266700 w 4889500"/>
              <a:gd name="connsiteY127" fmla="*/ 161925 h 1866900"/>
              <a:gd name="connsiteX128" fmla="*/ 254000 w 4889500"/>
              <a:gd name="connsiteY128" fmla="*/ 161925 h 1866900"/>
              <a:gd name="connsiteX129" fmla="*/ 254000 w 4889500"/>
              <a:gd name="connsiteY129" fmla="*/ 107950 h 1866900"/>
              <a:gd name="connsiteX130" fmla="*/ 155575 w 4889500"/>
              <a:gd name="connsiteY130" fmla="*/ 107950 h 1866900"/>
              <a:gd name="connsiteX131" fmla="*/ 155575 w 4889500"/>
              <a:gd name="connsiteY131" fmla="*/ 98425 h 1866900"/>
              <a:gd name="connsiteX132" fmla="*/ 76200 w 4889500"/>
              <a:gd name="connsiteY132" fmla="*/ 98425 h 1866900"/>
              <a:gd name="connsiteX133" fmla="*/ 76200 w 4889500"/>
              <a:gd name="connsiteY133" fmla="*/ 38100 h 1866900"/>
              <a:gd name="connsiteX134" fmla="*/ 53975 w 4889500"/>
              <a:gd name="connsiteY134" fmla="*/ 38100 h 1866900"/>
              <a:gd name="connsiteX135" fmla="*/ 53975 w 4889500"/>
              <a:gd name="connsiteY135" fmla="*/ 22225 h 1866900"/>
              <a:gd name="connsiteX136" fmla="*/ 31750 w 4889500"/>
              <a:gd name="connsiteY136" fmla="*/ 22225 h 1866900"/>
              <a:gd name="connsiteX137" fmla="*/ 31750 w 4889500"/>
              <a:gd name="connsiteY137" fmla="*/ 0 h 1866900"/>
              <a:gd name="connsiteX138" fmla="*/ 0 w 4889500"/>
              <a:gd name="connsiteY138"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1325 w 4889500"/>
              <a:gd name="connsiteY56" fmla="*/ 1044575 h 1866900"/>
              <a:gd name="connsiteX57" fmla="*/ 1711325 w 4889500"/>
              <a:gd name="connsiteY57" fmla="*/ 1044575 h 1866900"/>
              <a:gd name="connsiteX58" fmla="*/ 1711325 w 4889500"/>
              <a:gd name="connsiteY58" fmla="*/ 1044575 h 1866900"/>
              <a:gd name="connsiteX59" fmla="*/ 1685925 w 4889500"/>
              <a:gd name="connsiteY59" fmla="*/ 1044575 h 1866900"/>
              <a:gd name="connsiteX60" fmla="*/ 1685925 w 4889500"/>
              <a:gd name="connsiteY60" fmla="*/ 1035050 h 1866900"/>
              <a:gd name="connsiteX61" fmla="*/ 1612900 w 4889500"/>
              <a:gd name="connsiteY61" fmla="*/ 1035050 h 1866900"/>
              <a:gd name="connsiteX62" fmla="*/ 1612900 w 4889500"/>
              <a:gd name="connsiteY62" fmla="*/ 981075 h 1866900"/>
              <a:gd name="connsiteX63" fmla="*/ 1603375 w 4889500"/>
              <a:gd name="connsiteY63" fmla="*/ 981075 h 1866900"/>
              <a:gd name="connsiteX64" fmla="*/ 1603375 w 4889500"/>
              <a:gd name="connsiteY64" fmla="*/ 949325 h 1866900"/>
              <a:gd name="connsiteX65" fmla="*/ 1574800 w 4889500"/>
              <a:gd name="connsiteY65" fmla="*/ 949325 h 1866900"/>
              <a:gd name="connsiteX66" fmla="*/ 1574800 w 4889500"/>
              <a:gd name="connsiteY66" fmla="*/ 908050 h 1866900"/>
              <a:gd name="connsiteX67" fmla="*/ 1533525 w 4889500"/>
              <a:gd name="connsiteY67" fmla="*/ 908050 h 1866900"/>
              <a:gd name="connsiteX68" fmla="*/ 1533525 w 4889500"/>
              <a:gd name="connsiteY68" fmla="*/ 885825 h 1866900"/>
              <a:gd name="connsiteX69" fmla="*/ 1533525 w 4889500"/>
              <a:gd name="connsiteY69" fmla="*/ 885825 h 1866900"/>
              <a:gd name="connsiteX70" fmla="*/ 1533525 w 4889500"/>
              <a:gd name="connsiteY70" fmla="*/ 885825 h 1866900"/>
              <a:gd name="connsiteX71" fmla="*/ 1514475 w 4889500"/>
              <a:gd name="connsiteY71" fmla="*/ 866775 h 1866900"/>
              <a:gd name="connsiteX72" fmla="*/ 1460500 w 4889500"/>
              <a:gd name="connsiteY72" fmla="*/ 866775 h 1866900"/>
              <a:gd name="connsiteX73" fmla="*/ 1460500 w 4889500"/>
              <a:gd name="connsiteY73" fmla="*/ 844550 h 1866900"/>
              <a:gd name="connsiteX74" fmla="*/ 1403350 w 4889500"/>
              <a:gd name="connsiteY74" fmla="*/ 844550 h 1866900"/>
              <a:gd name="connsiteX75" fmla="*/ 1403350 w 4889500"/>
              <a:gd name="connsiteY75" fmla="*/ 803275 h 1866900"/>
              <a:gd name="connsiteX76" fmla="*/ 1343025 w 4889500"/>
              <a:gd name="connsiteY76" fmla="*/ 803275 h 1866900"/>
              <a:gd name="connsiteX77" fmla="*/ 1343025 w 4889500"/>
              <a:gd name="connsiteY77" fmla="*/ 771525 h 1866900"/>
              <a:gd name="connsiteX78" fmla="*/ 1320800 w 4889500"/>
              <a:gd name="connsiteY78" fmla="*/ 771525 h 1866900"/>
              <a:gd name="connsiteX79" fmla="*/ 1320800 w 4889500"/>
              <a:gd name="connsiteY79" fmla="*/ 736600 h 1866900"/>
              <a:gd name="connsiteX80" fmla="*/ 1216025 w 4889500"/>
              <a:gd name="connsiteY80" fmla="*/ 736600 h 1866900"/>
              <a:gd name="connsiteX81" fmla="*/ 1216025 w 4889500"/>
              <a:gd name="connsiteY81" fmla="*/ 714375 h 1866900"/>
              <a:gd name="connsiteX82" fmla="*/ 1187450 w 4889500"/>
              <a:gd name="connsiteY82" fmla="*/ 714375 h 1866900"/>
              <a:gd name="connsiteX83" fmla="*/ 1187450 w 4889500"/>
              <a:gd name="connsiteY83" fmla="*/ 714375 h 1866900"/>
              <a:gd name="connsiteX84" fmla="*/ 1187450 w 4889500"/>
              <a:gd name="connsiteY84" fmla="*/ 714375 h 1866900"/>
              <a:gd name="connsiteX85" fmla="*/ 1187450 w 4889500"/>
              <a:gd name="connsiteY85" fmla="*/ 695325 h 1866900"/>
              <a:gd name="connsiteX86" fmla="*/ 1187450 w 4889500"/>
              <a:gd name="connsiteY86" fmla="*/ 660400 h 1866900"/>
              <a:gd name="connsiteX87" fmla="*/ 1114425 w 4889500"/>
              <a:gd name="connsiteY87" fmla="*/ 660400 h 1866900"/>
              <a:gd name="connsiteX88" fmla="*/ 1114425 w 4889500"/>
              <a:gd name="connsiteY88" fmla="*/ 650875 h 1866900"/>
              <a:gd name="connsiteX89" fmla="*/ 1022350 w 4889500"/>
              <a:gd name="connsiteY89" fmla="*/ 650875 h 1866900"/>
              <a:gd name="connsiteX90" fmla="*/ 1022350 w 4889500"/>
              <a:gd name="connsiteY90" fmla="*/ 603250 h 1866900"/>
              <a:gd name="connsiteX91" fmla="*/ 987425 w 4889500"/>
              <a:gd name="connsiteY91" fmla="*/ 603250 h 1866900"/>
              <a:gd name="connsiteX92" fmla="*/ 987425 w 4889500"/>
              <a:gd name="connsiteY92" fmla="*/ 577850 h 1866900"/>
              <a:gd name="connsiteX93" fmla="*/ 936625 w 4889500"/>
              <a:gd name="connsiteY93" fmla="*/ 577850 h 1866900"/>
              <a:gd name="connsiteX94" fmla="*/ 936625 w 4889500"/>
              <a:gd name="connsiteY94" fmla="*/ 546100 h 1866900"/>
              <a:gd name="connsiteX95" fmla="*/ 923925 w 4889500"/>
              <a:gd name="connsiteY95" fmla="*/ 546100 h 1866900"/>
              <a:gd name="connsiteX96" fmla="*/ 923925 w 4889500"/>
              <a:gd name="connsiteY96" fmla="*/ 546100 h 1866900"/>
              <a:gd name="connsiteX97" fmla="*/ 923925 w 4889500"/>
              <a:gd name="connsiteY97" fmla="*/ 504825 h 1866900"/>
              <a:gd name="connsiteX98" fmla="*/ 895350 w 4889500"/>
              <a:gd name="connsiteY98" fmla="*/ 504825 h 1866900"/>
              <a:gd name="connsiteX99" fmla="*/ 895350 w 4889500"/>
              <a:gd name="connsiteY99" fmla="*/ 476250 h 1866900"/>
              <a:gd name="connsiteX100" fmla="*/ 857250 w 4889500"/>
              <a:gd name="connsiteY100" fmla="*/ 476250 h 1866900"/>
              <a:gd name="connsiteX101" fmla="*/ 857250 w 4889500"/>
              <a:gd name="connsiteY101" fmla="*/ 457200 h 1866900"/>
              <a:gd name="connsiteX102" fmla="*/ 838200 w 4889500"/>
              <a:gd name="connsiteY102" fmla="*/ 457200 h 1866900"/>
              <a:gd name="connsiteX103" fmla="*/ 838200 w 4889500"/>
              <a:gd name="connsiteY103" fmla="*/ 428625 h 1866900"/>
              <a:gd name="connsiteX104" fmla="*/ 825500 w 4889500"/>
              <a:gd name="connsiteY104" fmla="*/ 428625 h 1866900"/>
              <a:gd name="connsiteX105" fmla="*/ 825500 w 4889500"/>
              <a:gd name="connsiteY105" fmla="*/ 387350 h 1866900"/>
              <a:gd name="connsiteX106" fmla="*/ 758825 w 4889500"/>
              <a:gd name="connsiteY106" fmla="*/ 387350 h 1866900"/>
              <a:gd name="connsiteX107" fmla="*/ 758825 w 4889500"/>
              <a:gd name="connsiteY107" fmla="*/ 358775 h 1866900"/>
              <a:gd name="connsiteX108" fmla="*/ 730250 w 4889500"/>
              <a:gd name="connsiteY108" fmla="*/ 358776 h 1866900"/>
              <a:gd name="connsiteX109" fmla="*/ 730250 w 4889500"/>
              <a:gd name="connsiteY109" fmla="*/ 342900 h 1866900"/>
              <a:gd name="connsiteX110" fmla="*/ 673100 w 4889500"/>
              <a:gd name="connsiteY110" fmla="*/ 342900 h 1866900"/>
              <a:gd name="connsiteX111" fmla="*/ 673100 w 4889500"/>
              <a:gd name="connsiteY111" fmla="*/ 317500 h 1866900"/>
              <a:gd name="connsiteX112" fmla="*/ 574675 w 4889500"/>
              <a:gd name="connsiteY112" fmla="*/ 317500 h 1866900"/>
              <a:gd name="connsiteX113" fmla="*/ 574675 w 4889500"/>
              <a:gd name="connsiteY113" fmla="*/ 288925 h 1866900"/>
              <a:gd name="connsiteX114" fmla="*/ 520700 w 4889500"/>
              <a:gd name="connsiteY114" fmla="*/ 288925 h 1866900"/>
              <a:gd name="connsiteX115" fmla="*/ 520700 w 4889500"/>
              <a:gd name="connsiteY115" fmla="*/ 276225 h 1866900"/>
              <a:gd name="connsiteX116" fmla="*/ 492125 w 4889500"/>
              <a:gd name="connsiteY116" fmla="*/ 276225 h 1866900"/>
              <a:gd name="connsiteX117" fmla="*/ 492125 w 4889500"/>
              <a:gd name="connsiteY117" fmla="*/ 254000 h 1866900"/>
              <a:gd name="connsiteX118" fmla="*/ 466725 w 4889500"/>
              <a:gd name="connsiteY118" fmla="*/ 254000 h 1866900"/>
              <a:gd name="connsiteX119" fmla="*/ 466725 w 4889500"/>
              <a:gd name="connsiteY119" fmla="*/ 238125 h 1866900"/>
              <a:gd name="connsiteX120" fmla="*/ 454025 w 4889500"/>
              <a:gd name="connsiteY120" fmla="*/ 238125 h 1866900"/>
              <a:gd name="connsiteX121" fmla="*/ 454025 w 4889500"/>
              <a:gd name="connsiteY121" fmla="*/ 219075 h 1866900"/>
              <a:gd name="connsiteX122" fmla="*/ 436563 w 4889500"/>
              <a:gd name="connsiteY122" fmla="*/ 212725 h 1866900"/>
              <a:gd name="connsiteX123" fmla="*/ 393700 w 4889500"/>
              <a:gd name="connsiteY123" fmla="*/ 209550 h 1866900"/>
              <a:gd name="connsiteX124" fmla="*/ 393700 w 4889500"/>
              <a:gd name="connsiteY124" fmla="*/ 190500 h 1866900"/>
              <a:gd name="connsiteX125" fmla="*/ 266700 w 4889500"/>
              <a:gd name="connsiteY125" fmla="*/ 190500 h 1866900"/>
              <a:gd name="connsiteX126" fmla="*/ 266700 w 4889500"/>
              <a:gd name="connsiteY126" fmla="*/ 161925 h 1866900"/>
              <a:gd name="connsiteX127" fmla="*/ 254000 w 4889500"/>
              <a:gd name="connsiteY127" fmla="*/ 161925 h 1866900"/>
              <a:gd name="connsiteX128" fmla="*/ 254000 w 4889500"/>
              <a:gd name="connsiteY128" fmla="*/ 107950 h 1866900"/>
              <a:gd name="connsiteX129" fmla="*/ 155575 w 4889500"/>
              <a:gd name="connsiteY129" fmla="*/ 107950 h 1866900"/>
              <a:gd name="connsiteX130" fmla="*/ 155575 w 4889500"/>
              <a:gd name="connsiteY130" fmla="*/ 98425 h 1866900"/>
              <a:gd name="connsiteX131" fmla="*/ 76200 w 4889500"/>
              <a:gd name="connsiteY131" fmla="*/ 98425 h 1866900"/>
              <a:gd name="connsiteX132" fmla="*/ 76200 w 4889500"/>
              <a:gd name="connsiteY132" fmla="*/ 38100 h 1866900"/>
              <a:gd name="connsiteX133" fmla="*/ 53975 w 4889500"/>
              <a:gd name="connsiteY133" fmla="*/ 38100 h 1866900"/>
              <a:gd name="connsiteX134" fmla="*/ 53975 w 4889500"/>
              <a:gd name="connsiteY134" fmla="*/ 22225 h 1866900"/>
              <a:gd name="connsiteX135" fmla="*/ 31750 w 4889500"/>
              <a:gd name="connsiteY135" fmla="*/ 22225 h 1866900"/>
              <a:gd name="connsiteX136" fmla="*/ 31750 w 4889500"/>
              <a:gd name="connsiteY136" fmla="*/ 0 h 1866900"/>
              <a:gd name="connsiteX137" fmla="*/ 0 w 4889500"/>
              <a:gd name="connsiteY137"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1325 w 4889500"/>
              <a:gd name="connsiteY56" fmla="*/ 1044575 h 1866900"/>
              <a:gd name="connsiteX57" fmla="*/ 1711325 w 4889500"/>
              <a:gd name="connsiteY57" fmla="*/ 1044575 h 1866900"/>
              <a:gd name="connsiteX58" fmla="*/ 1716088 w 4889500"/>
              <a:gd name="connsiteY58" fmla="*/ 1044575 h 1866900"/>
              <a:gd name="connsiteX59" fmla="*/ 1685925 w 4889500"/>
              <a:gd name="connsiteY59" fmla="*/ 1044575 h 1866900"/>
              <a:gd name="connsiteX60" fmla="*/ 1685925 w 4889500"/>
              <a:gd name="connsiteY60" fmla="*/ 1035050 h 1866900"/>
              <a:gd name="connsiteX61" fmla="*/ 1612900 w 4889500"/>
              <a:gd name="connsiteY61" fmla="*/ 1035050 h 1866900"/>
              <a:gd name="connsiteX62" fmla="*/ 1612900 w 4889500"/>
              <a:gd name="connsiteY62" fmla="*/ 981075 h 1866900"/>
              <a:gd name="connsiteX63" fmla="*/ 1603375 w 4889500"/>
              <a:gd name="connsiteY63" fmla="*/ 981075 h 1866900"/>
              <a:gd name="connsiteX64" fmla="*/ 1603375 w 4889500"/>
              <a:gd name="connsiteY64" fmla="*/ 949325 h 1866900"/>
              <a:gd name="connsiteX65" fmla="*/ 1574800 w 4889500"/>
              <a:gd name="connsiteY65" fmla="*/ 949325 h 1866900"/>
              <a:gd name="connsiteX66" fmla="*/ 1574800 w 4889500"/>
              <a:gd name="connsiteY66" fmla="*/ 908050 h 1866900"/>
              <a:gd name="connsiteX67" fmla="*/ 1533525 w 4889500"/>
              <a:gd name="connsiteY67" fmla="*/ 908050 h 1866900"/>
              <a:gd name="connsiteX68" fmla="*/ 1533525 w 4889500"/>
              <a:gd name="connsiteY68" fmla="*/ 885825 h 1866900"/>
              <a:gd name="connsiteX69" fmla="*/ 1533525 w 4889500"/>
              <a:gd name="connsiteY69" fmla="*/ 885825 h 1866900"/>
              <a:gd name="connsiteX70" fmla="*/ 1533525 w 4889500"/>
              <a:gd name="connsiteY70" fmla="*/ 885825 h 1866900"/>
              <a:gd name="connsiteX71" fmla="*/ 1514475 w 4889500"/>
              <a:gd name="connsiteY71" fmla="*/ 866775 h 1866900"/>
              <a:gd name="connsiteX72" fmla="*/ 1460500 w 4889500"/>
              <a:gd name="connsiteY72" fmla="*/ 866775 h 1866900"/>
              <a:gd name="connsiteX73" fmla="*/ 1460500 w 4889500"/>
              <a:gd name="connsiteY73" fmla="*/ 844550 h 1866900"/>
              <a:gd name="connsiteX74" fmla="*/ 1403350 w 4889500"/>
              <a:gd name="connsiteY74" fmla="*/ 844550 h 1866900"/>
              <a:gd name="connsiteX75" fmla="*/ 1403350 w 4889500"/>
              <a:gd name="connsiteY75" fmla="*/ 803275 h 1866900"/>
              <a:gd name="connsiteX76" fmla="*/ 1343025 w 4889500"/>
              <a:gd name="connsiteY76" fmla="*/ 803275 h 1866900"/>
              <a:gd name="connsiteX77" fmla="*/ 1343025 w 4889500"/>
              <a:gd name="connsiteY77" fmla="*/ 771525 h 1866900"/>
              <a:gd name="connsiteX78" fmla="*/ 1320800 w 4889500"/>
              <a:gd name="connsiteY78" fmla="*/ 771525 h 1866900"/>
              <a:gd name="connsiteX79" fmla="*/ 1320800 w 4889500"/>
              <a:gd name="connsiteY79" fmla="*/ 736600 h 1866900"/>
              <a:gd name="connsiteX80" fmla="*/ 1216025 w 4889500"/>
              <a:gd name="connsiteY80" fmla="*/ 736600 h 1866900"/>
              <a:gd name="connsiteX81" fmla="*/ 1216025 w 4889500"/>
              <a:gd name="connsiteY81" fmla="*/ 714375 h 1866900"/>
              <a:gd name="connsiteX82" fmla="*/ 1187450 w 4889500"/>
              <a:gd name="connsiteY82" fmla="*/ 714375 h 1866900"/>
              <a:gd name="connsiteX83" fmla="*/ 1187450 w 4889500"/>
              <a:gd name="connsiteY83" fmla="*/ 714375 h 1866900"/>
              <a:gd name="connsiteX84" fmla="*/ 1187450 w 4889500"/>
              <a:gd name="connsiteY84" fmla="*/ 714375 h 1866900"/>
              <a:gd name="connsiteX85" fmla="*/ 1187450 w 4889500"/>
              <a:gd name="connsiteY85" fmla="*/ 695325 h 1866900"/>
              <a:gd name="connsiteX86" fmla="*/ 1187450 w 4889500"/>
              <a:gd name="connsiteY86" fmla="*/ 660400 h 1866900"/>
              <a:gd name="connsiteX87" fmla="*/ 1114425 w 4889500"/>
              <a:gd name="connsiteY87" fmla="*/ 660400 h 1866900"/>
              <a:gd name="connsiteX88" fmla="*/ 1114425 w 4889500"/>
              <a:gd name="connsiteY88" fmla="*/ 650875 h 1866900"/>
              <a:gd name="connsiteX89" fmla="*/ 1022350 w 4889500"/>
              <a:gd name="connsiteY89" fmla="*/ 650875 h 1866900"/>
              <a:gd name="connsiteX90" fmla="*/ 1022350 w 4889500"/>
              <a:gd name="connsiteY90" fmla="*/ 603250 h 1866900"/>
              <a:gd name="connsiteX91" fmla="*/ 987425 w 4889500"/>
              <a:gd name="connsiteY91" fmla="*/ 603250 h 1866900"/>
              <a:gd name="connsiteX92" fmla="*/ 987425 w 4889500"/>
              <a:gd name="connsiteY92" fmla="*/ 577850 h 1866900"/>
              <a:gd name="connsiteX93" fmla="*/ 936625 w 4889500"/>
              <a:gd name="connsiteY93" fmla="*/ 577850 h 1866900"/>
              <a:gd name="connsiteX94" fmla="*/ 936625 w 4889500"/>
              <a:gd name="connsiteY94" fmla="*/ 546100 h 1866900"/>
              <a:gd name="connsiteX95" fmla="*/ 923925 w 4889500"/>
              <a:gd name="connsiteY95" fmla="*/ 546100 h 1866900"/>
              <a:gd name="connsiteX96" fmla="*/ 923925 w 4889500"/>
              <a:gd name="connsiteY96" fmla="*/ 546100 h 1866900"/>
              <a:gd name="connsiteX97" fmla="*/ 923925 w 4889500"/>
              <a:gd name="connsiteY97" fmla="*/ 504825 h 1866900"/>
              <a:gd name="connsiteX98" fmla="*/ 895350 w 4889500"/>
              <a:gd name="connsiteY98" fmla="*/ 504825 h 1866900"/>
              <a:gd name="connsiteX99" fmla="*/ 895350 w 4889500"/>
              <a:gd name="connsiteY99" fmla="*/ 476250 h 1866900"/>
              <a:gd name="connsiteX100" fmla="*/ 857250 w 4889500"/>
              <a:gd name="connsiteY100" fmla="*/ 476250 h 1866900"/>
              <a:gd name="connsiteX101" fmla="*/ 857250 w 4889500"/>
              <a:gd name="connsiteY101" fmla="*/ 457200 h 1866900"/>
              <a:gd name="connsiteX102" fmla="*/ 838200 w 4889500"/>
              <a:gd name="connsiteY102" fmla="*/ 457200 h 1866900"/>
              <a:gd name="connsiteX103" fmla="*/ 838200 w 4889500"/>
              <a:gd name="connsiteY103" fmla="*/ 428625 h 1866900"/>
              <a:gd name="connsiteX104" fmla="*/ 825500 w 4889500"/>
              <a:gd name="connsiteY104" fmla="*/ 428625 h 1866900"/>
              <a:gd name="connsiteX105" fmla="*/ 825500 w 4889500"/>
              <a:gd name="connsiteY105" fmla="*/ 387350 h 1866900"/>
              <a:gd name="connsiteX106" fmla="*/ 758825 w 4889500"/>
              <a:gd name="connsiteY106" fmla="*/ 387350 h 1866900"/>
              <a:gd name="connsiteX107" fmla="*/ 758825 w 4889500"/>
              <a:gd name="connsiteY107" fmla="*/ 358775 h 1866900"/>
              <a:gd name="connsiteX108" fmla="*/ 730250 w 4889500"/>
              <a:gd name="connsiteY108" fmla="*/ 358776 h 1866900"/>
              <a:gd name="connsiteX109" fmla="*/ 730250 w 4889500"/>
              <a:gd name="connsiteY109" fmla="*/ 342900 h 1866900"/>
              <a:gd name="connsiteX110" fmla="*/ 673100 w 4889500"/>
              <a:gd name="connsiteY110" fmla="*/ 342900 h 1866900"/>
              <a:gd name="connsiteX111" fmla="*/ 673100 w 4889500"/>
              <a:gd name="connsiteY111" fmla="*/ 317500 h 1866900"/>
              <a:gd name="connsiteX112" fmla="*/ 574675 w 4889500"/>
              <a:gd name="connsiteY112" fmla="*/ 317500 h 1866900"/>
              <a:gd name="connsiteX113" fmla="*/ 574675 w 4889500"/>
              <a:gd name="connsiteY113" fmla="*/ 288925 h 1866900"/>
              <a:gd name="connsiteX114" fmla="*/ 520700 w 4889500"/>
              <a:gd name="connsiteY114" fmla="*/ 288925 h 1866900"/>
              <a:gd name="connsiteX115" fmla="*/ 520700 w 4889500"/>
              <a:gd name="connsiteY115" fmla="*/ 276225 h 1866900"/>
              <a:gd name="connsiteX116" fmla="*/ 492125 w 4889500"/>
              <a:gd name="connsiteY116" fmla="*/ 276225 h 1866900"/>
              <a:gd name="connsiteX117" fmla="*/ 492125 w 4889500"/>
              <a:gd name="connsiteY117" fmla="*/ 254000 h 1866900"/>
              <a:gd name="connsiteX118" fmla="*/ 466725 w 4889500"/>
              <a:gd name="connsiteY118" fmla="*/ 254000 h 1866900"/>
              <a:gd name="connsiteX119" fmla="*/ 466725 w 4889500"/>
              <a:gd name="connsiteY119" fmla="*/ 238125 h 1866900"/>
              <a:gd name="connsiteX120" fmla="*/ 454025 w 4889500"/>
              <a:gd name="connsiteY120" fmla="*/ 238125 h 1866900"/>
              <a:gd name="connsiteX121" fmla="*/ 454025 w 4889500"/>
              <a:gd name="connsiteY121" fmla="*/ 219075 h 1866900"/>
              <a:gd name="connsiteX122" fmla="*/ 436563 w 4889500"/>
              <a:gd name="connsiteY122" fmla="*/ 212725 h 1866900"/>
              <a:gd name="connsiteX123" fmla="*/ 393700 w 4889500"/>
              <a:gd name="connsiteY123" fmla="*/ 209550 h 1866900"/>
              <a:gd name="connsiteX124" fmla="*/ 393700 w 4889500"/>
              <a:gd name="connsiteY124" fmla="*/ 190500 h 1866900"/>
              <a:gd name="connsiteX125" fmla="*/ 266700 w 4889500"/>
              <a:gd name="connsiteY125" fmla="*/ 190500 h 1866900"/>
              <a:gd name="connsiteX126" fmla="*/ 266700 w 4889500"/>
              <a:gd name="connsiteY126" fmla="*/ 161925 h 1866900"/>
              <a:gd name="connsiteX127" fmla="*/ 254000 w 4889500"/>
              <a:gd name="connsiteY127" fmla="*/ 161925 h 1866900"/>
              <a:gd name="connsiteX128" fmla="*/ 254000 w 4889500"/>
              <a:gd name="connsiteY128" fmla="*/ 107950 h 1866900"/>
              <a:gd name="connsiteX129" fmla="*/ 155575 w 4889500"/>
              <a:gd name="connsiteY129" fmla="*/ 107950 h 1866900"/>
              <a:gd name="connsiteX130" fmla="*/ 155575 w 4889500"/>
              <a:gd name="connsiteY130" fmla="*/ 98425 h 1866900"/>
              <a:gd name="connsiteX131" fmla="*/ 76200 w 4889500"/>
              <a:gd name="connsiteY131" fmla="*/ 98425 h 1866900"/>
              <a:gd name="connsiteX132" fmla="*/ 76200 w 4889500"/>
              <a:gd name="connsiteY132" fmla="*/ 38100 h 1866900"/>
              <a:gd name="connsiteX133" fmla="*/ 53975 w 4889500"/>
              <a:gd name="connsiteY133" fmla="*/ 38100 h 1866900"/>
              <a:gd name="connsiteX134" fmla="*/ 53975 w 4889500"/>
              <a:gd name="connsiteY134" fmla="*/ 22225 h 1866900"/>
              <a:gd name="connsiteX135" fmla="*/ 31750 w 4889500"/>
              <a:gd name="connsiteY135" fmla="*/ 22225 h 1866900"/>
              <a:gd name="connsiteX136" fmla="*/ 31750 w 4889500"/>
              <a:gd name="connsiteY136" fmla="*/ 0 h 1866900"/>
              <a:gd name="connsiteX137" fmla="*/ 0 w 4889500"/>
              <a:gd name="connsiteY137"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1325 w 4889500"/>
              <a:gd name="connsiteY56" fmla="*/ 1044575 h 1866900"/>
              <a:gd name="connsiteX57" fmla="*/ 1711325 w 4889500"/>
              <a:gd name="connsiteY57" fmla="*/ 1044575 h 1866900"/>
              <a:gd name="connsiteX58" fmla="*/ 1716088 w 4889500"/>
              <a:gd name="connsiteY58" fmla="*/ 1044575 h 1866900"/>
              <a:gd name="connsiteX59" fmla="*/ 1685925 w 4889500"/>
              <a:gd name="connsiteY59" fmla="*/ 1044575 h 1866900"/>
              <a:gd name="connsiteX60" fmla="*/ 1685925 w 4889500"/>
              <a:gd name="connsiteY60" fmla="*/ 1035050 h 1866900"/>
              <a:gd name="connsiteX61" fmla="*/ 1612900 w 4889500"/>
              <a:gd name="connsiteY61" fmla="*/ 1035050 h 1866900"/>
              <a:gd name="connsiteX62" fmla="*/ 1612900 w 4889500"/>
              <a:gd name="connsiteY62" fmla="*/ 981075 h 1866900"/>
              <a:gd name="connsiteX63" fmla="*/ 1603375 w 4889500"/>
              <a:gd name="connsiteY63" fmla="*/ 981075 h 1866900"/>
              <a:gd name="connsiteX64" fmla="*/ 1603375 w 4889500"/>
              <a:gd name="connsiteY64" fmla="*/ 949325 h 1866900"/>
              <a:gd name="connsiteX65" fmla="*/ 1574800 w 4889500"/>
              <a:gd name="connsiteY65" fmla="*/ 949325 h 1866900"/>
              <a:gd name="connsiteX66" fmla="*/ 1574800 w 4889500"/>
              <a:gd name="connsiteY66" fmla="*/ 908050 h 1866900"/>
              <a:gd name="connsiteX67" fmla="*/ 1533525 w 4889500"/>
              <a:gd name="connsiteY67" fmla="*/ 908050 h 1866900"/>
              <a:gd name="connsiteX68" fmla="*/ 1533525 w 4889500"/>
              <a:gd name="connsiteY68" fmla="*/ 885825 h 1866900"/>
              <a:gd name="connsiteX69" fmla="*/ 1533525 w 4889500"/>
              <a:gd name="connsiteY69" fmla="*/ 885825 h 1866900"/>
              <a:gd name="connsiteX70" fmla="*/ 1533525 w 4889500"/>
              <a:gd name="connsiteY70" fmla="*/ 885825 h 1866900"/>
              <a:gd name="connsiteX71" fmla="*/ 1514475 w 4889500"/>
              <a:gd name="connsiteY71" fmla="*/ 866775 h 1866900"/>
              <a:gd name="connsiteX72" fmla="*/ 1460500 w 4889500"/>
              <a:gd name="connsiteY72" fmla="*/ 866775 h 1866900"/>
              <a:gd name="connsiteX73" fmla="*/ 1460500 w 4889500"/>
              <a:gd name="connsiteY73" fmla="*/ 844550 h 1866900"/>
              <a:gd name="connsiteX74" fmla="*/ 1403350 w 4889500"/>
              <a:gd name="connsiteY74" fmla="*/ 844550 h 1866900"/>
              <a:gd name="connsiteX75" fmla="*/ 1403350 w 4889500"/>
              <a:gd name="connsiteY75" fmla="*/ 803275 h 1866900"/>
              <a:gd name="connsiteX76" fmla="*/ 1343025 w 4889500"/>
              <a:gd name="connsiteY76" fmla="*/ 803275 h 1866900"/>
              <a:gd name="connsiteX77" fmla="*/ 1343025 w 4889500"/>
              <a:gd name="connsiteY77" fmla="*/ 771525 h 1866900"/>
              <a:gd name="connsiteX78" fmla="*/ 1320800 w 4889500"/>
              <a:gd name="connsiteY78" fmla="*/ 771525 h 1866900"/>
              <a:gd name="connsiteX79" fmla="*/ 1320800 w 4889500"/>
              <a:gd name="connsiteY79" fmla="*/ 736600 h 1866900"/>
              <a:gd name="connsiteX80" fmla="*/ 1216025 w 4889500"/>
              <a:gd name="connsiteY80" fmla="*/ 736600 h 1866900"/>
              <a:gd name="connsiteX81" fmla="*/ 1216025 w 4889500"/>
              <a:gd name="connsiteY81" fmla="*/ 714375 h 1866900"/>
              <a:gd name="connsiteX82" fmla="*/ 1187450 w 4889500"/>
              <a:gd name="connsiteY82" fmla="*/ 714375 h 1866900"/>
              <a:gd name="connsiteX83" fmla="*/ 1187450 w 4889500"/>
              <a:gd name="connsiteY83" fmla="*/ 714375 h 1866900"/>
              <a:gd name="connsiteX84" fmla="*/ 1187450 w 4889500"/>
              <a:gd name="connsiteY84" fmla="*/ 714375 h 1866900"/>
              <a:gd name="connsiteX85" fmla="*/ 1187450 w 4889500"/>
              <a:gd name="connsiteY85" fmla="*/ 695325 h 1866900"/>
              <a:gd name="connsiteX86" fmla="*/ 1187450 w 4889500"/>
              <a:gd name="connsiteY86" fmla="*/ 660400 h 1866900"/>
              <a:gd name="connsiteX87" fmla="*/ 1114425 w 4889500"/>
              <a:gd name="connsiteY87" fmla="*/ 660400 h 1866900"/>
              <a:gd name="connsiteX88" fmla="*/ 1114425 w 4889500"/>
              <a:gd name="connsiteY88" fmla="*/ 650875 h 1866900"/>
              <a:gd name="connsiteX89" fmla="*/ 1022350 w 4889500"/>
              <a:gd name="connsiteY89" fmla="*/ 650875 h 1866900"/>
              <a:gd name="connsiteX90" fmla="*/ 1022350 w 4889500"/>
              <a:gd name="connsiteY90" fmla="*/ 603250 h 1866900"/>
              <a:gd name="connsiteX91" fmla="*/ 987425 w 4889500"/>
              <a:gd name="connsiteY91" fmla="*/ 603250 h 1866900"/>
              <a:gd name="connsiteX92" fmla="*/ 987425 w 4889500"/>
              <a:gd name="connsiteY92" fmla="*/ 577850 h 1866900"/>
              <a:gd name="connsiteX93" fmla="*/ 936625 w 4889500"/>
              <a:gd name="connsiteY93" fmla="*/ 577850 h 1866900"/>
              <a:gd name="connsiteX94" fmla="*/ 936625 w 4889500"/>
              <a:gd name="connsiteY94" fmla="*/ 546100 h 1866900"/>
              <a:gd name="connsiteX95" fmla="*/ 923925 w 4889500"/>
              <a:gd name="connsiteY95" fmla="*/ 546100 h 1866900"/>
              <a:gd name="connsiteX96" fmla="*/ 923925 w 4889500"/>
              <a:gd name="connsiteY96" fmla="*/ 546100 h 1866900"/>
              <a:gd name="connsiteX97" fmla="*/ 923925 w 4889500"/>
              <a:gd name="connsiteY97" fmla="*/ 504825 h 1866900"/>
              <a:gd name="connsiteX98" fmla="*/ 895350 w 4889500"/>
              <a:gd name="connsiteY98" fmla="*/ 504825 h 1866900"/>
              <a:gd name="connsiteX99" fmla="*/ 895350 w 4889500"/>
              <a:gd name="connsiteY99" fmla="*/ 476250 h 1866900"/>
              <a:gd name="connsiteX100" fmla="*/ 857250 w 4889500"/>
              <a:gd name="connsiteY100" fmla="*/ 476250 h 1866900"/>
              <a:gd name="connsiteX101" fmla="*/ 857250 w 4889500"/>
              <a:gd name="connsiteY101" fmla="*/ 457200 h 1866900"/>
              <a:gd name="connsiteX102" fmla="*/ 838200 w 4889500"/>
              <a:gd name="connsiteY102" fmla="*/ 457200 h 1866900"/>
              <a:gd name="connsiteX103" fmla="*/ 838200 w 4889500"/>
              <a:gd name="connsiteY103" fmla="*/ 428625 h 1866900"/>
              <a:gd name="connsiteX104" fmla="*/ 825500 w 4889500"/>
              <a:gd name="connsiteY104" fmla="*/ 428625 h 1866900"/>
              <a:gd name="connsiteX105" fmla="*/ 825500 w 4889500"/>
              <a:gd name="connsiteY105" fmla="*/ 387350 h 1866900"/>
              <a:gd name="connsiteX106" fmla="*/ 758825 w 4889500"/>
              <a:gd name="connsiteY106" fmla="*/ 387350 h 1866900"/>
              <a:gd name="connsiteX107" fmla="*/ 758825 w 4889500"/>
              <a:gd name="connsiteY107" fmla="*/ 358775 h 1866900"/>
              <a:gd name="connsiteX108" fmla="*/ 730250 w 4889500"/>
              <a:gd name="connsiteY108" fmla="*/ 358776 h 1866900"/>
              <a:gd name="connsiteX109" fmla="*/ 730250 w 4889500"/>
              <a:gd name="connsiteY109" fmla="*/ 342900 h 1866900"/>
              <a:gd name="connsiteX110" fmla="*/ 673100 w 4889500"/>
              <a:gd name="connsiteY110" fmla="*/ 342900 h 1866900"/>
              <a:gd name="connsiteX111" fmla="*/ 673100 w 4889500"/>
              <a:gd name="connsiteY111" fmla="*/ 317500 h 1866900"/>
              <a:gd name="connsiteX112" fmla="*/ 574675 w 4889500"/>
              <a:gd name="connsiteY112" fmla="*/ 317500 h 1866900"/>
              <a:gd name="connsiteX113" fmla="*/ 574675 w 4889500"/>
              <a:gd name="connsiteY113" fmla="*/ 288925 h 1866900"/>
              <a:gd name="connsiteX114" fmla="*/ 520700 w 4889500"/>
              <a:gd name="connsiteY114" fmla="*/ 288925 h 1866900"/>
              <a:gd name="connsiteX115" fmla="*/ 520700 w 4889500"/>
              <a:gd name="connsiteY115" fmla="*/ 276225 h 1866900"/>
              <a:gd name="connsiteX116" fmla="*/ 492125 w 4889500"/>
              <a:gd name="connsiteY116" fmla="*/ 276225 h 1866900"/>
              <a:gd name="connsiteX117" fmla="*/ 492125 w 4889500"/>
              <a:gd name="connsiteY117" fmla="*/ 254000 h 1866900"/>
              <a:gd name="connsiteX118" fmla="*/ 466725 w 4889500"/>
              <a:gd name="connsiteY118" fmla="*/ 254000 h 1866900"/>
              <a:gd name="connsiteX119" fmla="*/ 466725 w 4889500"/>
              <a:gd name="connsiteY119" fmla="*/ 238125 h 1866900"/>
              <a:gd name="connsiteX120" fmla="*/ 454025 w 4889500"/>
              <a:gd name="connsiteY120" fmla="*/ 238125 h 1866900"/>
              <a:gd name="connsiteX121" fmla="*/ 454025 w 4889500"/>
              <a:gd name="connsiteY121" fmla="*/ 219075 h 1866900"/>
              <a:gd name="connsiteX122" fmla="*/ 436563 w 4889500"/>
              <a:gd name="connsiteY122" fmla="*/ 212725 h 1866900"/>
              <a:gd name="connsiteX123" fmla="*/ 393700 w 4889500"/>
              <a:gd name="connsiteY123" fmla="*/ 209550 h 1866900"/>
              <a:gd name="connsiteX124" fmla="*/ 393700 w 4889500"/>
              <a:gd name="connsiteY124" fmla="*/ 190500 h 1866900"/>
              <a:gd name="connsiteX125" fmla="*/ 266700 w 4889500"/>
              <a:gd name="connsiteY125" fmla="*/ 190500 h 1866900"/>
              <a:gd name="connsiteX126" fmla="*/ 266700 w 4889500"/>
              <a:gd name="connsiteY126" fmla="*/ 161925 h 1866900"/>
              <a:gd name="connsiteX127" fmla="*/ 254000 w 4889500"/>
              <a:gd name="connsiteY127" fmla="*/ 161925 h 1866900"/>
              <a:gd name="connsiteX128" fmla="*/ 254000 w 4889500"/>
              <a:gd name="connsiteY128" fmla="*/ 107950 h 1866900"/>
              <a:gd name="connsiteX129" fmla="*/ 155575 w 4889500"/>
              <a:gd name="connsiteY129" fmla="*/ 107950 h 1866900"/>
              <a:gd name="connsiteX130" fmla="*/ 155575 w 4889500"/>
              <a:gd name="connsiteY130" fmla="*/ 98425 h 1866900"/>
              <a:gd name="connsiteX131" fmla="*/ 76200 w 4889500"/>
              <a:gd name="connsiteY131" fmla="*/ 98425 h 1866900"/>
              <a:gd name="connsiteX132" fmla="*/ 76200 w 4889500"/>
              <a:gd name="connsiteY132" fmla="*/ 38100 h 1866900"/>
              <a:gd name="connsiteX133" fmla="*/ 53975 w 4889500"/>
              <a:gd name="connsiteY133" fmla="*/ 38100 h 1866900"/>
              <a:gd name="connsiteX134" fmla="*/ 53975 w 4889500"/>
              <a:gd name="connsiteY134" fmla="*/ 22225 h 1866900"/>
              <a:gd name="connsiteX135" fmla="*/ 31750 w 4889500"/>
              <a:gd name="connsiteY135" fmla="*/ 22225 h 1866900"/>
              <a:gd name="connsiteX136" fmla="*/ 31750 w 4889500"/>
              <a:gd name="connsiteY136" fmla="*/ 0 h 1866900"/>
              <a:gd name="connsiteX137" fmla="*/ 0 w 4889500"/>
              <a:gd name="connsiteY137"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1325 w 4889500"/>
              <a:gd name="connsiteY56" fmla="*/ 1044575 h 1866900"/>
              <a:gd name="connsiteX57" fmla="*/ 1711325 w 4889500"/>
              <a:gd name="connsiteY57" fmla="*/ 1044575 h 1866900"/>
              <a:gd name="connsiteX58" fmla="*/ 1685925 w 4889500"/>
              <a:gd name="connsiteY58" fmla="*/ 1044575 h 1866900"/>
              <a:gd name="connsiteX59" fmla="*/ 1685925 w 4889500"/>
              <a:gd name="connsiteY59" fmla="*/ 1035050 h 1866900"/>
              <a:gd name="connsiteX60" fmla="*/ 1612900 w 4889500"/>
              <a:gd name="connsiteY60" fmla="*/ 1035050 h 1866900"/>
              <a:gd name="connsiteX61" fmla="*/ 1612900 w 4889500"/>
              <a:gd name="connsiteY61" fmla="*/ 981075 h 1866900"/>
              <a:gd name="connsiteX62" fmla="*/ 1603375 w 4889500"/>
              <a:gd name="connsiteY62" fmla="*/ 981075 h 1866900"/>
              <a:gd name="connsiteX63" fmla="*/ 1603375 w 4889500"/>
              <a:gd name="connsiteY63" fmla="*/ 949325 h 1866900"/>
              <a:gd name="connsiteX64" fmla="*/ 1574800 w 4889500"/>
              <a:gd name="connsiteY64" fmla="*/ 949325 h 1866900"/>
              <a:gd name="connsiteX65" fmla="*/ 1574800 w 4889500"/>
              <a:gd name="connsiteY65" fmla="*/ 908050 h 1866900"/>
              <a:gd name="connsiteX66" fmla="*/ 1533525 w 4889500"/>
              <a:gd name="connsiteY66" fmla="*/ 908050 h 1866900"/>
              <a:gd name="connsiteX67" fmla="*/ 1533525 w 4889500"/>
              <a:gd name="connsiteY67" fmla="*/ 885825 h 1866900"/>
              <a:gd name="connsiteX68" fmla="*/ 1533525 w 4889500"/>
              <a:gd name="connsiteY68" fmla="*/ 885825 h 1866900"/>
              <a:gd name="connsiteX69" fmla="*/ 1533525 w 4889500"/>
              <a:gd name="connsiteY69" fmla="*/ 885825 h 1866900"/>
              <a:gd name="connsiteX70" fmla="*/ 1514475 w 4889500"/>
              <a:gd name="connsiteY70" fmla="*/ 866775 h 1866900"/>
              <a:gd name="connsiteX71" fmla="*/ 1460500 w 4889500"/>
              <a:gd name="connsiteY71" fmla="*/ 866775 h 1866900"/>
              <a:gd name="connsiteX72" fmla="*/ 1460500 w 4889500"/>
              <a:gd name="connsiteY72" fmla="*/ 844550 h 1866900"/>
              <a:gd name="connsiteX73" fmla="*/ 1403350 w 4889500"/>
              <a:gd name="connsiteY73" fmla="*/ 844550 h 1866900"/>
              <a:gd name="connsiteX74" fmla="*/ 1403350 w 4889500"/>
              <a:gd name="connsiteY74" fmla="*/ 803275 h 1866900"/>
              <a:gd name="connsiteX75" fmla="*/ 1343025 w 4889500"/>
              <a:gd name="connsiteY75" fmla="*/ 803275 h 1866900"/>
              <a:gd name="connsiteX76" fmla="*/ 1343025 w 4889500"/>
              <a:gd name="connsiteY76" fmla="*/ 771525 h 1866900"/>
              <a:gd name="connsiteX77" fmla="*/ 1320800 w 4889500"/>
              <a:gd name="connsiteY77" fmla="*/ 771525 h 1866900"/>
              <a:gd name="connsiteX78" fmla="*/ 1320800 w 4889500"/>
              <a:gd name="connsiteY78" fmla="*/ 736600 h 1866900"/>
              <a:gd name="connsiteX79" fmla="*/ 1216025 w 4889500"/>
              <a:gd name="connsiteY79" fmla="*/ 736600 h 1866900"/>
              <a:gd name="connsiteX80" fmla="*/ 1216025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714375 h 1866900"/>
              <a:gd name="connsiteX84" fmla="*/ 1187450 w 4889500"/>
              <a:gd name="connsiteY84" fmla="*/ 695325 h 1866900"/>
              <a:gd name="connsiteX85" fmla="*/ 1187450 w 4889500"/>
              <a:gd name="connsiteY85" fmla="*/ 660400 h 1866900"/>
              <a:gd name="connsiteX86" fmla="*/ 1114425 w 4889500"/>
              <a:gd name="connsiteY86" fmla="*/ 660400 h 1866900"/>
              <a:gd name="connsiteX87" fmla="*/ 1114425 w 4889500"/>
              <a:gd name="connsiteY87" fmla="*/ 650875 h 1866900"/>
              <a:gd name="connsiteX88" fmla="*/ 1022350 w 4889500"/>
              <a:gd name="connsiteY88" fmla="*/ 650875 h 1866900"/>
              <a:gd name="connsiteX89" fmla="*/ 1022350 w 4889500"/>
              <a:gd name="connsiteY89" fmla="*/ 603250 h 1866900"/>
              <a:gd name="connsiteX90" fmla="*/ 987425 w 4889500"/>
              <a:gd name="connsiteY90" fmla="*/ 603250 h 1866900"/>
              <a:gd name="connsiteX91" fmla="*/ 987425 w 4889500"/>
              <a:gd name="connsiteY91" fmla="*/ 577850 h 1866900"/>
              <a:gd name="connsiteX92" fmla="*/ 936625 w 4889500"/>
              <a:gd name="connsiteY92" fmla="*/ 577850 h 1866900"/>
              <a:gd name="connsiteX93" fmla="*/ 936625 w 4889500"/>
              <a:gd name="connsiteY93" fmla="*/ 546100 h 1866900"/>
              <a:gd name="connsiteX94" fmla="*/ 923925 w 4889500"/>
              <a:gd name="connsiteY94" fmla="*/ 546100 h 1866900"/>
              <a:gd name="connsiteX95" fmla="*/ 923925 w 4889500"/>
              <a:gd name="connsiteY95" fmla="*/ 546100 h 1866900"/>
              <a:gd name="connsiteX96" fmla="*/ 923925 w 4889500"/>
              <a:gd name="connsiteY96" fmla="*/ 504825 h 1866900"/>
              <a:gd name="connsiteX97" fmla="*/ 895350 w 4889500"/>
              <a:gd name="connsiteY97" fmla="*/ 504825 h 1866900"/>
              <a:gd name="connsiteX98" fmla="*/ 895350 w 4889500"/>
              <a:gd name="connsiteY98" fmla="*/ 476250 h 1866900"/>
              <a:gd name="connsiteX99" fmla="*/ 857250 w 4889500"/>
              <a:gd name="connsiteY99" fmla="*/ 476250 h 1866900"/>
              <a:gd name="connsiteX100" fmla="*/ 857250 w 4889500"/>
              <a:gd name="connsiteY100" fmla="*/ 457200 h 1866900"/>
              <a:gd name="connsiteX101" fmla="*/ 838200 w 4889500"/>
              <a:gd name="connsiteY101" fmla="*/ 457200 h 1866900"/>
              <a:gd name="connsiteX102" fmla="*/ 838200 w 4889500"/>
              <a:gd name="connsiteY102" fmla="*/ 428625 h 1866900"/>
              <a:gd name="connsiteX103" fmla="*/ 825500 w 4889500"/>
              <a:gd name="connsiteY103" fmla="*/ 428625 h 1866900"/>
              <a:gd name="connsiteX104" fmla="*/ 825500 w 4889500"/>
              <a:gd name="connsiteY104" fmla="*/ 387350 h 1866900"/>
              <a:gd name="connsiteX105" fmla="*/ 758825 w 4889500"/>
              <a:gd name="connsiteY105" fmla="*/ 387350 h 1866900"/>
              <a:gd name="connsiteX106" fmla="*/ 758825 w 4889500"/>
              <a:gd name="connsiteY106" fmla="*/ 358775 h 1866900"/>
              <a:gd name="connsiteX107" fmla="*/ 730250 w 4889500"/>
              <a:gd name="connsiteY107" fmla="*/ 358776 h 1866900"/>
              <a:gd name="connsiteX108" fmla="*/ 730250 w 4889500"/>
              <a:gd name="connsiteY108" fmla="*/ 342900 h 1866900"/>
              <a:gd name="connsiteX109" fmla="*/ 673100 w 4889500"/>
              <a:gd name="connsiteY109" fmla="*/ 342900 h 1866900"/>
              <a:gd name="connsiteX110" fmla="*/ 673100 w 4889500"/>
              <a:gd name="connsiteY110" fmla="*/ 317500 h 1866900"/>
              <a:gd name="connsiteX111" fmla="*/ 574675 w 4889500"/>
              <a:gd name="connsiteY111" fmla="*/ 317500 h 1866900"/>
              <a:gd name="connsiteX112" fmla="*/ 574675 w 4889500"/>
              <a:gd name="connsiteY112" fmla="*/ 288925 h 1866900"/>
              <a:gd name="connsiteX113" fmla="*/ 520700 w 4889500"/>
              <a:gd name="connsiteY113" fmla="*/ 288925 h 1866900"/>
              <a:gd name="connsiteX114" fmla="*/ 520700 w 4889500"/>
              <a:gd name="connsiteY114" fmla="*/ 276225 h 1866900"/>
              <a:gd name="connsiteX115" fmla="*/ 492125 w 4889500"/>
              <a:gd name="connsiteY115" fmla="*/ 276225 h 1866900"/>
              <a:gd name="connsiteX116" fmla="*/ 492125 w 4889500"/>
              <a:gd name="connsiteY116" fmla="*/ 254000 h 1866900"/>
              <a:gd name="connsiteX117" fmla="*/ 466725 w 4889500"/>
              <a:gd name="connsiteY117" fmla="*/ 254000 h 1866900"/>
              <a:gd name="connsiteX118" fmla="*/ 466725 w 4889500"/>
              <a:gd name="connsiteY118" fmla="*/ 238125 h 1866900"/>
              <a:gd name="connsiteX119" fmla="*/ 454025 w 4889500"/>
              <a:gd name="connsiteY119" fmla="*/ 238125 h 1866900"/>
              <a:gd name="connsiteX120" fmla="*/ 454025 w 4889500"/>
              <a:gd name="connsiteY120" fmla="*/ 219075 h 1866900"/>
              <a:gd name="connsiteX121" fmla="*/ 436563 w 4889500"/>
              <a:gd name="connsiteY121" fmla="*/ 212725 h 1866900"/>
              <a:gd name="connsiteX122" fmla="*/ 393700 w 4889500"/>
              <a:gd name="connsiteY122" fmla="*/ 209550 h 1866900"/>
              <a:gd name="connsiteX123" fmla="*/ 393700 w 4889500"/>
              <a:gd name="connsiteY123" fmla="*/ 190500 h 1866900"/>
              <a:gd name="connsiteX124" fmla="*/ 266700 w 4889500"/>
              <a:gd name="connsiteY124" fmla="*/ 190500 h 1866900"/>
              <a:gd name="connsiteX125" fmla="*/ 266700 w 4889500"/>
              <a:gd name="connsiteY125" fmla="*/ 161925 h 1866900"/>
              <a:gd name="connsiteX126" fmla="*/ 254000 w 4889500"/>
              <a:gd name="connsiteY126" fmla="*/ 161925 h 1866900"/>
              <a:gd name="connsiteX127" fmla="*/ 254000 w 4889500"/>
              <a:gd name="connsiteY127" fmla="*/ 107950 h 1866900"/>
              <a:gd name="connsiteX128" fmla="*/ 155575 w 4889500"/>
              <a:gd name="connsiteY128" fmla="*/ 107950 h 1866900"/>
              <a:gd name="connsiteX129" fmla="*/ 155575 w 4889500"/>
              <a:gd name="connsiteY129" fmla="*/ 98425 h 1866900"/>
              <a:gd name="connsiteX130" fmla="*/ 76200 w 4889500"/>
              <a:gd name="connsiteY130" fmla="*/ 98425 h 1866900"/>
              <a:gd name="connsiteX131" fmla="*/ 76200 w 4889500"/>
              <a:gd name="connsiteY131" fmla="*/ 38100 h 1866900"/>
              <a:gd name="connsiteX132" fmla="*/ 53975 w 4889500"/>
              <a:gd name="connsiteY132" fmla="*/ 38100 h 1866900"/>
              <a:gd name="connsiteX133" fmla="*/ 53975 w 4889500"/>
              <a:gd name="connsiteY133" fmla="*/ 22225 h 1866900"/>
              <a:gd name="connsiteX134" fmla="*/ 31750 w 4889500"/>
              <a:gd name="connsiteY134" fmla="*/ 22225 h 1866900"/>
              <a:gd name="connsiteX135" fmla="*/ 31750 w 4889500"/>
              <a:gd name="connsiteY135" fmla="*/ 0 h 1866900"/>
              <a:gd name="connsiteX136" fmla="*/ 0 w 4889500"/>
              <a:gd name="connsiteY136"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1325 w 4889500"/>
              <a:gd name="connsiteY56" fmla="*/ 1044575 h 1866900"/>
              <a:gd name="connsiteX57" fmla="*/ 1722437 w 4889500"/>
              <a:gd name="connsiteY57" fmla="*/ 1044575 h 1866900"/>
              <a:gd name="connsiteX58" fmla="*/ 1685925 w 4889500"/>
              <a:gd name="connsiteY58" fmla="*/ 1044575 h 1866900"/>
              <a:gd name="connsiteX59" fmla="*/ 1685925 w 4889500"/>
              <a:gd name="connsiteY59" fmla="*/ 1035050 h 1866900"/>
              <a:gd name="connsiteX60" fmla="*/ 1612900 w 4889500"/>
              <a:gd name="connsiteY60" fmla="*/ 1035050 h 1866900"/>
              <a:gd name="connsiteX61" fmla="*/ 1612900 w 4889500"/>
              <a:gd name="connsiteY61" fmla="*/ 981075 h 1866900"/>
              <a:gd name="connsiteX62" fmla="*/ 1603375 w 4889500"/>
              <a:gd name="connsiteY62" fmla="*/ 981075 h 1866900"/>
              <a:gd name="connsiteX63" fmla="*/ 1603375 w 4889500"/>
              <a:gd name="connsiteY63" fmla="*/ 949325 h 1866900"/>
              <a:gd name="connsiteX64" fmla="*/ 1574800 w 4889500"/>
              <a:gd name="connsiteY64" fmla="*/ 949325 h 1866900"/>
              <a:gd name="connsiteX65" fmla="*/ 1574800 w 4889500"/>
              <a:gd name="connsiteY65" fmla="*/ 908050 h 1866900"/>
              <a:gd name="connsiteX66" fmla="*/ 1533525 w 4889500"/>
              <a:gd name="connsiteY66" fmla="*/ 908050 h 1866900"/>
              <a:gd name="connsiteX67" fmla="*/ 1533525 w 4889500"/>
              <a:gd name="connsiteY67" fmla="*/ 885825 h 1866900"/>
              <a:gd name="connsiteX68" fmla="*/ 1533525 w 4889500"/>
              <a:gd name="connsiteY68" fmla="*/ 885825 h 1866900"/>
              <a:gd name="connsiteX69" fmla="*/ 1533525 w 4889500"/>
              <a:gd name="connsiteY69" fmla="*/ 885825 h 1866900"/>
              <a:gd name="connsiteX70" fmla="*/ 1514475 w 4889500"/>
              <a:gd name="connsiteY70" fmla="*/ 866775 h 1866900"/>
              <a:gd name="connsiteX71" fmla="*/ 1460500 w 4889500"/>
              <a:gd name="connsiteY71" fmla="*/ 866775 h 1866900"/>
              <a:gd name="connsiteX72" fmla="*/ 1460500 w 4889500"/>
              <a:gd name="connsiteY72" fmla="*/ 844550 h 1866900"/>
              <a:gd name="connsiteX73" fmla="*/ 1403350 w 4889500"/>
              <a:gd name="connsiteY73" fmla="*/ 844550 h 1866900"/>
              <a:gd name="connsiteX74" fmla="*/ 1403350 w 4889500"/>
              <a:gd name="connsiteY74" fmla="*/ 803275 h 1866900"/>
              <a:gd name="connsiteX75" fmla="*/ 1343025 w 4889500"/>
              <a:gd name="connsiteY75" fmla="*/ 803275 h 1866900"/>
              <a:gd name="connsiteX76" fmla="*/ 1343025 w 4889500"/>
              <a:gd name="connsiteY76" fmla="*/ 771525 h 1866900"/>
              <a:gd name="connsiteX77" fmla="*/ 1320800 w 4889500"/>
              <a:gd name="connsiteY77" fmla="*/ 771525 h 1866900"/>
              <a:gd name="connsiteX78" fmla="*/ 1320800 w 4889500"/>
              <a:gd name="connsiteY78" fmla="*/ 736600 h 1866900"/>
              <a:gd name="connsiteX79" fmla="*/ 1216025 w 4889500"/>
              <a:gd name="connsiteY79" fmla="*/ 736600 h 1866900"/>
              <a:gd name="connsiteX80" fmla="*/ 1216025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714375 h 1866900"/>
              <a:gd name="connsiteX84" fmla="*/ 1187450 w 4889500"/>
              <a:gd name="connsiteY84" fmla="*/ 695325 h 1866900"/>
              <a:gd name="connsiteX85" fmla="*/ 1187450 w 4889500"/>
              <a:gd name="connsiteY85" fmla="*/ 660400 h 1866900"/>
              <a:gd name="connsiteX86" fmla="*/ 1114425 w 4889500"/>
              <a:gd name="connsiteY86" fmla="*/ 660400 h 1866900"/>
              <a:gd name="connsiteX87" fmla="*/ 1114425 w 4889500"/>
              <a:gd name="connsiteY87" fmla="*/ 650875 h 1866900"/>
              <a:gd name="connsiteX88" fmla="*/ 1022350 w 4889500"/>
              <a:gd name="connsiteY88" fmla="*/ 650875 h 1866900"/>
              <a:gd name="connsiteX89" fmla="*/ 1022350 w 4889500"/>
              <a:gd name="connsiteY89" fmla="*/ 603250 h 1866900"/>
              <a:gd name="connsiteX90" fmla="*/ 987425 w 4889500"/>
              <a:gd name="connsiteY90" fmla="*/ 603250 h 1866900"/>
              <a:gd name="connsiteX91" fmla="*/ 987425 w 4889500"/>
              <a:gd name="connsiteY91" fmla="*/ 577850 h 1866900"/>
              <a:gd name="connsiteX92" fmla="*/ 936625 w 4889500"/>
              <a:gd name="connsiteY92" fmla="*/ 577850 h 1866900"/>
              <a:gd name="connsiteX93" fmla="*/ 936625 w 4889500"/>
              <a:gd name="connsiteY93" fmla="*/ 546100 h 1866900"/>
              <a:gd name="connsiteX94" fmla="*/ 923925 w 4889500"/>
              <a:gd name="connsiteY94" fmla="*/ 546100 h 1866900"/>
              <a:gd name="connsiteX95" fmla="*/ 923925 w 4889500"/>
              <a:gd name="connsiteY95" fmla="*/ 546100 h 1866900"/>
              <a:gd name="connsiteX96" fmla="*/ 923925 w 4889500"/>
              <a:gd name="connsiteY96" fmla="*/ 504825 h 1866900"/>
              <a:gd name="connsiteX97" fmla="*/ 895350 w 4889500"/>
              <a:gd name="connsiteY97" fmla="*/ 504825 h 1866900"/>
              <a:gd name="connsiteX98" fmla="*/ 895350 w 4889500"/>
              <a:gd name="connsiteY98" fmla="*/ 476250 h 1866900"/>
              <a:gd name="connsiteX99" fmla="*/ 857250 w 4889500"/>
              <a:gd name="connsiteY99" fmla="*/ 476250 h 1866900"/>
              <a:gd name="connsiteX100" fmla="*/ 857250 w 4889500"/>
              <a:gd name="connsiteY100" fmla="*/ 457200 h 1866900"/>
              <a:gd name="connsiteX101" fmla="*/ 838200 w 4889500"/>
              <a:gd name="connsiteY101" fmla="*/ 457200 h 1866900"/>
              <a:gd name="connsiteX102" fmla="*/ 838200 w 4889500"/>
              <a:gd name="connsiteY102" fmla="*/ 428625 h 1866900"/>
              <a:gd name="connsiteX103" fmla="*/ 825500 w 4889500"/>
              <a:gd name="connsiteY103" fmla="*/ 428625 h 1866900"/>
              <a:gd name="connsiteX104" fmla="*/ 825500 w 4889500"/>
              <a:gd name="connsiteY104" fmla="*/ 387350 h 1866900"/>
              <a:gd name="connsiteX105" fmla="*/ 758825 w 4889500"/>
              <a:gd name="connsiteY105" fmla="*/ 387350 h 1866900"/>
              <a:gd name="connsiteX106" fmla="*/ 758825 w 4889500"/>
              <a:gd name="connsiteY106" fmla="*/ 358775 h 1866900"/>
              <a:gd name="connsiteX107" fmla="*/ 730250 w 4889500"/>
              <a:gd name="connsiteY107" fmla="*/ 358776 h 1866900"/>
              <a:gd name="connsiteX108" fmla="*/ 730250 w 4889500"/>
              <a:gd name="connsiteY108" fmla="*/ 342900 h 1866900"/>
              <a:gd name="connsiteX109" fmla="*/ 673100 w 4889500"/>
              <a:gd name="connsiteY109" fmla="*/ 342900 h 1866900"/>
              <a:gd name="connsiteX110" fmla="*/ 673100 w 4889500"/>
              <a:gd name="connsiteY110" fmla="*/ 317500 h 1866900"/>
              <a:gd name="connsiteX111" fmla="*/ 574675 w 4889500"/>
              <a:gd name="connsiteY111" fmla="*/ 317500 h 1866900"/>
              <a:gd name="connsiteX112" fmla="*/ 574675 w 4889500"/>
              <a:gd name="connsiteY112" fmla="*/ 288925 h 1866900"/>
              <a:gd name="connsiteX113" fmla="*/ 520700 w 4889500"/>
              <a:gd name="connsiteY113" fmla="*/ 288925 h 1866900"/>
              <a:gd name="connsiteX114" fmla="*/ 520700 w 4889500"/>
              <a:gd name="connsiteY114" fmla="*/ 276225 h 1866900"/>
              <a:gd name="connsiteX115" fmla="*/ 492125 w 4889500"/>
              <a:gd name="connsiteY115" fmla="*/ 276225 h 1866900"/>
              <a:gd name="connsiteX116" fmla="*/ 492125 w 4889500"/>
              <a:gd name="connsiteY116" fmla="*/ 254000 h 1866900"/>
              <a:gd name="connsiteX117" fmla="*/ 466725 w 4889500"/>
              <a:gd name="connsiteY117" fmla="*/ 254000 h 1866900"/>
              <a:gd name="connsiteX118" fmla="*/ 466725 w 4889500"/>
              <a:gd name="connsiteY118" fmla="*/ 238125 h 1866900"/>
              <a:gd name="connsiteX119" fmla="*/ 454025 w 4889500"/>
              <a:gd name="connsiteY119" fmla="*/ 238125 h 1866900"/>
              <a:gd name="connsiteX120" fmla="*/ 454025 w 4889500"/>
              <a:gd name="connsiteY120" fmla="*/ 219075 h 1866900"/>
              <a:gd name="connsiteX121" fmla="*/ 436563 w 4889500"/>
              <a:gd name="connsiteY121" fmla="*/ 212725 h 1866900"/>
              <a:gd name="connsiteX122" fmla="*/ 393700 w 4889500"/>
              <a:gd name="connsiteY122" fmla="*/ 209550 h 1866900"/>
              <a:gd name="connsiteX123" fmla="*/ 393700 w 4889500"/>
              <a:gd name="connsiteY123" fmla="*/ 190500 h 1866900"/>
              <a:gd name="connsiteX124" fmla="*/ 266700 w 4889500"/>
              <a:gd name="connsiteY124" fmla="*/ 190500 h 1866900"/>
              <a:gd name="connsiteX125" fmla="*/ 266700 w 4889500"/>
              <a:gd name="connsiteY125" fmla="*/ 161925 h 1866900"/>
              <a:gd name="connsiteX126" fmla="*/ 254000 w 4889500"/>
              <a:gd name="connsiteY126" fmla="*/ 161925 h 1866900"/>
              <a:gd name="connsiteX127" fmla="*/ 254000 w 4889500"/>
              <a:gd name="connsiteY127" fmla="*/ 107950 h 1866900"/>
              <a:gd name="connsiteX128" fmla="*/ 155575 w 4889500"/>
              <a:gd name="connsiteY128" fmla="*/ 107950 h 1866900"/>
              <a:gd name="connsiteX129" fmla="*/ 155575 w 4889500"/>
              <a:gd name="connsiteY129" fmla="*/ 98425 h 1866900"/>
              <a:gd name="connsiteX130" fmla="*/ 76200 w 4889500"/>
              <a:gd name="connsiteY130" fmla="*/ 98425 h 1866900"/>
              <a:gd name="connsiteX131" fmla="*/ 76200 w 4889500"/>
              <a:gd name="connsiteY131" fmla="*/ 38100 h 1866900"/>
              <a:gd name="connsiteX132" fmla="*/ 53975 w 4889500"/>
              <a:gd name="connsiteY132" fmla="*/ 38100 h 1866900"/>
              <a:gd name="connsiteX133" fmla="*/ 53975 w 4889500"/>
              <a:gd name="connsiteY133" fmla="*/ 22225 h 1866900"/>
              <a:gd name="connsiteX134" fmla="*/ 31750 w 4889500"/>
              <a:gd name="connsiteY134" fmla="*/ 22225 h 1866900"/>
              <a:gd name="connsiteX135" fmla="*/ 31750 w 4889500"/>
              <a:gd name="connsiteY135" fmla="*/ 0 h 1866900"/>
              <a:gd name="connsiteX136" fmla="*/ 0 w 4889500"/>
              <a:gd name="connsiteY136"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1325 w 4889500"/>
              <a:gd name="connsiteY56" fmla="*/ 1044575 h 1866900"/>
              <a:gd name="connsiteX57" fmla="*/ 1685925 w 4889500"/>
              <a:gd name="connsiteY57" fmla="*/ 1044575 h 1866900"/>
              <a:gd name="connsiteX58" fmla="*/ 1685925 w 4889500"/>
              <a:gd name="connsiteY58" fmla="*/ 1035050 h 1866900"/>
              <a:gd name="connsiteX59" fmla="*/ 1612900 w 4889500"/>
              <a:gd name="connsiteY59" fmla="*/ 1035050 h 1866900"/>
              <a:gd name="connsiteX60" fmla="*/ 1612900 w 4889500"/>
              <a:gd name="connsiteY60" fmla="*/ 981075 h 1866900"/>
              <a:gd name="connsiteX61" fmla="*/ 1603375 w 4889500"/>
              <a:gd name="connsiteY61" fmla="*/ 981075 h 1866900"/>
              <a:gd name="connsiteX62" fmla="*/ 1603375 w 4889500"/>
              <a:gd name="connsiteY62" fmla="*/ 949325 h 1866900"/>
              <a:gd name="connsiteX63" fmla="*/ 1574800 w 4889500"/>
              <a:gd name="connsiteY63" fmla="*/ 949325 h 1866900"/>
              <a:gd name="connsiteX64" fmla="*/ 1574800 w 4889500"/>
              <a:gd name="connsiteY64" fmla="*/ 908050 h 1866900"/>
              <a:gd name="connsiteX65" fmla="*/ 1533525 w 4889500"/>
              <a:gd name="connsiteY65" fmla="*/ 908050 h 1866900"/>
              <a:gd name="connsiteX66" fmla="*/ 1533525 w 4889500"/>
              <a:gd name="connsiteY66" fmla="*/ 885825 h 1866900"/>
              <a:gd name="connsiteX67" fmla="*/ 1533525 w 4889500"/>
              <a:gd name="connsiteY67" fmla="*/ 885825 h 1866900"/>
              <a:gd name="connsiteX68" fmla="*/ 1533525 w 4889500"/>
              <a:gd name="connsiteY68" fmla="*/ 885825 h 1866900"/>
              <a:gd name="connsiteX69" fmla="*/ 1514475 w 4889500"/>
              <a:gd name="connsiteY69" fmla="*/ 866775 h 1866900"/>
              <a:gd name="connsiteX70" fmla="*/ 1460500 w 4889500"/>
              <a:gd name="connsiteY70" fmla="*/ 866775 h 1866900"/>
              <a:gd name="connsiteX71" fmla="*/ 1460500 w 4889500"/>
              <a:gd name="connsiteY71" fmla="*/ 844550 h 1866900"/>
              <a:gd name="connsiteX72" fmla="*/ 1403350 w 4889500"/>
              <a:gd name="connsiteY72" fmla="*/ 844550 h 1866900"/>
              <a:gd name="connsiteX73" fmla="*/ 1403350 w 4889500"/>
              <a:gd name="connsiteY73" fmla="*/ 803275 h 1866900"/>
              <a:gd name="connsiteX74" fmla="*/ 1343025 w 4889500"/>
              <a:gd name="connsiteY74" fmla="*/ 803275 h 1866900"/>
              <a:gd name="connsiteX75" fmla="*/ 1343025 w 4889500"/>
              <a:gd name="connsiteY75" fmla="*/ 771525 h 1866900"/>
              <a:gd name="connsiteX76" fmla="*/ 1320800 w 4889500"/>
              <a:gd name="connsiteY76" fmla="*/ 771525 h 1866900"/>
              <a:gd name="connsiteX77" fmla="*/ 1320800 w 4889500"/>
              <a:gd name="connsiteY77" fmla="*/ 736600 h 1866900"/>
              <a:gd name="connsiteX78" fmla="*/ 1216025 w 4889500"/>
              <a:gd name="connsiteY78" fmla="*/ 736600 h 1866900"/>
              <a:gd name="connsiteX79" fmla="*/ 1216025 w 4889500"/>
              <a:gd name="connsiteY79" fmla="*/ 714375 h 1866900"/>
              <a:gd name="connsiteX80" fmla="*/ 1187450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695325 h 1866900"/>
              <a:gd name="connsiteX84" fmla="*/ 1187450 w 4889500"/>
              <a:gd name="connsiteY84" fmla="*/ 660400 h 1866900"/>
              <a:gd name="connsiteX85" fmla="*/ 1114425 w 4889500"/>
              <a:gd name="connsiteY85" fmla="*/ 660400 h 1866900"/>
              <a:gd name="connsiteX86" fmla="*/ 1114425 w 4889500"/>
              <a:gd name="connsiteY86" fmla="*/ 650875 h 1866900"/>
              <a:gd name="connsiteX87" fmla="*/ 1022350 w 4889500"/>
              <a:gd name="connsiteY87" fmla="*/ 650875 h 1866900"/>
              <a:gd name="connsiteX88" fmla="*/ 1022350 w 4889500"/>
              <a:gd name="connsiteY88" fmla="*/ 603250 h 1866900"/>
              <a:gd name="connsiteX89" fmla="*/ 987425 w 4889500"/>
              <a:gd name="connsiteY89" fmla="*/ 603250 h 1866900"/>
              <a:gd name="connsiteX90" fmla="*/ 987425 w 4889500"/>
              <a:gd name="connsiteY90" fmla="*/ 577850 h 1866900"/>
              <a:gd name="connsiteX91" fmla="*/ 936625 w 4889500"/>
              <a:gd name="connsiteY91" fmla="*/ 577850 h 1866900"/>
              <a:gd name="connsiteX92" fmla="*/ 936625 w 4889500"/>
              <a:gd name="connsiteY92" fmla="*/ 546100 h 1866900"/>
              <a:gd name="connsiteX93" fmla="*/ 923925 w 4889500"/>
              <a:gd name="connsiteY93" fmla="*/ 546100 h 1866900"/>
              <a:gd name="connsiteX94" fmla="*/ 923925 w 4889500"/>
              <a:gd name="connsiteY94" fmla="*/ 546100 h 1866900"/>
              <a:gd name="connsiteX95" fmla="*/ 923925 w 4889500"/>
              <a:gd name="connsiteY95" fmla="*/ 504825 h 1866900"/>
              <a:gd name="connsiteX96" fmla="*/ 895350 w 4889500"/>
              <a:gd name="connsiteY96" fmla="*/ 504825 h 1866900"/>
              <a:gd name="connsiteX97" fmla="*/ 895350 w 4889500"/>
              <a:gd name="connsiteY97" fmla="*/ 476250 h 1866900"/>
              <a:gd name="connsiteX98" fmla="*/ 857250 w 4889500"/>
              <a:gd name="connsiteY98" fmla="*/ 476250 h 1866900"/>
              <a:gd name="connsiteX99" fmla="*/ 857250 w 4889500"/>
              <a:gd name="connsiteY99" fmla="*/ 457200 h 1866900"/>
              <a:gd name="connsiteX100" fmla="*/ 838200 w 4889500"/>
              <a:gd name="connsiteY100" fmla="*/ 457200 h 1866900"/>
              <a:gd name="connsiteX101" fmla="*/ 838200 w 4889500"/>
              <a:gd name="connsiteY101" fmla="*/ 428625 h 1866900"/>
              <a:gd name="connsiteX102" fmla="*/ 825500 w 4889500"/>
              <a:gd name="connsiteY102" fmla="*/ 428625 h 1866900"/>
              <a:gd name="connsiteX103" fmla="*/ 825500 w 4889500"/>
              <a:gd name="connsiteY103" fmla="*/ 387350 h 1866900"/>
              <a:gd name="connsiteX104" fmla="*/ 758825 w 4889500"/>
              <a:gd name="connsiteY104" fmla="*/ 387350 h 1866900"/>
              <a:gd name="connsiteX105" fmla="*/ 758825 w 4889500"/>
              <a:gd name="connsiteY105" fmla="*/ 358775 h 1866900"/>
              <a:gd name="connsiteX106" fmla="*/ 730250 w 4889500"/>
              <a:gd name="connsiteY106" fmla="*/ 358776 h 1866900"/>
              <a:gd name="connsiteX107" fmla="*/ 730250 w 4889500"/>
              <a:gd name="connsiteY107" fmla="*/ 342900 h 1866900"/>
              <a:gd name="connsiteX108" fmla="*/ 673100 w 4889500"/>
              <a:gd name="connsiteY108" fmla="*/ 342900 h 1866900"/>
              <a:gd name="connsiteX109" fmla="*/ 673100 w 4889500"/>
              <a:gd name="connsiteY109" fmla="*/ 317500 h 1866900"/>
              <a:gd name="connsiteX110" fmla="*/ 574675 w 4889500"/>
              <a:gd name="connsiteY110" fmla="*/ 317500 h 1866900"/>
              <a:gd name="connsiteX111" fmla="*/ 574675 w 4889500"/>
              <a:gd name="connsiteY111" fmla="*/ 288925 h 1866900"/>
              <a:gd name="connsiteX112" fmla="*/ 520700 w 4889500"/>
              <a:gd name="connsiteY112" fmla="*/ 288925 h 1866900"/>
              <a:gd name="connsiteX113" fmla="*/ 520700 w 4889500"/>
              <a:gd name="connsiteY113" fmla="*/ 276225 h 1866900"/>
              <a:gd name="connsiteX114" fmla="*/ 492125 w 4889500"/>
              <a:gd name="connsiteY114" fmla="*/ 276225 h 1866900"/>
              <a:gd name="connsiteX115" fmla="*/ 492125 w 4889500"/>
              <a:gd name="connsiteY115" fmla="*/ 254000 h 1866900"/>
              <a:gd name="connsiteX116" fmla="*/ 466725 w 4889500"/>
              <a:gd name="connsiteY116" fmla="*/ 254000 h 1866900"/>
              <a:gd name="connsiteX117" fmla="*/ 466725 w 4889500"/>
              <a:gd name="connsiteY117" fmla="*/ 238125 h 1866900"/>
              <a:gd name="connsiteX118" fmla="*/ 454025 w 4889500"/>
              <a:gd name="connsiteY118" fmla="*/ 238125 h 1866900"/>
              <a:gd name="connsiteX119" fmla="*/ 454025 w 4889500"/>
              <a:gd name="connsiteY119" fmla="*/ 219075 h 1866900"/>
              <a:gd name="connsiteX120" fmla="*/ 436563 w 4889500"/>
              <a:gd name="connsiteY120" fmla="*/ 212725 h 1866900"/>
              <a:gd name="connsiteX121" fmla="*/ 393700 w 4889500"/>
              <a:gd name="connsiteY121" fmla="*/ 209550 h 1866900"/>
              <a:gd name="connsiteX122" fmla="*/ 393700 w 4889500"/>
              <a:gd name="connsiteY122" fmla="*/ 190500 h 1866900"/>
              <a:gd name="connsiteX123" fmla="*/ 266700 w 4889500"/>
              <a:gd name="connsiteY123" fmla="*/ 190500 h 1866900"/>
              <a:gd name="connsiteX124" fmla="*/ 266700 w 4889500"/>
              <a:gd name="connsiteY124" fmla="*/ 161925 h 1866900"/>
              <a:gd name="connsiteX125" fmla="*/ 254000 w 4889500"/>
              <a:gd name="connsiteY125" fmla="*/ 161925 h 1866900"/>
              <a:gd name="connsiteX126" fmla="*/ 254000 w 4889500"/>
              <a:gd name="connsiteY126" fmla="*/ 107950 h 1866900"/>
              <a:gd name="connsiteX127" fmla="*/ 155575 w 4889500"/>
              <a:gd name="connsiteY127" fmla="*/ 107950 h 1866900"/>
              <a:gd name="connsiteX128" fmla="*/ 155575 w 4889500"/>
              <a:gd name="connsiteY128" fmla="*/ 98425 h 1866900"/>
              <a:gd name="connsiteX129" fmla="*/ 76200 w 4889500"/>
              <a:gd name="connsiteY129" fmla="*/ 98425 h 1866900"/>
              <a:gd name="connsiteX130" fmla="*/ 76200 w 4889500"/>
              <a:gd name="connsiteY130" fmla="*/ 38100 h 1866900"/>
              <a:gd name="connsiteX131" fmla="*/ 53975 w 4889500"/>
              <a:gd name="connsiteY131" fmla="*/ 38100 h 1866900"/>
              <a:gd name="connsiteX132" fmla="*/ 53975 w 4889500"/>
              <a:gd name="connsiteY132" fmla="*/ 22225 h 1866900"/>
              <a:gd name="connsiteX133" fmla="*/ 31750 w 4889500"/>
              <a:gd name="connsiteY133" fmla="*/ 22225 h 1866900"/>
              <a:gd name="connsiteX134" fmla="*/ 31750 w 4889500"/>
              <a:gd name="connsiteY134" fmla="*/ 0 h 1866900"/>
              <a:gd name="connsiteX135" fmla="*/ 0 w 4889500"/>
              <a:gd name="connsiteY135"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36637 h 1866900"/>
              <a:gd name="connsiteX57" fmla="*/ 1685925 w 4889500"/>
              <a:gd name="connsiteY57" fmla="*/ 1044575 h 1866900"/>
              <a:gd name="connsiteX58" fmla="*/ 1685925 w 4889500"/>
              <a:gd name="connsiteY58" fmla="*/ 1035050 h 1866900"/>
              <a:gd name="connsiteX59" fmla="*/ 1612900 w 4889500"/>
              <a:gd name="connsiteY59" fmla="*/ 1035050 h 1866900"/>
              <a:gd name="connsiteX60" fmla="*/ 1612900 w 4889500"/>
              <a:gd name="connsiteY60" fmla="*/ 981075 h 1866900"/>
              <a:gd name="connsiteX61" fmla="*/ 1603375 w 4889500"/>
              <a:gd name="connsiteY61" fmla="*/ 981075 h 1866900"/>
              <a:gd name="connsiteX62" fmla="*/ 1603375 w 4889500"/>
              <a:gd name="connsiteY62" fmla="*/ 949325 h 1866900"/>
              <a:gd name="connsiteX63" fmla="*/ 1574800 w 4889500"/>
              <a:gd name="connsiteY63" fmla="*/ 949325 h 1866900"/>
              <a:gd name="connsiteX64" fmla="*/ 1574800 w 4889500"/>
              <a:gd name="connsiteY64" fmla="*/ 908050 h 1866900"/>
              <a:gd name="connsiteX65" fmla="*/ 1533525 w 4889500"/>
              <a:gd name="connsiteY65" fmla="*/ 908050 h 1866900"/>
              <a:gd name="connsiteX66" fmla="*/ 1533525 w 4889500"/>
              <a:gd name="connsiteY66" fmla="*/ 885825 h 1866900"/>
              <a:gd name="connsiteX67" fmla="*/ 1533525 w 4889500"/>
              <a:gd name="connsiteY67" fmla="*/ 885825 h 1866900"/>
              <a:gd name="connsiteX68" fmla="*/ 1533525 w 4889500"/>
              <a:gd name="connsiteY68" fmla="*/ 885825 h 1866900"/>
              <a:gd name="connsiteX69" fmla="*/ 1514475 w 4889500"/>
              <a:gd name="connsiteY69" fmla="*/ 866775 h 1866900"/>
              <a:gd name="connsiteX70" fmla="*/ 1460500 w 4889500"/>
              <a:gd name="connsiteY70" fmla="*/ 866775 h 1866900"/>
              <a:gd name="connsiteX71" fmla="*/ 1460500 w 4889500"/>
              <a:gd name="connsiteY71" fmla="*/ 844550 h 1866900"/>
              <a:gd name="connsiteX72" fmla="*/ 1403350 w 4889500"/>
              <a:gd name="connsiteY72" fmla="*/ 844550 h 1866900"/>
              <a:gd name="connsiteX73" fmla="*/ 1403350 w 4889500"/>
              <a:gd name="connsiteY73" fmla="*/ 803275 h 1866900"/>
              <a:gd name="connsiteX74" fmla="*/ 1343025 w 4889500"/>
              <a:gd name="connsiteY74" fmla="*/ 803275 h 1866900"/>
              <a:gd name="connsiteX75" fmla="*/ 1343025 w 4889500"/>
              <a:gd name="connsiteY75" fmla="*/ 771525 h 1866900"/>
              <a:gd name="connsiteX76" fmla="*/ 1320800 w 4889500"/>
              <a:gd name="connsiteY76" fmla="*/ 771525 h 1866900"/>
              <a:gd name="connsiteX77" fmla="*/ 1320800 w 4889500"/>
              <a:gd name="connsiteY77" fmla="*/ 736600 h 1866900"/>
              <a:gd name="connsiteX78" fmla="*/ 1216025 w 4889500"/>
              <a:gd name="connsiteY78" fmla="*/ 736600 h 1866900"/>
              <a:gd name="connsiteX79" fmla="*/ 1216025 w 4889500"/>
              <a:gd name="connsiteY79" fmla="*/ 714375 h 1866900"/>
              <a:gd name="connsiteX80" fmla="*/ 1187450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695325 h 1866900"/>
              <a:gd name="connsiteX84" fmla="*/ 1187450 w 4889500"/>
              <a:gd name="connsiteY84" fmla="*/ 660400 h 1866900"/>
              <a:gd name="connsiteX85" fmla="*/ 1114425 w 4889500"/>
              <a:gd name="connsiteY85" fmla="*/ 660400 h 1866900"/>
              <a:gd name="connsiteX86" fmla="*/ 1114425 w 4889500"/>
              <a:gd name="connsiteY86" fmla="*/ 650875 h 1866900"/>
              <a:gd name="connsiteX87" fmla="*/ 1022350 w 4889500"/>
              <a:gd name="connsiteY87" fmla="*/ 650875 h 1866900"/>
              <a:gd name="connsiteX88" fmla="*/ 1022350 w 4889500"/>
              <a:gd name="connsiteY88" fmla="*/ 603250 h 1866900"/>
              <a:gd name="connsiteX89" fmla="*/ 987425 w 4889500"/>
              <a:gd name="connsiteY89" fmla="*/ 603250 h 1866900"/>
              <a:gd name="connsiteX90" fmla="*/ 987425 w 4889500"/>
              <a:gd name="connsiteY90" fmla="*/ 577850 h 1866900"/>
              <a:gd name="connsiteX91" fmla="*/ 936625 w 4889500"/>
              <a:gd name="connsiteY91" fmla="*/ 577850 h 1866900"/>
              <a:gd name="connsiteX92" fmla="*/ 936625 w 4889500"/>
              <a:gd name="connsiteY92" fmla="*/ 546100 h 1866900"/>
              <a:gd name="connsiteX93" fmla="*/ 923925 w 4889500"/>
              <a:gd name="connsiteY93" fmla="*/ 546100 h 1866900"/>
              <a:gd name="connsiteX94" fmla="*/ 923925 w 4889500"/>
              <a:gd name="connsiteY94" fmla="*/ 546100 h 1866900"/>
              <a:gd name="connsiteX95" fmla="*/ 923925 w 4889500"/>
              <a:gd name="connsiteY95" fmla="*/ 504825 h 1866900"/>
              <a:gd name="connsiteX96" fmla="*/ 895350 w 4889500"/>
              <a:gd name="connsiteY96" fmla="*/ 504825 h 1866900"/>
              <a:gd name="connsiteX97" fmla="*/ 895350 w 4889500"/>
              <a:gd name="connsiteY97" fmla="*/ 476250 h 1866900"/>
              <a:gd name="connsiteX98" fmla="*/ 857250 w 4889500"/>
              <a:gd name="connsiteY98" fmla="*/ 476250 h 1866900"/>
              <a:gd name="connsiteX99" fmla="*/ 857250 w 4889500"/>
              <a:gd name="connsiteY99" fmla="*/ 457200 h 1866900"/>
              <a:gd name="connsiteX100" fmla="*/ 838200 w 4889500"/>
              <a:gd name="connsiteY100" fmla="*/ 457200 h 1866900"/>
              <a:gd name="connsiteX101" fmla="*/ 838200 w 4889500"/>
              <a:gd name="connsiteY101" fmla="*/ 428625 h 1866900"/>
              <a:gd name="connsiteX102" fmla="*/ 825500 w 4889500"/>
              <a:gd name="connsiteY102" fmla="*/ 428625 h 1866900"/>
              <a:gd name="connsiteX103" fmla="*/ 825500 w 4889500"/>
              <a:gd name="connsiteY103" fmla="*/ 387350 h 1866900"/>
              <a:gd name="connsiteX104" fmla="*/ 758825 w 4889500"/>
              <a:gd name="connsiteY104" fmla="*/ 387350 h 1866900"/>
              <a:gd name="connsiteX105" fmla="*/ 758825 w 4889500"/>
              <a:gd name="connsiteY105" fmla="*/ 358775 h 1866900"/>
              <a:gd name="connsiteX106" fmla="*/ 730250 w 4889500"/>
              <a:gd name="connsiteY106" fmla="*/ 358776 h 1866900"/>
              <a:gd name="connsiteX107" fmla="*/ 730250 w 4889500"/>
              <a:gd name="connsiteY107" fmla="*/ 342900 h 1866900"/>
              <a:gd name="connsiteX108" fmla="*/ 673100 w 4889500"/>
              <a:gd name="connsiteY108" fmla="*/ 342900 h 1866900"/>
              <a:gd name="connsiteX109" fmla="*/ 673100 w 4889500"/>
              <a:gd name="connsiteY109" fmla="*/ 317500 h 1866900"/>
              <a:gd name="connsiteX110" fmla="*/ 574675 w 4889500"/>
              <a:gd name="connsiteY110" fmla="*/ 317500 h 1866900"/>
              <a:gd name="connsiteX111" fmla="*/ 574675 w 4889500"/>
              <a:gd name="connsiteY111" fmla="*/ 288925 h 1866900"/>
              <a:gd name="connsiteX112" fmla="*/ 520700 w 4889500"/>
              <a:gd name="connsiteY112" fmla="*/ 288925 h 1866900"/>
              <a:gd name="connsiteX113" fmla="*/ 520700 w 4889500"/>
              <a:gd name="connsiteY113" fmla="*/ 276225 h 1866900"/>
              <a:gd name="connsiteX114" fmla="*/ 492125 w 4889500"/>
              <a:gd name="connsiteY114" fmla="*/ 276225 h 1866900"/>
              <a:gd name="connsiteX115" fmla="*/ 492125 w 4889500"/>
              <a:gd name="connsiteY115" fmla="*/ 254000 h 1866900"/>
              <a:gd name="connsiteX116" fmla="*/ 466725 w 4889500"/>
              <a:gd name="connsiteY116" fmla="*/ 254000 h 1866900"/>
              <a:gd name="connsiteX117" fmla="*/ 466725 w 4889500"/>
              <a:gd name="connsiteY117" fmla="*/ 238125 h 1866900"/>
              <a:gd name="connsiteX118" fmla="*/ 454025 w 4889500"/>
              <a:gd name="connsiteY118" fmla="*/ 238125 h 1866900"/>
              <a:gd name="connsiteX119" fmla="*/ 454025 w 4889500"/>
              <a:gd name="connsiteY119" fmla="*/ 219075 h 1866900"/>
              <a:gd name="connsiteX120" fmla="*/ 436563 w 4889500"/>
              <a:gd name="connsiteY120" fmla="*/ 212725 h 1866900"/>
              <a:gd name="connsiteX121" fmla="*/ 393700 w 4889500"/>
              <a:gd name="connsiteY121" fmla="*/ 209550 h 1866900"/>
              <a:gd name="connsiteX122" fmla="*/ 393700 w 4889500"/>
              <a:gd name="connsiteY122" fmla="*/ 190500 h 1866900"/>
              <a:gd name="connsiteX123" fmla="*/ 266700 w 4889500"/>
              <a:gd name="connsiteY123" fmla="*/ 190500 h 1866900"/>
              <a:gd name="connsiteX124" fmla="*/ 266700 w 4889500"/>
              <a:gd name="connsiteY124" fmla="*/ 161925 h 1866900"/>
              <a:gd name="connsiteX125" fmla="*/ 254000 w 4889500"/>
              <a:gd name="connsiteY125" fmla="*/ 161925 h 1866900"/>
              <a:gd name="connsiteX126" fmla="*/ 254000 w 4889500"/>
              <a:gd name="connsiteY126" fmla="*/ 107950 h 1866900"/>
              <a:gd name="connsiteX127" fmla="*/ 155575 w 4889500"/>
              <a:gd name="connsiteY127" fmla="*/ 107950 h 1866900"/>
              <a:gd name="connsiteX128" fmla="*/ 155575 w 4889500"/>
              <a:gd name="connsiteY128" fmla="*/ 98425 h 1866900"/>
              <a:gd name="connsiteX129" fmla="*/ 76200 w 4889500"/>
              <a:gd name="connsiteY129" fmla="*/ 98425 h 1866900"/>
              <a:gd name="connsiteX130" fmla="*/ 76200 w 4889500"/>
              <a:gd name="connsiteY130" fmla="*/ 38100 h 1866900"/>
              <a:gd name="connsiteX131" fmla="*/ 53975 w 4889500"/>
              <a:gd name="connsiteY131" fmla="*/ 38100 h 1866900"/>
              <a:gd name="connsiteX132" fmla="*/ 53975 w 4889500"/>
              <a:gd name="connsiteY132" fmla="*/ 22225 h 1866900"/>
              <a:gd name="connsiteX133" fmla="*/ 31750 w 4889500"/>
              <a:gd name="connsiteY133" fmla="*/ 22225 h 1866900"/>
              <a:gd name="connsiteX134" fmla="*/ 31750 w 4889500"/>
              <a:gd name="connsiteY134" fmla="*/ 0 h 1866900"/>
              <a:gd name="connsiteX135" fmla="*/ 0 w 4889500"/>
              <a:gd name="connsiteY135"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46162 h 1866900"/>
              <a:gd name="connsiteX57" fmla="*/ 1685925 w 4889500"/>
              <a:gd name="connsiteY57" fmla="*/ 1044575 h 1866900"/>
              <a:gd name="connsiteX58" fmla="*/ 1685925 w 4889500"/>
              <a:gd name="connsiteY58" fmla="*/ 1035050 h 1866900"/>
              <a:gd name="connsiteX59" fmla="*/ 1612900 w 4889500"/>
              <a:gd name="connsiteY59" fmla="*/ 1035050 h 1866900"/>
              <a:gd name="connsiteX60" fmla="*/ 1612900 w 4889500"/>
              <a:gd name="connsiteY60" fmla="*/ 981075 h 1866900"/>
              <a:gd name="connsiteX61" fmla="*/ 1603375 w 4889500"/>
              <a:gd name="connsiteY61" fmla="*/ 981075 h 1866900"/>
              <a:gd name="connsiteX62" fmla="*/ 1603375 w 4889500"/>
              <a:gd name="connsiteY62" fmla="*/ 949325 h 1866900"/>
              <a:gd name="connsiteX63" fmla="*/ 1574800 w 4889500"/>
              <a:gd name="connsiteY63" fmla="*/ 949325 h 1866900"/>
              <a:gd name="connsiteX64" fmla="*/ 1574800 w 4889500"/>
              <a:gd name="connsiteY64" fmla="*/ 908050 h 1866900"/>
              <a:gd name="connsiteX65" fmla="*/ 1533525 w 4889500"/>
              <a:gd name="connsiteY65" fmla="*/ 908050 h 1866900"/>
              <a:gd name="connsiteX66" fmla="*/ 1533525 w 4889500"/>
              <a:gd name="connsiteY66" fmla="*/ 885825 h 1866900"/>
              <a:gd name="connsiteX67" fmla="*/ 1533525 w 4889500"/>
              <a:gd name="connsiteY67" fmla="*/ 885825 h 1866900"/>
              <a:gd name="connsiteX68" fmla="*/ 1533525 w 4889500"/>
              <a:gd name="connsiteY68" fmla="*/ 885825 h 1866900"/>
              <a:gd name="connsiteX69" fmla="*/ 1514475 w 4889500"/>
              <a:gd name="connsiteY69" fmla="*/ 866775 h 1866900"/>
              <a:gd name="connsiteX70" fmla="*/ 1460500 w 4889500"/>
              <a:gd name="connsiteY70" fmla="*/ 866775 h 1866900"/>
              <a:gd name="connsiteX71" fmla="*/ 1460500 w 4889500"/>
              <a:gd name="connsiteY71" fmla="*/ 844550 h 1866900"/>
              <a:gd name="connsiteX72" fmla="*/ 1403350 w 4889500"/>
              <a:gd name="connsiteY72" fmla="*/ 844550 h 1866900"/>
              <a:gd name="connsiteX73" fmla="*/ 1403350 w 4889500"/>
              <a:gd name="connsiteY73" fmla="*/ 803275 h 1866900"/>
              <a:gd name="connsiteX74" fmla="*/ 1343025 w 4889500"/>
              <a:gd name="connsiteY74" fmla="*/ 803275 h 1866900"/>
              <a:gd name="connsiteX75" fmla="*/ 1343025 w 4889500"/>
              <a:gd name="connsiteY75" fmla="*/ 771525 h 1866900"/>
              <a:gd name="connsiteX76" fmla="*/ 1320800 w 4889500"/>
              <a:gd name="connsiteY76" fmla="*/ 771525 h 1866900"/>
              <a:gd name="connsiteX77" fmla="*/ 1320800 w 4889500"/>
              <a:gd name="connsiteY77" fmla="*/ 736600 h 1866900"/>
              <a:gd name="connsiteX78" fmla="*/ 1216025 w 4889500"/>
              <a:gd name="connsiteY78" fmla="*/ 736600 h 1866900"/>
              <a:gd name="connsiteX79" fmla="*/ 1216025 w 4889500"/>
              <a:gd name="connsiteY79" fmla="*/ 714375 h 1866900"/>
              <a:gd name="connsiteX80" fmla="*/ 1187450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695325 h 1866900"/>
              <a:gd name="connsiteX84" fmla="*/ 1187450 w 4889500"/>
              <a:gd name="connsiteY84" fmla="*/ 660400 h 1866900"/>
              <a:gd name="connsiteX85" fmla="*/ 1114425 w 4889500"/>
              <a:gd name="connsiteY85" fmla="*/ 660400 h 1866900"/>
              <a:gd name="connsiteX86" fmla="*/ 1114425 w 4889500"/>
              <a:gd name="connsiteY86" fmla="*/ 650875 h 1866900"/>
              <a:gd name="connsiteX87" fmla="*/ 1022350 w 4889500"/>
              <a:gd name="connsiteY87" fmla="*/ 650875 h 1866900"/>
              <a:gd name="connsiteX88" fmla="*/ 1022350 w 4889500"/>
              <a:gd name="connsiteY88" fmla="*/ 603250 h 1866900"/>
              <a:gd name="connsiteX89" fmla="*/ 987425 w 4889500"/>
              <a:gd name="connsiteY89" fmla="*/ 603250 h 1866900"/>
              <a:gd name="connsiteX90" fmla="*/ 987425 w 4889500"/>
              <a:gd name="connsiteY90" fmla="*/ 577850 h 1866900"/>
              <a:gd name="connsiteX91" fmla="*/ 936625 w 4889500"/>
              <a:gd name="connsiteY91" fmla="*/ 577850 h 1866900"/>
              <a:gd name="connsiteX92" fmla="*/ 936625 w 4889500"/>
              <a:gd name="connsiteY92" fmla="*/ 546100 h 1866900"/>
              <a:gd name="connsiteX93" fmla="*/ 923925 w 4889500"/>
              <a:gd name="connsiteY93" fmla="*/ 546100 h 1866900"/>
              <a:gd name="connsiteX94" fmla="*/ 923925 w 4889500"/>
              <a:gd name="connsiteY94" fmla="*/ 546100 h 1866900"/>
              <a:gd name="connsiteX95" fmla="*/ 923925 w 4889500"/>
              <a:gd name="connsiteY95" fmla="*/ 504825 h 1866900"/>
              <a:gd name="connsiteX96" fmla="*/ 895350 w 4889500"/>
              <a:gd name="connsiteY96" fmla="*/ 504825 h 1866900"/>
              <a:gd name="connsiteX97" fmla="*/ 895350 w 4889500"/>
              <a:gd name="connsiteY97" fmla="*/ 476250 h 1866900"/>
              <a:gd name="connsiteX98" fmla="*/ 857250 w 4889500"/>
              <a:gd name="connsiteY98" fmla="*/ 476250 h 1866900"/>
              <a:gd name="connsiteX99" fmla="*/ 857250 w 4889500"/>
              <a:gd name="connsiteY99" fmla="*/ 457200 h 1866900"/>
              <a:gd name="connsiteX100" fmla="*/ 838200 w 4889500"/>
              <a:gd name="connsiteY100" fmla="*/ 457200 h 1866900"/>
              <a:gd name="connsiteX101" fmla="*/ 838200 w 4889500"/>
              <a:gd name="connsiteY101" fmla="*/ 428625 h 1866900"/>
              <a:gd name="connsiteX102" fmla="*/ 825500 w 4889500"/>
              <a:gd name="connsiteY102" fmla="*/ 428625 h 1866900"/>
              <a:gd name="connsiteX103" fmla="*/ 825500 w 4889500"/>
              <a:gd name="connsiteY103" fmla="*/ 387350 h 1866900"/>
              <a:gd name="connsiteX104" fmla="*/ 758825 w 4889500"/>
              <a:gd name="connsiteY104" fmla="*/ 387350 h 1866900"/>
              <a:gd name="connsiteX105" fmla="*/ 758825 w 4889500"/>
              <a:gd name="connsiteY105" fmla="*/ 358775 h 1866900"/>
              <a:gd name="connsiteX106" fmla="*/ 730250 w 4889500"/>
              <a:gd name="connsiteY106" fmla="*/ 358776 h 1866900"/>
              <a:gd name="connsiteX107" fmla="*/ 730250 w 4889500"/>
              <a:gd name="connsiteY107" fmla="*/ 342900 h 1866900"/>
              <a:gd name="connsiteX108" fmla="*/ 673100 w 4889500"/>
              <a:gd name="connsiteY108" fmla="*/ 342900 h 1866900"/>
              <a:gd name="connsiteX109" fmla="*/ 673100 w 4889500"/>
              <a:gd name="connsiteY109" fmla="*/ 317500 h 1866900"/>
              <a:gd name="connsiteX110" fmla="*/ 574675 w 4889500"/>
              <a:gd name="connsiteY110" fmla="*/ 317500 h 1866900"/>
              <a:gd name="connsiteX111" fmla="*/ 574675 w 4889500"/>
              <a:gd name="connsiteY111" fmla="*/ 288925 h 1866900"/>
              <a:gd name="connsiteX112" fmla="*/ 520700 w 4889500"/>
              <a:gd name="connsiteY112" fmla="*/ 288925 h 1866900"/>
              <a:gd name="connsiteX113" fmla="*/ 520700 w 4889500"/>
              <a:gd name="connsiteY113" fmla="*/ 276225 h 1866900"/>
              <a:gd name="connsiteX114" fmla="*/ 492125 w 4889500"/>
              <a:gd name="connsiteY114" fmla="*/ 276225 h 1866900"/>
              <a:gd name="connsiteX115" fmla="*/ 492125 w 4889500"/>
              <a:gd name="connsiteY115" fmla="*/ 254000 h 1866900"/>
              <a:gd name="connsiteX116" fmla="*/ 466725 w 4889500"/>
              <a:gd name="connsiteY116" fmla="*/ 254000 h 1866900"/>
              <a:gd name="connsiteX117" fmla="*/ 466725 w 4889500"/>
              <a:gd name="connsiteY117" fmla="*/ 238125 h 1866900"/>
              <a:gd name="connsiteX118" fmla="*/ 454025 w 4889500"/>
              <a:gd name="connsiteY118" fmla="*/ 238125 h 1866900"/>
              <a:gd name="connsiteX119" fmla="*/ 454025 w 4889500"/>
              <a:gd name="connsiteY119" fmla="*/ 219075 h 1866900"/>
              <a:gd name="connsiteX120" fmla="*/ 436563 w 4889500"/>
              <a:gd name="connsiteY120" fmla="*/ 212725 h 1866900"/>
              <a:gd name="connsiteX121" fmla="*/ 393700 w 4889500"/>
              <a:gd name="connsiteY121" fmla="*/ 209550 h 1866900"/>
              <a:gd name="connsiteX122" fmla="*/ 393700 w 4889500"/>
              <a:gd name="connsiteY122" fmla="*/ 190500 h 1866900"/>
              <a:gd name="connsiteX123" fmla="*/ 266700 w 4889500"/>
              <a:gd name="connsiteY123" fmla="*/ 190500 h 1866900"/>
              <a:gd name="connsiteX124" fmla="*/ 266700 w 4889500"/>
              <a:gd name="connsiteY124" fmla="*/ 161925 h 1866900"/>
              <a:gd name="connsiteX125" fmla="*/ 254000 w 4889500"/>
              <a:gd name="connsiteY125" fmla="*/ 161925 h 1866900"/>
              <a:gd name="connsiteX126" fmla="*/ 254000 w 4889500"/>
              <a:gd name="connsiteY126" fmla="*/ 107950 h 1866900"/>
              <a:gd name="connsiteX127" fmla="*/ 155575 w 4889500"/>
              <a:gd name="connsiteY127" fmla="*/ 107950 h 1866900"/>
              <a:gd name="connsiteX128" fmla="*/ 155575 w 4889500"/>
              <a:gd name="connsiteY128" fmla="*/ 98425 h 1866900"/>
              <a:gd name="connsiteX129" fmla="*/ 76200 w 4889500"/>
              <a:gd name="connsiteY129" fmla="*/ 98425 h 1866900"/>
              <a:gd name="connsiteX130" fmla="*/ 76200 w 4889500"/>
              <a:gd name="connsiteY130" fmla="*/ 38100 h 1866900"/>
              <a:gd name="connsiteX131" fmla="*/ 53975 w 4889500"/>
              <a:gd name="connsiteY131" fmla="*/ 38100 h 1866900"/>
              <a:gd name="connsiteX132" fmla="*/ 53975 w 4889500"/>
              <a:gd name="connsiteY132" fmla="*/ 22225 h 1866900"/>
              <a:gd name="connsiteX133" fmla="*/ 31750 w 4889500"/>
              <a:gd name="connsiteY133" fmla="*/ 22225 h 1866900"/>
              <a:gd name="connsiteX134" fmla="*/ 31750 w 4889500"/>
              <a:gd name="connsiteY134" fmla="*/ 0 h 1866900"/>
              <a:gd name="connsiteX135" fmla="*/ 0 w 4889500"/>
              <a:gd name="connsiteY135"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7675 w 4889500"/>
              <a:gd name="connsiteY56" fmla="*/ 1036637 h 1866900"/>
              <a:gd name="connsiteX57" fmla="*/ 1685925 w 4889500"/>
              <a:gd name="connsiteY57" fmla="*/ 1044575 h 1866900"/>
              <a:gd name="connsiteX58" fmla="*/ 1685925 w 4889500"/>
              <a:gd name="connsiteY58" fmla="*/ 1035050 h 1866900"/>
              <a:gd name="connsiteX59" fmla="*/ 1612900 w 4889500"/>
              <a:gd name="connsiteY59" fmla="*/ 1035050 h 1866900"/>
              <a:gd name="connsiteX60" fmla="*/ 1612900 w 4889500"/>
              <a:gd name="connsiteY60" fmla="*/ 981075 h 1866900"/>
              <a:gd name="connsiteX61" fmla="*/ 1603375 w 4889500"/>
              <a:gd name="connsiteY61" fmla="*/ 981075 h 1866900"/>
              <a:gd name="connsiteX62" fmla="*/ 1603375 w 4889500"/>
              <a:gd name="connsiteY62" fmla="*/ 949325 h 1866900"/>
              <a:gd name="connsiteX63" fmla="*/ 1574800 w 4889500"/>
              <a:gd name="connsiteY63" fmla="*/ 949325 h 1866900"/>
              <a:gd name="connsiteX64" fmla="*/ 1574800 w 4889500"/>
              <a:gd name="connsiteY64" fmla="*/ 908050 h 1866900"/>
              <a:gd name="connsiteX65" fmla="*/ 1533525 w 4889500"/>
              <a:gd name="connsiteY65" fmla="*/ 908050 h 1866900"/>
              <a:gd name="connsiteX66" fmla="*/ 1533525 w 4889500"/>
              <a:gd name="connsiteY66" fmla="*/ 885825 h 1866900"/>
              <a:gd name="connsiteX67" fmla="*/ 1533525 w 4889500"/>
              <a:gd name="connsiteY67" fmla="*/ 885825 h 1866900"/>
              <a:gd name="connsiteX68" fmla="*/ 1533525 w 4889500"/>
              <a:gd name="connsiteY68" fmla="*/ 885825 h 1866900"/>
              <a:gd name="connsiteX69" fmla="*/ 1514475 w 4889500"/>
              <a:gd name="connsiteY69" fmla="*/ 866775 h 1866900"/>
              <a:gd name="connsiteX70" fmla="*/ 1460500 w 4889500"/>
              <a:gd name="connsiteY70" fmla="*/ 866775 h 1866900"/>
              <a:gd name="connsiteX71" fmla="*/ 1460500 w 4889500"/>
              <a:gd name="connsiteY71" fmla="*/ 844550 h 1866900"/>
              <a:gd name="connsiteX72" fmla="*/ 1403350 w 4889500"/>
              <a:gd name="connsiteY72" fmla="*/ 844550 h 1866900"/>
              <a:gd name="connsiteX73" fmla="*/ 1403350 w 4889500"/>
              <a:gd name="connsiteY73" fmla="*/ 803275 h 1866900"/>
              <a:gd name="connsiteX74" fmla="*/ 1343025 w 4889500"/>
              <a:gd name="connsiteY74" fmla="*/ 803275 h 1866900"/>
              <a:gd name="connsiteX75" fmla="*/ 1343025 w 4889500"/>
              <a:gd name="connsiteY75" fmla="*/ 771525 h 1866900"/>
              <a:gd name="connsiteX76" fmla="*/ 1320800 w 4889500"/>
              <a:gd name="connsiteY76" fmla="*/ 771525 h 1866900"/>
              <a:gd name="connsiteX77" fmla="*/ 1320800 w 4889500"/>
              <a:gd name="connsiteY77" fmla="*/ 736600 h 1866900"/>
              <a:gd name="connsiteX78" fmla="*/ 1216025 w 4889500"/>
              <a:gd name="connsiteY78" fmla="*/ 736600 h 1866900"/>
              <a:gd name="connsiteX79" fmla="*/ 1216025 w 4889500"/>
              <a:gd name="connsiteY79" fmla="*/ 714375 h 1866900"/>
              <a:gd name="connsiteX80" fmla="*/ 1187450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695325 h 1866900"/>
              <a:gd name="connsiteX84" fmla="*/ 1187450 w 4889500"/>
              <a:gd name="connsiteY84" fmla="*/ 660400 h 1866900"/>
              <a:gd name="connsiteX85" fmla="*/ 1114425 w 4889500"/>
              <a:gd name="connsiteY85" fmla="*/ 660400 h 1866900"/>
              <a:gd name="connsiteX86" fmla="*/ 1114425 w 4889500"/>
              <a:gd name="connsiteY86" fmla="*/ 650875 h 1866900"/>
              <a:gd name="connsiteX87" fmla="*/ 1022350 w 4889500"/>
              <a:gd name="connsiteY87" fmla="*/ 650875 h 1866900"/>
              <a:gd name="connsiteX88" fmla="*/ 1022350 w 4889500"/>
              <a:gd name="connsiteY88" fmla="*/ 603250 h 1866900"/>
              <a:gd name="connsiteX89" fmla="*/ 987425 w 4889500"/>
              <a:gd name="connsiteY89" fmla="*/ 603250 h 1866900"/>
              <a:gd name="connsiteX90" fmla="*/ 987425 w 4889500"/>
              <a:gd name="connsiteY90" fmla="*/ 577850 h 1866900"/>
              <a:gd name="connsiteX91" fmla="*/ 936625 w 4889500"/>
              <a:gd name="connsiteY91" fmla="*/ 577850 h 1866900"/>
              <a:gd name="connsiteX92" fmla="*/ 936625 w 4889500"/>
              <a:gd name="connsiteY92" fmla="*/ 546100 h 1866900"/>
              <a:gd name="connsiteX93" fmla="*/ 923925 w 4889500"/>
              <a:gd name="connsiteY93" fmla="*/ 546100 h 1866900"/>
              <a:gd name="connsiteX94" fmla="*/ 923925 w 4889500"/>
              <a:gd name="connsiteY94" fmla="*/ 546100 h 1866900"/>
              <a:gd name="connsiteX95" fmla="*/ 923925 w 4889500"/>
              <a:gd name="connsiteY95" fmla="*/ 504825 h 1866900"/>
              <a:gd name="connsiteX96" fmla="*/ 895350 w 4889500"/>
              <a:gd name="connsiteY96" fmla="*/ 504825 h 1866900"/>
              <a:gd name="connsiteX97" fmla="*/ 895350 w 4889500"/>
              <a:gd name="connsiteY97" fmla="*/ 476250 h 1866900"/>
              <a:gd name="connsiteX98" fmla="*/ 857250 w 4889500"/>
              <a:gd name="connsiteY98" fmla="*/ 476250 h 1866900"/>
              <a:gd name="connsiteX99" fmla="*/ 857250 w 4889500"/>
              <a:gd name="connsiteY99" fmla="*/ 457200 h 1866900"/>
              <a:gd name="connsiteX100" fmla="*/ 838200 w 4889500"/>
              <a:gd name="connsiteY100" fmla="*/ 457200 h 1866900"/>
              <a:gd name="connsiteX101" fmla="*/ 838200 w 4889500"/>
              <a:gd name="connsiteY101" fmla="*/ 428625 h 1866900"/>
              <a:gd name="connsiteX102" fmla="*/ 825500 w 4889500"/>
              <a:gd name="connsiteY102" fmla="*/ 428625 h 1866900"/>
              <a:gd name="connsiteX103" fmla="*/ 825500 w 4889500"/>
              <a:gd name="connsiteY103" fmla="*/ 387350 h 1866900"/>
              <a:gd name="connsiteX104" fmla="*/ 758825 w 4889500"/>
              <a:gd name="connsiteY104" fmla="*/ 387350 h 1866900"/>
              <a:gd name="connsiteX105" fmla="*/ 758825 w 4889500"/>
              <a:gd name="connsiteY105" fmla="*/ 358775 h 1866900"/>
              <a:gd name="connsiteX106" fmla="*/ 730250 w 4889500"/>
              <a:gd name="connsiteY106" fmla="*/ 358776 h 1866900"/>
              <a:gd name="connsiteX107" fmla="*/ 730250 w 4889500"/>
              <a:gd name="connsiteY107" fmla="*/ 342900 h 1866900"/>
              <a:gd name="connsiteX108" fmla="*/ 673100 w 4889500"/>
              <a:gd name="connsiteY108" fmla="*/ 342900 h 1866900"/>
              <a:gd name="connsiteX109" fmla="*/ 673100 w 4889500"/>
              <a:gd name="connsiteY109" fmla="*/ 317500 h 1866900"/>
              <a:gd name="connsiteX110" fmla="*/ 574675 w 4889500"/>
              <a:gd name="connsiteY110" fmla="*/ 317500 h 1866900"/>
              <a:gd name="connsiteX111" fmla="*/ 574675 w 4889500"/>
              <a:gd name="connsiteY111" fmla="*/ 288925 h 1866900"/>
              <a:gd name="connsiteX112" fmla="*/ 520700 w 4889500"/>
              <a:gd name="connsiteY112" fmla="*/ 288925 h 1866900"/>
              <a:gd name="connsiteX113" fmla="*/ 520700 w 4889500"/>
              <a:gd name="connsiteY113" fmla="*/ 276225 h 1866900"/>
              <a:gd name="connsiteX114" fmla="*/ 492125 w 4889500"/>
              <a:gd name="connsiteY114" fmla="*/ 276225 h 1866900"/>
              <a:gd name="connsiteX115" fmla="*/ 492125 w 4889500"/>
              <a:gd name="connsiteY115" fmla="*/ 254000 h 1866900"/>
              <a:gd name="connsiteX116" fmla="*/ 466725 w 4889500"/>
              <a:gd name="connsiteY116" fmla="*/ 254000 h 1866900"/>
              <a:gd name="connsiteX117" fmla="*/ 466725 w 4889500"/>
              <a:gd name="connsiteY117" fmla="*/ 238125 h 1866900"/>
              <a:gd name="connsiteX118" fmla="*/ 454025 w 4889500"/>
              <a:gd name="connsiteY118" fmla="*/ 238125 h 1866900"/>
              <a:gd name="connsiteX119" fmla="*/ 454025 w 4889500"/>
              <a:gd name="connsiteY119" fmla="*/ 219075 h 1866900"/>
              <a:gd name="connsiteX120" fmla="*/ 436563 w 4889500"/>
              <a:gd name="connsiteY120" fmla="*/ 212725 h 1866900"/>
              <a:gd name="connsiteX121" fmla="*/ 393700 w 4889500"/>
              <a:gd name="connsiteY121" fmla="*/ 209550 h 1866900"/>
              <a:gd name="connsiteX122" fmla="*/ 393700 w 4889500"/>
              <a:gd name="connsiteY122" fmla="*/ 190500 h 1866900"/>
              <a:gd name="connsiteX123" fmla="*/ 266700 w 4889500"/>
              <a:gd name="connsiteY123" fmla="*/ 190500 h 1866900"/>
              <a:gd name="connsiteX124" fmla="*/ 266700 w 4889500"/>
              <a:gd name="connsiteY124" fmla="*/ 161925 h 1866900"/>
              <a:gd name="connsiteX125" fmla="*/ 254000 w 4889500"/>
              <a:gd name="connsiteY125" fmla="*/ 161925 h 1866900"/>
              <a:gd name="connsiteX126" fmla="*/ 254000 w 4889500"/>
              <a:gd name="connsiteY126" fmla="*/ 107950 h 1866900"/>
              <a:gd name="connsiteX127" fmla="*/ 155575 w 4889500"/>
              <a:gd name="connsiteY127" fmla="*/ 107950 h 1866900"/>
              <a:gd name="connsiteX128" fmla="*/ 155575 w 4889500"/>
              <a:gd name="connsiteY128" fmla="*/ 98425 h 1866900"/>
              <a:gd name="connsiteX129" fmla="*/ 76200 w 4889500"/>
              <a:gd name="connsiteY129" fmla="*/ 98425 h 1866900"/>
              <a:gd name="connsiteX130" fmla="*/ 76200 w 4889500"/>
              <a:gd name="connsiteY130" fmla="*/ 38100 h 1866900"/>
              <a:gd name="connsiteX131" fmla="*/ 53975 w 4889500"/>
              <a:gd name="connsiteY131" fmla="*/ 38100 h 1866900"/>
              <a:gd name="connsiteX132" fmla="*/ 53975 w 4889500"/>
              <a:gd name="connsiteY132" fmla="*/ 22225 h 1866900"/>
              <a:gd name="connsiteX133" fmla="*/ 31750 w 4889500"/>
              <a:gd name="connsiteY133" fmla="*/ 22225 h 1866900"/>
              <a:gd name="connsiteX134" fmla="*/ 31750 w 4889500"/>
              <a:gd name="connsiteY134" fmla="*/ 0 h 1866900"/>
              <a:gd name="connsiteX135" fmla="*/ 0 w 4889500"/>
              <a:gd name="connsiteY135"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9262 w 4889500"/>
              <a:gd name="connsiteY56" fmla="*/ 1042987 h 1866900"/>
              <a:gd name="connsiteX57" fmla="*/ 1685925 w 4889500"/>
              <a:gd name="connsiteY57" fmla="*/ 1044575 h 1866900"/>
              <a:gd name="connsiteX58" fmla="*/ 1685925 w 4889500"/>
              <a:gd name="connsiteY58" fmla="*/ 1035050 h 1866900"/>
              <a:gd name="connsiteX59" fmla="*/ 1612900 w 4889500"/>
              <a:gd name="connsiteY59" fmla="*/ 1035050 h 1866900"/>
              <a:gd name="connsiteX60" fmla="*/ 1612900 w 4889500"/>
              <a:gd name="connsiteY60" fmla="*/ 981075 h 1866900"/>
              <a:gd name="connsiteX61" fmla="*/ 1603375 w 4889500"/>
              <a:gd name="connsiteY61" fmla="*/ 981075 h 1866900"/>
              <a:gd name="connsiteX62" fmla="*/ 1603375 w 4889500"/>
              <a:gd name="connsiteY62" fmla="*/ 949325 h 1866900"/>
              <a:gd name="connsiteX63" fmla="*/ 1574800 w 4889500"/>
              <a:gd name="connsiteY63" fmla="*/ 949325 h 1866900"/>
              <a:gd name="connsiteX64" fmla="*/ 1574800 w 4889500"/>
              <a:gd name="connsiteY64" fmla="*/ 908050 h 1866900"/>
              <a:gd name="connsiteX65" fmla="*/ 1533525 w 4889500"/>
              <a:gd name="connsiteY65" fmla="*/ 908050 h 1866900"/>
              <a:gd name="connsiteX66" fmla="*/ 1533525 w 4889500"/>
              <a:gd name="connsiteY66" fmla="*/ 885825 h 1866900"/>
              <a:gd name="connsiteX67" fmla="*/ 1533525 w 4889500"/>
              <a:gd name="connsiteY67" fmla="*/ 885825 h 1866900"/>
              <a:gd name="connsiteX68" fmla="*/ 1533525 w 4889500"/>
              <a:gd name="connsiteY68" fmla="*/ 885825 h 1866900"/>
              <a:gd name="connsiteX69" fmla="*/ 1514475 w 4889500"/>
              <a:gd name="connsiteY69" fmla="*/ 866775 h 1866900"/>
              <a:gd name="connsiteX70" fmla="*/ 1460500 w 4889500"/>
              <a:gd name="connsiteY70" fmla="*/ 866775 h 1866900"/>
              <a:gd name="connsiteX71" fmla="*/ 1460500 w 4889500"/>
              <a:gd name="connsiteY71" fmla="*/ 844550 h 1866900"/>
              <a:gd name="connsiteX72" fmla="*/ 1403350 w 4889500"/>
              <a:gd name="connsiteY72" fmla="*/ 844550 h 1866900"/>
              <a:gd name="connsiteX73" fmla="*/ 1403350 w 4889500"/>
              <a:gd name="connsiteY73" fmla="*/ 803275 h 1866900"/>
              <a:gd name="connsiteX74" fmla="*/ 1343025 w 4889500"/>
              <a:gd name="connsiteY74" fmla="*/ 803275 h 1866900"/>
              <a:gd name="connsiteX75" fmla="*/ 1343025 w 4889500"/>
              <a:gd name="connsiteY75" fmla="*/ 771525 h 1866900"/>
              <a:gd name="connsiteX76" fmla="*/ 1320800 w 4889500"/>
              <a:gd name="connsiteY76" fmla="*/ 771525 h 1866900"/>
              <a:gd name="connsiteX77" fmla="*/ 1320800 w 4889500"/>
              <a:gd name="connsiteY77" fmla="*/ 736600 h 1866900"/>
              <a:gd name="connsiteX78" fmla="*/ 1216025 w 4889500"/>
              <a:gd name="connsiteY78" fmla="*/ 736600 h 1866900"/>
              <a:gd name="connsiteX79" fmla="*/ 1216025 w 4889500"/>
              <a:gd name="connsiteY79" fmla="*/ 714375 h 1866900"/>
              <a:gd name="connsiteX80" fmla="*/ 1187450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695325 h 1866900"/>
              <a:gd name="connsiteX84" fmla="*/ 1187450 w 4889500"/>
              <a:gd name="connsiteY84" fmla="*/ 660400 h 1866900"/>
              <a:gd name="connsiteX85" fmla="*/ 1114425 w 4889500"/>
              <a:gd name="connsiteY85" fmla="*/ 660400 h 1866900"/>
              <a:gd name="connsiteX86" fmla="*/ 1114425 w 4889500"/>
              <a:gd name="connsiteY86" fmla="*/ 650875 h 1866900"/>
              <a:gd name="connsiteX87" fmla="*/ 1022350 w 4889500"/>
              <a:gd name="connsiteY87" fmla="*/ 650875 h 1866900"/>
              <a:gd name="connsiteX88" fmla="*/ 1022350 w 4889500"/>
              <a:gd name="connsiteY88" fmla="*/ 603250 h 1866900"/>
              <a:gd name="connsiteX89" fmla="*/ 987425 w 4889500"/>
              <a:gd name="connsiteY89" fmla="*/ 603250 h 1866900"/>
              <a:gd name="connsiteX90" fmla="*/ 987425 w 4889500"/>
              <a:gd name="connsiteY90" fmla="*/ 577850 h 1866900"/>
              <a:gd name="connsiteX91" fmla="*/ 936625 w 4889500"/>
              <a:gd name="connsiteY91" fmla="*/ 577850 h 1866900"/>
              <a:gd name="connsiteX92" fmla="*/ 936625 w 4889500"/>
              <a:gd name="connsiteY92" fmla="*/ 546100 h 1866900"/>
              <a:gd name="connsiteX93" fmla="*/ 923925 w 4889500"/>
              <a:gd name="connsiteY93" fmla="*/ 546100 h 1866900"/>
              <a:gd name="connsiteX94" fmla="*/ 923925 w 4889500"/>
              <a:gd name="connsiteY94" fmla="*/ 546100 h 1866900"/>
              <a:gd name="connsiteX95" fmla="*/ 923925 w 4889500"/>
              <a:gd name="connsiteY95" fmla="*/ 504825 h 1866900"/>
              <a:gd name="connsiteX96" fmla="*/ 895350 w 4889500"/>
              <a:gd name="connsiteY96" fmla="*/ 504825 h 1866900"/>
              <a:gd name="connsiteX97" fmla="*/ 895350 w 4889500"/>
              <a:gd name="connsiteY97" fmla="*/ 476250 h 1866900"/>
              <a:gd name="connsiteX98" fmla="*/ 857250 w 4889500"/>
              <a:gd name="connsiteY98" fmla="*/ 476250 h 1866900"/>
              <a:gd name="connsiteX99" fmla="*/ 857250 w 4889500"/>
              <a:gd name="connsiteY99" fmla="*/ 457200 h 1866900"/>
              <a:gd name="connsiteX100" fmla="*/ 838200 w 4889500"/>
              <a:gd name="connsiteY100" fmla="*/ 457200 h 1866900"/>
              <a:gd name="connsiteX101" fmla="*/ 838200 w 4889500"/>
              <a:gd name="connsiteY101" fmla="*/ 428625 h 1866900"/>
              <a:gd name="connsiteX102" fmla="*/ 825500 w 4889500"/>
              <a:gd name="connsiteY102" fmla="*/ 428625 h 1866900"/>
              <a:gd name="connsiteX103" fmla="*/ 825500 w 4889500"/>
              <a:gd name="connsiteY103" fmla="*/ 387350 h 1866900"/>
              <a:gd name="connsiteX104" fmla="*/ 758825 w 4889500"/>
              <a:gd name="connsiteY104" fmla="*/ 387350 h 1866900"/>
              <a:gd name="connsiteX105" fmla="*/ 758825 w 4889500"/>
              <a:gd name="connsiteY105" fmla="*/ 358775 h 1866900"/>
              <a:gd name="connsiteX106" fmla="*/ 730250 w 4889500"/>
              <a:gd name="connsiteY106" fmla="*/ 358776 h 1866900"/>
              <a:gd name="connsiteX107" fmla="*/ 730250 w 4889500"/>
              <a:gd name="connsiteY107" fmla="*/ 342900 h 1866900"/>
              <a:gd name="connsiteX108" fmla="*/ 673100 w 4889500"/>
              <a:gd name="connsiteY108" fmla="*/ 342900 h 1866900"/>
              <a:gd name="connsiteX109" fmla="*/ 673100 w 4889500"/>
              <a:gd name="connsiteY109" fmla="*/ 317500 h 1866900"/>
              <a:gd name="connsiteX110" fmla="*/ 574675 w 4889500"/>
              <a:gd name="connsiteY110" fmla="*/ 317500 h 1866900"/>
              <a:gd name="connsiteX111" fmla="*/ 574675 w 4889500"/>
              <a:gd name="connsiteY111" fmla="*/ 288925 h 1866900"/>
              <a:gd name="connsiteX112" fmla="*/ 520700 w 4889500"/>
              <a:gd name="connsiteY112" fmla="*/ 288925 h 1866900"/>
              <a:gd name="connsiteX113" fmla="*/ 520700 w 4889500"/>
              <a:gd name="connsiteY113" fmla="*/ 276225 h 1866900"/>
              <a:gd name="connsiteX114" fmla="*/ 492125 w 4889500"/>
              <a:gd name="connsiteY114" fmla="*/ 276225 h 1866900"/>
              <a:gd name="connsiteX115" fmla="*/ 492125 w 4889500"/>
              <a:gd name="connsiteY115" fmla="*/ 254000 h 1866900"/>
              <a:gd name="connsiteX116" fmla="*/ 466725 w 4889500"/>
              <a:gd name="connsiteY116" fmla="*/ 254000 h 1866900"/>
              <a:gd name="connsiteX117" fmla="*/ 466725 w 4889500"/>
              <a:gd name="connsiteY117" fmla="*/ 238125 h 1866900"/>
              <a:gd name="connsiteX118" fmla="*/ 454025 w 4889500"/>
              <a:gd name="connsiteY118" fmla="*/ 238125 h 1866900"/>
              <a:gd name="connsiteX119" fmla="*/ 454025 w 4889500"/>
              <a:gd name="connsiteY119" fmla="*/ 219075 h 1866900"/>
              <a:gd name="connsiteX120" fmla="*/ 436563 w 4889500"/>
              <a:gd name="connsiteY120" fmla="*/ 212725 h 1866900"/>
              <a:gd name="connsiteX121" fmla="*/ 393700 w 4889500"/>
              <a:gd name="connsiteY121" fmla="*/ 209550 h 1866900"/>
              <a:gd name="connsiteX122" fmla="*/ 393700 w 4889500"/>
              <a:gd name="connsiteY122" fmla="*/ 190500 h 1866900"/>
              <a:gd name="connsiteX123" fmla="*/ 266700 w 4889500"/>
              <a:gd name="connsiteY123" fmla="*/ 190500 h 1866900"/>
              <a:gd name="connsiteX124" fmla="*/ 266700 w 4889500"/>
              <a:gd name="connsiteY124" fmla="*/ 161925 h 1866900"/>
              <a:gd name="connsiteX125" fmla="*/ 254000 w 4889500"/>
              <a:gd name="connsiteY125" fmla="*/ 161925 h 1866900"/>
              <a:gd name="connsiteX126" fmla="*/ 254000 w 4889500"/>
              <a:gd name="connsiteY126" fmla="*/ 107950 h 1866900"/>
              <a:gd name="connsiteX127" fmla="*/ 155575 w 4889500"/>
              <a:gd name="connsiteY127" fmla="*/ 107950 h 1866900"/>
              <a:gd name="connsiteX128" fmla="*/ 155575 w 4889500"/>
              <a:gd name="connsiteY128" fmla="*/ 98425 h 1866900"/>
              <a:gd name="connsiteX129" fmla="*/ 76200 w 4889500"/>
              <a:gd name="connsiteY129" fmla="*/ 98425 h 1866900"/>
              <a:gd name="connsiteX130" fmla="*/ 76200 w 4889500"/>
              <a:gd name="connsiteY130" fmla="*/ 38100 h 1866900"/>
              <a:gd name="connsiteX131" fmla="*/ 53975 w 4889500"/>
              <a:gd name="connsiteY131" fmla="*/ 38100 h 1866900"/>
              <a:gd name="connsiteX132" fmla="*/ 53975 w 4889500"/>
              <a:gd name="connsiteY132" fmla="*/ 22225 h 1866900"/>
              <a:gd name="connsiteX133" fmla="*/ 31750 w 4889500"/>
              <a:gd name="connsiteY133" fmla="*/ 22225 h 1866900"/>
              <a:gd name="connsiteX134" fmla="*/ 31750 w 4889500"/>
              <a:gd name="connsiteY134" fmla="*/ 0 h 1866900"/>
              <a:gd name="connsiteX135" fmla="*/ 0 w 4889500"/>
              <a:gd name="connsiteY135" fmla="*/ 0 h 1866900"/>
              <a:gd name="connsiteX0" fmla="*/ 4889500 w 4889500"/>
              <a:gd name="connsiteY0" fmla="*/ 1866900 h 1866900"/>
              <a:gd name="connsiteX1" fmla="*/ 4035425 w 4889500"/>
              <a:gd name="connsiteY1" fmla="*/ 1866900 h 1866900"/>
              <a:gd name="connsiteX2" fmla="*/ 4035425 w 4889500"/>
              <a:gd name="connsiteY2" fmla="*/ 1835150 h 1866900"/>
              <a:gd name="connsiteX3" fmla="*/ 3943350 w 4889500"/>
              <a:gd name="connsiteY3" fmla="*/ 1835150 h 1866900"/>
              <a:gd name="connsiteX4" fmla="*/ 3943350 w 4889500"/>
              <a:gd name="connsiteY4" fmla="*/ 1790700 h 1866900"/>
              <a:gd name="connsiteX5" fmla="*/ 3917950 w 4889500"/>
              <a:gd name="connsiteY5" fmla="*/ 1790700 h 1866900"/>
              <a:gd name="connsiteX6" fmla="*/ 3917950 w 4889500"/>
              <a:gd name="connsiteY6" fmla="*/ 1752600 h 1866900"/>
              <a:gd name="connsiteX7" fmla="*/ 3816350 w 4889500"/>
              <a:gd name="connsiteY7" fmla="*/ 1752600 h 1866900"/>
              <a:gd name="connsiteX8" fmla="*/ 3816350 w 4889500"/>
              <a:gd name="connsiteY8" fmla="*/ 1720850 h 1866900"/>
              <a:gd name="connsiteX9" fmla="*/ 3778250 w 4889500"/>
              <a:gd name="connsiteY9" fmla="*/ 1720850 h 1866900"/>
              <a:gd name="connsiteX10" fmla="*/ 3778250 w 4889500"/>
              <a:gd name="connsiteY10" fmla="*/ 1692275 h 1866900"/>
              <a:gd name="connsiteX11" fmla="*/ 3473450 w 4889500"/>
              <a:gd name="connsiteY11" fmla="*/ 1692275 h 1866900"/>
              <a:gd name="connsiteX12" fmla="*/ 3473450 w 4889500"/>
              <a:gd name="connsiteY12" fmla="*/ 1660525 h 1866900"/>
              <a:gd name="connsiteX13" fmla="*/ 3279775 w 4889500"/>
              <a:gd name="connsiteY13" fmla="*/ 1660525 h 1866900"/>
              <a:gd name="connsiteX14" fmla="*/ 3279775 w 4889500"/>
              <a:gd name="connsiteY14" fmla="*/ 1619250 h 1866900"/>
              <a:gd name="connsiteX15" fmla="*/ 3032125 w 4889500"/>
              <a:gd name="connsiteY15" fmla="*/ 1619250 h 1866900"/>
              <a:gd name="connsiteX16" fmla="*/ 3032125 w 4889500"/>
              <a:gd name="connsiteY16" fmla="*/ 1590675 h 1866900"/>
              <a:gd name="connsiteX17" fmla="*/ 2933700 w 4889500"/>
              <a:gd name="connsiteY17" fmla="*/ 1590675 h 1866900"/>
              <a:gd name="connsiteX18" fmla="*/ 2933700 w 4889500"/>
              <a:gd name="connsiteY18" fmla="*/ 1571625 h 1866900"/>
              <a:gd name="connsiteX19" fmla="*/ 2825750 w 4889500"/>
              <a:gd name="connsiteY19" fmla="*/ 1571625 h 1866900"/>
              <a:gd name="connsiteX20" fmla="*/ 2825750 w 4889500"/>
              <a:gd name="connsiteY20" fmla="*/ 1539875 h 1866900"/>
              <a:gd name="connsiteX21" fmla="*/ 2730500 w 4889500"/>
              <a:gd name="connsiteY21" fmla="*/ 1539875 h 1866900"/>
              <a:gd name="connsiteX22" fmla="*/ 2730500 w 4889500"/>
              <a:gd name="connsiteY22" fmla="*/ 1511300 h 1866900"/>
              <a:gd name="connsiteX23" fmla="*/ 2679700 w 4889500"/>
              <a:gd name="connsiteY23" fmla="*/ 1511300 h 1866900"/>
              <a:gd name="connsiteX24" fmla="*/ 2679700 w 4889500"/>
              <a:gd name="connsiteY24" fmla="*/ 1482725 h 1866900"/>
              <a:gd name="connsiteX25" fmla="*/ 2600325 w 4889500"/>
              <a:gd name="connsiteY25" fmla="*/ 1482725 h 1866900"/>
              <a:gd name="connsiteX26" fmla="*/ 2600325 w 4889500"/>
              <a:gd name="connsiteY26" fmla="*/ 1466850 h 1866900"/>
              <a:gd name="connsiteX27" fmla="*/ 2520950 w 4889500"/>
              <a:gd name="connsiteY27" fmla="*/ 1466850 h 1866900"/>
              <a:gd name="connsiteX28" fmla="*/ 2520950 w 4889500"/>
              <a:gd name="connsiteY28" fmla="*/ 1435100 h 1866900"/>
              <a:gd name="connsiteX29" fmla="*/ 2517775 w 4889500"/>
              <a:gd name="connsiteY29" fmla="*/ 1435100 h 1866900"/>
              <a:gd name="connsiteX30" fmla="*/ 2517775 w 4889500"/>
              <a:gd name="connsiteY30" fmla="*/ 1422400 h 1866900"/>
              <a:gd name="connsiteX31" fmla="*/ 2511425 w 4889500"/>
              <a:gd name="connsiteY31" fmla="*/ 1416050 h 1866900"/>
              <a:gd name="connsiteX32" fmla="*/ 2511425 w 4889500"/>
              <a:gd name="connsiteY32" fmla="*/ 1398588 h 1866900"/>
              <a:gd name="connsiteX33" fmla="*/ 2492375 w 4889500"/>
              <a:gd name="connsiteY33" fmla="*/ 1397000 h 1866900"/>
              <a:gd name="connsiteX34" fmla="*/ 2492375 w 4889500"/>
              <a:gd name="connsiteY34" fmla="*/ 1352550 h 1866900"/>
              <a:gd name="connsiteX35" fmla="*/ 2251075 w 4889500"/>
              <a:gd name="connsiteY35" fmla="*/ 1352550 h 1866900"/>
              <a:gd name="connsiteX36" fmla="*/ 2251075 w 4889500"/>
              <a:gd name="connsiteY36" fmla="*/ 1323975 h 1866900"/>
              <a:gd name="connsiteX37" fmla="*/ 2217738 w 4889500"/>
              <a:gd name="connsiteY37" fmla="*/ 1322387 h 1866900"/>
              <a:gd name="connsiteX38" fmla="*/ 2216150 w 4889500"/>
              <a:gd name="connsiteY38" fmla="*/ 1298575 h 1866900"/>
              <a:gd name="connsiteX39" fmla="*/ 2193925 w 4889500"/>
              <a:gd name="connsiteY39" fmla="*/ 1298575 h 1866900"/>
              <a:gd name="connsiteX40" fmla="*/ 2193925 w 4889500"/>
              <a:gd name="connsiteY40" fmla="*/ 1279525 h 1866900"/>
              <a:gd name="connsiteX41" fmla="*/ 2079625 w 4889500"/>
              <a:gd name="connsiteY41" fmla="*/ 1279525 h 1866900"/>
              <a:gd name="connsiteX42" fmla="*/ 2079625 w 4889500"/>
              <a:gd name="connsiteY42" fmla="*/ 1244600 h 1866900"/>
              <a:gd name="connsiteX43" fmla="*/ 2041525 w 4889500"/>
              <a:gd name="connsiteY43" fmla="*/ 1244600 h 1866900"/>
              <a:gd name="connsiteX44" fmla="*/ 2041525 w 4889500"/>
              <a:gd name="connsiteY44" fmla="*/ 1235075 h 1866900"/>
              <a:gd name="connsiteX45" fmla="*/ 1952625 w 4889500"/>
              <a:gd name="connsiteY45" fmla="*/ 1235075 h 1866900"/>
              <a:gd name="connsiteX46" fmla="*/ 1952625 w 4889500"/>
              <a:gd name="connsiteY46" fmla="*/ 1203325 h 1866900"/>
              <a:gd name="connsiteX47" fmla="*/ 1924050 w 4889500"/>
              <a:gd name="connsiteY47" fmla="*/ 1203325 h 1866900"/>
              <a:gd name="connsiteX48" fmla="*/ 1924050 w 4889500"/>
              <a:gd name="connsiteY48" fmla="*/ 1184275 h 1866900"/>
              <a:gd name="connsiteX49" fmla="*/ 1924050 w 4889500"/>
              <a:gd name="connsiteY49" fmla="*/ 1184275 h 1866900"/>
              <a:gd name="connsiteX50" fmla="*/ 1905000 w 4889500"/>
              <a:gd name="connsiteY50" fmla="*/ 1165225 h 1866900"/>
              <a:gd name="connsiteX51" fmla="*/ 1851025 w 4889500"/>
              <a:gd name="connsiteY51" fmla="*/ 1165225 h 1866900"/>
              <a:gd name="connsiteX52" fmla="*/ 1851025 w 4889500"/>
              <a:gd name="connsiteY52" fmla="*/ 1123950 h 1866900"/>
              <a:gd name="connsiteX53" fmla="*/ 1819275 w 4889500"/>
              <a:gd name="connsiteY53" fmla="*/ 1123950 h 1866900"/>
              <a:gd name="connsiteX54" fmla="*/ 1819275 w 4889500"/>
              <a:gd name="connsiteY54" fmla="*/ 1085850 h 1866900"/>
              <a:gd name="connsiteX55" fmla="*/ 1717675 w 4889500"/>
              <a:gd name="connsiteY55" fmla="*/ 1085850 h 1866900"/>
              <a:gd name="connsiteX56" fmla="*/ 1716087 w 4889500"/>
              <a:gd name="connsiteY56" fmla="*/ 1042987 h 1866900"/>
              <a:gd name="connsiteX57" fmla="*/ 1685925 w 4889500"/>
              <a:gd name="connsiteY57" fmla="*/ 1044575 h 1866900"/>
              <a:gd name="connsiteX58" fmla="*/ 1685925 w 4889500"/>
              <a:gd name="connsiteY58" fmla="*/ 1035050 h 1866900"/>
              <a:gd name="connsiteX59" fmla="*/ 1612900 w 4889500"/>
              <a:gd name="connsiteY59" fmla="*/ 1035050 h 1866900"/>
              <a:gd name="connsiteX60" fmla="*/ 1612900 w 4889500"/>
              <a:gd name="connsiteY60" fmla="*/ 981075 h 1866900"/>
              <a:gd name="connsiteX61" fmla="*/ 1603375 w 4889500"/>
              <a:gd name="connsiteY61" fmla="*/ 981075 h 1866900"/>
              <a:gd name="connsiteX62" fmla="*/ 1603375 w 4889500"/>
              <a:gd name="connsiteY62" fmla="*/ 949325 h 1866900"/>
              <a:gd name="connsiteX63" fmla="*/ 1574800 w 4889500"/>
              <a:gd name="connsiteY63" fmla="*/ 949325 h 1866900"/>
              <a:gd name="connsiteX64" fmla="*/ 1574800 w 4889500"/>
              <a:gd name="connsiteY64" fmla="*/ 908050 h 1866900"/>
              <a:gd name="connsiteX65" fmla="*/ 1533525 w 4889500"/>
              <a:gd name="connsiteY65" fmla="*/ 908050 h 1866900"/>
              <a:gd name="connsiteX66" fmla="*/ 1533525 w 4889500"/>
              <a:gd name="connsiteY66" fmla="*/ 885825 h 1866900"/>
              <a:gd name="connsiteX67" fmla="*/ 1533525 w 4889500"/>
              <a:gd name="connsiteY67" fmla="*/ 885825 h 1866900"/>
              <a:gd name="connsiteX68" fmla="*/ 1533525 w 4889500"/>
              <a:gd name="connsiteY68" fmla="*/ 885825 h 1866900"/>
              <a:gd name="connsiteX69" fmla="*/ 1514475 w 4889500"/>
              <a:gd name="connsiteY69" fmla="*/ 866775 h 1866900"/>
              <a:gd name="connsiteX70" fmla="*/ 1460500 w 4889500"/>
              <a:gd name="connsiteY70" fmla="*/ 866775 h 1866900"/>
              <a:gd name="connsiteX71" fmla="*/ 1460500 w 4889500"/>
              <a:gd name="connsiteY71" fmla="*/ 844550 h 1866900"/>
              <a:gd name="connsiteX72" fmla="*/ 1403350 w 4889500"/>
              <a:gd name="connsiteY72" fmla="*/ 844550 h 1866900"/>
              <a:gd name="connsiteX73" fmla="*/ 1403350 w 4889500"/>
              <a:gd name="connsiteY73" fmla="*/ 803275 h 1866900"/>
              <a:gd name="connsiteX74" fmla="*/ 1343025 w 4889500"/>
              <a:gd name="connsiteY74" fmla="*/ 803275 h 1866900"/>
              <a:gd name="connsiteX75" fmla="*/ 1343025 w 4889500"/>
              <a:gd name="connsiteY75" fmla="*/ 771525 h 1866900"/>
              <a:gd name="connsiteX76" fmla="*/ 1320800 w 4889500"/>
              <a:gd name="connsiteY76" fmla="*/ 771525 h 1866900"/>
              <a:gd name="connsiteX77" fmla="*/ 1320800 w 4889500"/>
              <a:gd name="connsiteY77" fmla="*/ 736600 h 1866900"/>
              <a:gd name="connsiteX78" fmla="*/ 1216025 w 4889500"/>
              <a:gd name="connsiteY78" fmla="*/ 736600 h 1866900"/>
              <a:gd name="connsiteX79" fmla="*/ 1216025 w 4889500"/>
              <a:gd name="connsiteY79" fmla="*/ 714375 h 1866900"/>
              <a:gd name="connsiteX80" fmla="*/ 1187450 w 4889500"/>
              <a:gd name="connsiteY80" fmla="*/ 714375 h 1866900"/>
              <a:gd name="connsiteX81" fmla="*/ 1187450 w 4889500"/>
              <a:gd name="connsiteY81" fmla="*/ 714375 h 1866900"/>
              <a:gd name="connsiteX82" fmla="*/ 1187450 w 4889500"/>
              <a:gd name="connsiteY82" fmla="*/ 714375 h 1866900"/>
              <a:gd name="connsiteX83" fmla="*/ 1187450 w 4889500"/>
              <a:gd name="connsiteY83" fmla="*/ 695325 h 1866900"/>
              <a:gd name="connsiteX84" fmla="*/ 1187450 w 4889500"/>
              <a:gd name="connsiteY84" fmla="*/ 660400 h 1866900"/>
              <a:gd name="connsiteX85" fmla="*/ 1114425 w 4889500"/>
              <a:gd name="connsiteY85" fmla="*/ 660400 h 1866900"/>
              <a:gd name="connsiteX86" fmla="*/ 1114425 w 4889500"/>
              <a:gd name="connsiteY86" fmla="*/ 650875 h 1866900"/>
              <a:gd name="connsiteX87" fmla="*/ 1022350 w 4889500"/>
              <a:gd name="connsiteY87" fmla="*/ 650875 h 1866900"/>
              <a:gd name="connsiteX88" fmla="*/ 1022350 w 4889500"/>
              <a:gd name="connsiteY88" fmla="*/ 603250 h 1866900"/>
              <a:gd name="connsiteX89" fmla="*/ 987425 w 4889500"/>
              <a:gd name="connsiteY89" fmla="*/ 603250 h 1866900"/>
              <a:gd name="connsiteX90" fmla="*/ 987425 w 4889500"/>
              <a:gd name="connsiteY90" fmla="*/ 577850 h 1866900"/>
              <a:gd name="connsiteX91" fmla="*/ 936625 w 4889500"/>
              <a:gd name="connsiteY91" fmla="*/ 577850 h 1866900"/>
              <a:gd name="connsiteX92" fmla="*/ 936625 w 4889500"/>
              <a:gd name="connsiteY92" fmla="*/ 546100 h 1866900"/>
              <a:gd name="connsiteX93" fmla="*/ 923925 w 4889500"/>
              <a:gd name="connsiteY93" fmla="*/ 546100 h 1866900"/>
              <a:gd name="connsiteX94" fmla="*/ 923925 w 4889500"/>
              <a:gd name="connsiteY94" fmla="*/ 546100 h 1866900"/>
              <a:gd name="connsiteX95" fmla="*/ 923925 w 4889500"/>
              <a:gd name="connsiteY95" fmla="*/ 504825 h 1866900"/>
              <a:gd name="connsiteX96" fmla="*/ 895350 w 4889500"/>
              <a:gd name="connsiteY96" fmla="*/ 504825 h 1866900"/>
              <a:gd name="connsiteX97" fmla="*/ 895350 w 4889500"/>
              <a:gd name="connsiteY97" fmla="*/ 476250 h 1866900"/>
              <a:gd name="connsiteX98" fmla="*/ 857250 w 4889500"/>
              <a:gd name="connsiteY98" fmla="*/ 476250 h 1866900"/>
              <a:gd name="connsiteX99" fmla="*/ 857250 w 4889500"/>
              <a:gd name="connsiteY99" fmla="*/ 457200 h 1866900"/>
              <a:gd name="connsiteX100" fmla="*/ 838200 w 4889500"/>
              <a:gd name="connsiteY100" fmla="*/ 457200 h 1866900"/>
              <a:gd name="connsiteX101" fmla="*/ 838200 w 4889500"/>
              <a:gd name="connsiteY101" fmla="*/ 428625 h 1866900"/>
              <a:gd name="connsiteX102" fmla="*/ 825500 w 4889500"/>
              <a:gd name="connsiteY102" fmla="*/ 428625 h 1866900"/>
              <a:gd name="connsiteX103" fmla="*/ 825500 w 4889500"/>
              <a:gd name="connsiteY103" fmla="*/ 387350 h 1866900"/>
              <a:gd name="connsiteX104" fmla="*/ 758825 w 4889500"/>
              <a:gd name="connsiteY104" fmla="*/ 387350 h 1866900"/>
              <a:gd name="connsiteX105" fmla="*/ 758825 w 4889500"/>
              <a:gd name="connsiteY105" fmla="*/ 358775 h 1866900"/>
              <a:gd name="connsiteX106" fmla="*/ 730250 w 4889500"/>
              <a:gd name="connsiteY106" fmla="*/ 358776 h 1866900"/>
              <a:gd name="connsiteX107" fmla="*/ 730250 w 4889500"/>
              <a:gd name="connsiteY107" fmla="*/ 342900 h 1866900"/>
              <a:gd name="connsiteX108" fmla="*/ 673100 w 4889500"/>
              <a:gd name="connsiteY108" fmla="*/ 342900 h 1866900"/>
              <a:gd name="connsiteX109" fmla="*/ 673100 w 4889500"/>
              <a:gd name="connsiteY109" fmla="*/ 317500 h 1866900"/>
              <a:gd name="connsiteX110" fmla="*/ 574675 w 4889500"/>
              <a:gd name="connsiteY110" fmla="*/ 317500 h 1866900"/>
              <a:gd name="connsiteX111" fmla="*/ 574675 w 4889500"/>
              <a:gd name="connsiteY111" fmla="*/ 288925 h 1866900"/>
              <a:gd name="connsiteX112" fmla="*/ 520700 w 4889500"/>
              <a:gd name="connsiteY112" fmla="*/ 288925 h 1866900"/>
              <a:gd name="connsiteX113" fmla="*/ 520700 w 4889500"/>
              <a:gd name="connsiteY113" fmla="*/ 276225 h 1866900"/>
              <a:gd name="connsiteX114" fmla="*/ 492125 w 4889500"/>
              <a:gd name="connsiteY114" fmla="*/ 276225 h 1866900"/>
              <a:gd name="connsiteX115" fmla="*/ 492125 w 4889500"/>
              <a:gd name="connsiteY115" fmla="*/ 254000 h 1866900"/>
              <a:gd name="connsiteX116" fmla="*/ 466725 w 4889500"/>
              <a:gd name="connsiteY116" fmla="*/ 254000 h 1866900"/>
              <a:gd name="connsiteX117" fmla="*/ 466725 w 4889500"/>
              <a:gd name="connsiteY117" fmla="*/ 238125 h 1866900"/>
              <a:gd name="connsiteX118" fmla="*/ 454025 w 4889500"/>
              <a:gd name="connsiteY118" fmla="*/ 238125 h 1866900"/>
              <a:gd name="connsiteX119" fmla="*/ 454025 w 4889500"/>
              <a:gd name="connsiteY119" fmla="*/ 219075 h 1866900"/>
              <a:gd name="connsiteX120" fmla="*/ 436563 w 4889500"/>
              <a:gd name="connsiteY120" fmla="*/ 212725 h 1866900"/>
              <a:gd name="connsiteX121" fmla="*/ 393700 w 4889500"/>
              <a:gd name="connsiteY121" fmla="*/ 209550 h 1866900"/>
              <a:gd name="connsiteX122" fmla="*/ 393700 w 4889500"/>
              <a:gd name="connsiteY122" fmla="*/ 190500 h 1866900"/>
              <a:gd name="connsiteX123" fmla="*/ 266700 w 4889500"/>
              <a:gd name="connsiteY123" fmla="*/ 190500 h 1866900"/>
              <a:gd name="connsiteX124" fmla="*/ 266700 w 4889500"/>
              <a:gd name="connsiteY124" fmla="*/ 161925 h 1866900"/>
              <a:gd name="connsiteX125" fmla="*/ 254000 w 4889500"/>
              <a:gd name="connsiteY125" fmla="*/ 161925 h 1866900"/>
              <a:gd name="connsiteX126" fmla="*/ 254000 w 4889500"/>
              <a:gd name="connsiteY126" fmla="*/ 107950 h 1866900"/>
              <a:gd name="connsiteX127" fmla="*/ 155575 w 4889500"/>
              <a:gd name="connsiteY127" fmla="*/ 107950 h 1866900"/>
              <a:gd name="connsiteX128" fmla="*/ 155575 w 4889500"/>
              <a:gd name="connsiteY128" fmla="*/ 98425 h 1866900"/>
              <a:gd name="connsiteX129" fmla="*/ 76200 w 4889500"/>
              <a:gd name="connsiteY129" fmla="*/ 98425 h 1866900"/>
              <a:gd name="connsiteX130" fmla="*/ 76200 w 4889500"/>
              <a:gd name="connsiteY130" fmla="*/ 38100 h 1866900"/>
              <a:gd name="connsiteX131" fmla="*/ 53975 w 4889500"/>
              <a:gd name="connsiteY131" fmla="*/ 38100 h 1866900"/>
              <a:gd name="connsiteX132" fmla="*/ 53975 w 4889500"/>
              <a:gd name="connsiteY132" fmla="*/ 22225 h 1866900"/>
              <a:gd name="connsiteX133" fmla="*/ 31750 w 4889500"/>
              <a:gd name="connsiteY133" fmla="*/ 22225 h 1866900"/>
              <a:gd name="connsiteX134" fmla="*/ 31750 w 4889500"/>
              <a:gd name="connsiteY134" fmla="*/ 0 h 1866900"/>
              <a:gd name="connsiteX135" fmla="*/ 0 w 4889500"/>
              <a:gd name="connsiteY135"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889500" h="1866900">
                <a:moveTo>
                  <a:pt x="4889500" y="1866900"/>
                </a:moveTo>
                <a:lnTo>
                  <a:pt x="4035425" y="1866900"/>
                </a:lnTo>
                <a:lnTo>
                  <a:pt x="4035425" y="1835150"/>
                </a:lnTo>
                <a:lnTo>
                  <a:pt x="3943350" y="1835150"/>
                </a:lnTo>
                <a:lnTo>
                  <a:pt x="3943350" y="1790700"/>
                </a:lnTo>
                <a:lnTo>
                  <a:pt x="3917950" y="1790700"/>
                </a:lnTo>
                <a:lnTo>
                  <a:pt x="3917950" y="1752600"/>
                </a:lnTo>
                <a:lnTo>
                  <a:pt x="3816350" y="1752600"/>
                </a:lnTo>
                <a:lnTo>
                  <a:pt x="3816350" y="1720850"/>
                </a:lnTo>
                <a:lnTo>
                  <a:pt x="3778250" y="1720850"/>
                </a:lnTo>
                <a:lnTo>
                  <a:pt x="3778250" y="1692275"/>
                </a:lnTo>
                <a:lnTo>
                  <a:pt x="3473450" y="1692275"/>
                </a:lnTo>
                <a:lnTo>
                  <a:pt x="3473450" y="1660525"/>
                </a:lnTo>
                <a:lnTo>
                  <a:pt x="3279775" y="1660525"/>
                </a:lnTo>
                <a:lnTo>
                  <a:pt x="3279775" y="1619250"/>
                </a:lnTo>
                <a:lnTo>
                  <a:pt x="3032125" y="1619250"/>
                </a:lnTo>
                <a:lnTo>
                  <a:pt x="3032125" y="1590675"/>
                </a:lnTo>
                <a:lnTo>
                  <a:pt x="2933700" y="1590675"/>
                </a:lnTo>
                <a:lnTo>
                  <a:pt x="2933700" y="1571625"/>
                </a:lnTo>
                <a:lnTo>
                  <a:pt x="2825750" y="1571625"/>
                </a:lnTo>
                <a:lnTo>
                  <a:pt x="2825750" y="1539875"/>
                </a:lnTo>
                <a:lnTo>
                  <a:pt x="2730500" y="1539875"/>
                </a:lnTo>
                <a:lnTo>
                  <a:pt x="2730500" y="1511300"/>
                </a:lnTo>
                <a:lnTo>
                  <a:pt x="2679700" y="1511300"/>
                </a:lnTo>
                <a:lnTo>
                  <a:pt x="2679700" y="1482725"/>
                </a:lnTo>
                <a:lnTo>
                  <a:pt x="2600325" y="1482725"/>
                </a:lnTo>
                <a:lnTo>
                  <a:pt x="2600325" y="1466850"/>
                </a:lnTo>
                <a:lnTo>
                  <a:pt x="2520950" y="1466850"/>
                </a:lnTo>
                <a:lnTo>
                  <a:pt x="2520950" y="1435100"/>
                </a:lnTo>
                <a:lnTo>
                  <a:pt x="2517775" y="1435100"/>
                </a:lnTo>
                <a:lnTo>
                  <a:pt x="2517775" y="1422400"/>
                </a:lnTo>
                <a:lnTo>
                  <a:pt x="2511425" y="1416050"/>
                </a:lnTo>
                <a:lnTo>
                  <a:pt x="2511425" y="1398588"/>
                </a:lnTo>
                <a:lnTo>
                  <a:pt x="2492375" y="1397000"/>
                </a:lnTo>
                <a:lnTo>
                  <a:pt x="2492375" y="1352550"/>
                </a:lnTo>
                <a:lnTo>
                  <a:pt x="2251075" y="1352550"/>
                </a:lnTo>
                <a:lnTo>
                  <a:pt x="2251075" y="1323975"/>
                </a:lnTo>
                <a:lnTo>
                  <a:pt x="2217738" y="1322387"/>
                </a:lnTo>
                <a:lnTo>
                  <a:pt x="2216150" y="1298575"/>
                </a:lnTo>
                <a:lnTo>
                  <a:pt x="2193925" y="1298575"/>
                </a:lnTo>
                <a:lnTo>
                  <a:pt x="2193925" y="1279525"/>
                </a:lnTo>
                <a:lnTo>
                  <a:pt x="2079625" y="1279525"/>
                </a:lnTo>
                <a:lnTo>
                  <a:pt x="2079625" y="1244600"/>
                </a:lnTo>
                <a:lnTo>
                  <a:pt x="2041525" y="1244600"/>
                </a:lnTo>
                <a:lnTo>
                  <a:pt x="2041525" y="1235075"/>
                </a:lnTo>
                <a:lnTo>
                  <a:pt x="1952625" y="1235075"/>
                </a:lnTo>
                <a:lnTo>
                  <a:pt x="1952625" y="1203325"/>
                </a:lnTo>
                <a:lnTo>
                  <a:pt x="1924050" y="1203325"/>
                </a:lnTo>
                <a:lnTo>
                  <a:pt x="1924050" y="1184275"/>
                </a:lnTo>
                <a:lnTo>
                  <a:pt x="1924050" y="1184275"/>
                </a:lnTo>
                <a:lnTo>
                  <a:pt x="1905000" y="1165225"/>
                </a:lnTo>
                <a:lnTo>
                  <a:pt x="1851025" y="1165225"/>
                </a:lnTo>
                <a:lnTo>
                  <a:pt x="1851025" y="1123950"/>
                </a:lnTo>
                <a:lnTo>
                  <a:pt x="1819275" y="1123950"/>
                </a:lnTo>
                <a:lnTo>
                  <a:pt x="1819275" y="1085850"/>
                </a:lnTo>
                <a:lnTo>
                  <a:pt x="1717675" y="1085850"/>
                </a:lnTo>
                <a:cubicBezTo>
                  <a:pt x="1717146" y="1071562"/>
                  <a:pt x="1716616" y="1057275"/>
                  <a:pt x="1716087" y="1042987"/>
                </a:cubicBezTo>
                <a:lnTo>
                  <a:pt x="1685925" y="1044575"/>
                </a:lnTo>
                <a:lnTo>
                  <a:pt x="1685925" y="1035050"/>
                </a:lnTo>
                <a:lnTo>
                  <a:pt x="1612900" y="1035050"/>
                </a:lnTo>
                <a:lnTo>
                  <a:pt x="1612900" y="981075"/>
                </a:lnTo>
                <a:lnTo>
                  <a:pt x="1603375" y="981075"/>
                </a:lnTo>
                <a:lnTo>
                  <a:pt x="1603375" y="949325"/>
                </a:lnTo>
                <a:lnTo>
                  <a:pt x="1574800" y="949325"/>
                </a:lnTo>
                <a:lnTo>
                  <a:pt x="1574800" y="908050"/>
                </a:lnTo>
                <a:lnTo>
                  <a:pt x="1533525" y="908050"/>
                </a:lnTo>
                <a:lnTo>
                  <a:pt x="1533525" y="885825"/>
                </a:lnTo>
                <a:lnTo>
                  <a:pt x="1533525" y="885825"/>
                </a:lnTo>
                <a:lnTo>
                  <a:pt x="1533525" y="885825"/>
                </a:lnTo>
                <a:lnTo>
                  <a:pt x="1514475" y="866775"/>
                </a:lnTo>
                <a:lnTo>
                  <a:pt x="1460500" y="866775"/>
                </a:lnTo>
                <a:lnTo>
                  <a:pt x="1460500" y="844550"/>
                </a:lnTo>
                <a:lnTo>
                  <a:pt x="1403350" y="844550"/>
                </a:lnTo>
                <a:lnTo>
                  <a:pt x="1403350" y="803275"/>
                </a:lnTo>
                <a:lnTo>
                  <a:pt x="1343025" y="803275"/>
                </a:lnTo>
                <a:lnTo>
                  <a:pt x="1343025" y="771525"/>
                </a:lnTo>
                <a:lnTo>
                  <a:pt x="1320800" y="771525"/>
                </a:lnTo>
                <a:lnTo>
                  <a:pt x="1320800" y="736600"/>
                </a:lnTo>
                <a:lnTo>
                  <a:pt x="1216025" y="736600"/>
                </a:lnTo>
                <a:lnTo>
                  <a:pt x="1216025" y="714375"/>
                </a:lnTo>
                <a:lnTo>
                  <a:pt x="1187450" y="714375"/>
                </a:lnTo>
                <a:lnTo>
                  <a:pt x="1187450" y="714375"/>
                </a:lnTo>
                <a:lnTo>
                  <a:pt x="1187450" y="714375"/>
                </a:lnTo>
                <a:lnTo>
                  <a:pt x="1187450" y="695325"/>
                </a:lnTo>
                <a:lnTo>
                  <a:pt x="1187450" y="660400"/>
                </a:lnTo>
                <a:lnTo>
                  <a:pt x="1114425" y="660400"/>
                </a:lnTo>
                <a:lnTo>
                  <a:pt x="1114425" y="650875"/>
                </a:lnTo>
                <a:lnTo>
                  <a:pt x="1022350" y="650875"/>
                </a:lnTo>
                <a:lnTo>
                  <a:pt x="1022350" y="603250"/>
                </a:lnTo>
                <a:lnTo>
                  <a:pt x="987425" y="603250"/>
                </a:lnTo>
                <a:lnTo>
                  <a:pt x="987425" y="577850"/>
                </a:lnTo>
                <a:lnTo>
                  <a:pt x="936625" y="577850"/>
                </a:lnTo>
                <a:lnTo>
                  <a:pt x="936625" y="546100"/>
                </a:lnTo>
                <a:lnTo>
                  <a:pt x="923925" y="546100"/>
                </a:lnTo>
                <a:lnTo>
                  <a:pt x="923925" y="546100"/>
                </a:lnTo>
                <a:lnTo>
                  <a:pt x="923925" y="504825"/>
                </a:lnTo>
                <a:lnTo>
                  <a:pt x="895350" y="504825"/>
                </a:lnTo>
                <a:lnTo>
                  <a:pt x="895350" y="476250"/>
                </a:lnTo>
                <a:lnTo>
                  <a:pt x="857250" y="476250"/>
                </a:lnTo>
                <a:lnTo>
                  <a:pt x="857250" y="457200"/>
                </a:lnTo>
                <a:lnTo>
                  <a:pt x="838200" y="457200"/>
                </a:lnTo>
                <a:lnTo>
                  <a:pt x="838200" y="428625"/>
                </a:lnTo>
                <a:lnTo>
                  <a:pt x="825500" y="428625"/>
                </a:lnTo>
                <a:lnTo>
                  <a:pt x="825500" y="387350"/>
                </a:lnTo>
                <a:lnTo>
                  <a:pt x="758825" y="387350"/>
                </a:lnTo>
                <a:lnTo>
                  <a:pt x="758825" y="358775"/>
                </a:lnTo>
                <a:lnTo>
                  <a:pt x="730250" y="358776"/>
                </a:lnTo>
                <a:lnTo>
                  <a:pt x="730250" y="342900"/>
                </a:lnTo>
                <a:lnTo>
                  <a:pt x="673100" y="342900"/>
                </a:lnTo>
                <a:lnTo>
                  <a:pt x="673100" y="317500"/>
                </a:lnTo>
                <a:lnTo>
                  <a:pt x="574675" y="317500"/>
                </a:lnTo>
                <a:lnTo>
                  <a:pt x="574675" y="288925"/>
                </a:lnTo>
                <a:lnTo>
                  <a:pt x="520700" y="288925"/>
                </a:lnTo>
                <a:lnTo>
                  <a:pt x="520700" y="276225"/>
                </a:lnTo>
                <a:lnTo>
                  <a:pt x="492125" y="276225"/>
                </a:lnTo>
                <a:lnTo>
                  <a:pt x="492125" y="254000"/>
                </a:lnTo>
                <a:lnTo>
                  <a:pt x="466725" y="254000"/>
                </a:lnTo>
                <a:lnTo>
                  <a:pt x="466725" y="238125"/>
                </a:lnTo>
                <a:lnTo>
                  <a:pt x="454025" y="238125"/>
                </a:lnTo>
                <a:lnTo>
                  <a:pt x="454025" y="219075"/>
                </a:lnTo>
                <a:lnTo>
                  <a:pt x="436563" y="212725"/>
                </a:lnTo>
                <a:lnTo>
                  <a:pt x="393700" y="209550"/>
                </a:lnTo>
                <a:lnTo>
                  <a:pt x="393700" y="190500"/>
                </a:lnTo>
                <a:lnTo>
                  <a:pt x="266700" y="190500"/>
                </a:lnTo>
                <a:lnTo>
                  <a:pt x="266700" y="161925"/>
                </a:lnTo>
                <a:lnTo>
                  <a:pt x="254000" y="161925"/>
                </a:lnTo>
                <a:lnTo>
                  <a:pt x="254000" y="107950"/>
                </a:lnTo>
                <a:lnTo>
                  <a:pt x="155575" y="107950"/>
                </a:lnTo>
                <a:lnTo>
                  <a:pt x="155575" y="98425"/>
                </a:lnTo>
                <a:lnTo>
                  <a:pt x="76200" y="98425"/>
                </a:lnTo>
                <a:lnTo>
                  <a:pt x="76200" y="38100"/>
                </a:lnTo>
                <a:lnTo>
                  <a:pt x="53975" y="38100"/>
                </a:lnTo>
                <a:lnTo>
                  <a:pt x="53975" y="22225"/>
                </a:lnTo>
                <a:lnTo>
                  <a:pt x="31750" y="22225"/>
                </a:lnTo>
                <a:lnTo>
                  <a:pt x="31750" y="0"/>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pSp>
        <p:nvGrpSpPr>
          <p:cNvPr id="288" name="Group 287">
            <a:extLst>
              <a:ext uri="{FF2B5EF4-FFF2-40B4-BE49-F238E27FC236}">
                <a16:creationId xmlns:a16="http://schemas.microsoft.com/office/drawing/2014/main" id="{343BFA41-4896-D88E-5030-621A4CD6A1BD}"/>
              </a:ext>
            </a:extLst>
          </p:cNvPr>
          <p:cNvGrpSpPr/>
          <p:nvPr/>
        </p:nvGrpSpPr>
        <p:grpSpPr>
          <a:xfrm>
            <a:off x="6477220" y="1911953"/>
            <a:ext cx="4990485" cy="2239836"/>
            <a:chOff x="6158327" y="3012887"/>
            <a:chExt cx="4896200" cy="1877603"/>
          </a:xfrm>
        </p:grpSpPr>
        <p:cxnSp>
          <p:nvCxnSpPr>
            <p:cNvPr id="221" name="Straight Connector 220">
              <a:extLst>
                <a:ext uri="{FF2B5EF4-FFF2-40B4-BE49-F238E27FC236}">
                  <a16:creationId xmlns:a16="http://schemas.microsoft.com/office/drawing/2014/main" id="{4A913D7B-DDF3-0878-5ED2-F8829CA0FEC9}"/>
                </a:ext>
              </a:extLst>
            </p:cNvPr>
            <p:cNvCxnSpPr>
              <a:cxnSpLocks/>
            </p:cNvCxnSpPr>
            <p:nvPr/>
          </p:nvCxnSpPr>
          <p:spPr bwMode="auto">
            <a:xfrm>
              <a:off x="10627217" y="3051237"/>
              <a:ext cx="248131" cy="0"/>
            </a:xfrm>
            <a:prstGeom prst="line">
              <a:avLst/>
            </a:prstGeom>
            <a:noFill/>
            <a:ln w="28575" cap="flat" cmpd="sng" algn="ctr">
              <a:solidFill>
                <a:schemeClr val="accent3"/>
              </a:solidFill>
              <a:prstDash val="solid"/>
              <a:round/>
              <a:headEnd type="none" w="med" len="med"/>
              <a:tailEnd type="none" w="med" len="med"/>
            </a:ln>
            <a:effectLst/>
          </p:spPr>
        </p:cxnSp>
        <p:grpSp>
          <p:nvGrpSpPr>
            <p:cNvPr id="226" name="Group 225">
              <a:extLst>
                <a:ext uri="{FF2B5EF4-FFF2-40B4-BE49-F238E27FC236}">
                  <a16:creationId xmlns:a16="http://schemas.microsoft.com/office/drawing/2014/main" id="{E0B33B34-4E6F-6188-F5FD-8F7409B415E4}"/>
                </a:ext>
              </a:extLst>
            </p:cNvPr>
            <p:cNvGrpSpPr/>
            <p:nvPr/>
          </p:nvGrpSpPr>
          <p:grpSpPr>
            <a:xfrm>
              <a:off x="9265269" y="4535537"/>
              <a:ext cx="106174" cy="106174"/>
              <a:chOff x="9084759" y="4478261"/>
              <a:chExt cx="106174" cy="106174"/>
            </a:xfrm>
          </p:grpSpPr>
          <p:cxnSp>
            <p:nvCxnSpPr>
              <p:cNvPr id="227" name="Straight Connector 226">
                <a:extLst>
                  <a:ext uri="{FF2B5EF4-FFF2-40B4-BE49-F238E27FC236}">
                    <a16:creationId xmlns:a16="http://schemas.microsoft.com/office/drawing/2014/main" id="{EA5F1D04-BA6D-51C2-AA24-D330CE3B9163}"/>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58934BAD-0206-B3E3-EE23-0F8D7DDD3EB1}"/>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9" name="Group 228">
              <a:extLst>
                <a:ext uri="{FF2B5EF4-FFF2-40B4-BE49-F238E27FC236}">
                  <a16:creationId xmlns:a16="http://schemas.microsoft.com/office/drawing/2014/main" id="{F8997E66-EEF4-AB11-D428-03F7B4201560}"/>
                </a:ext>
              </a:extLst>
            </p:cNvPr>
            <p:cNvGrpSpPr/>
            <p:nvPr/>
          </p:nvGrpSpPr>
          <p:grpSpPr>
            <a:xfrm>
              <a:off x="9216170" y="4535537"/>
              <a:ext cx="106174" cy="106174"/>
              <a:chOff x="9084759" y="4478261"/>
              <a:chExt cx="106174" cy="106174"/>
            </a:xfrm>
          </p:grpSpPr>
          <p:cxnSp>
            <p:nvCxnSpPr>
              <p:cNvPr id="230" name="Straight Connector 229">
                <a:extLst>
                  <a:ext uri="{FF2B5EF4-FFF2-40B4-BE49-F238E27FC236}">
                    <a16:creationId xmlns:a16="http://schemas.microsoft.com/office/drawing/2014/main" id="{F9DB405E-BC58-DCA3-BA60-E8976BD140FE}"/>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D3543262-756A-C0D0-CD72-9BFB33DCA691}"/>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2" name="Group 231">
              <a:extLst>
                <a:ext uri="{FF2B5EF4-FFF2-40B4-BE49-F238E27FC236}">
                  <a16:creationId xmlns:a16="http://schemas.microsoft.com/office/drawing/2014/main" id="{1E4042DC-B59C-B121-FEB7-F91030FC2C10}"/>
                </a:ext>
              </a:extLst>
            </p:cNvPr>
            <p:cNvGrpSpPr/>
            <p:nvPr/>
          </p:nvGrpSpPr>
          <p:grpSpPr>
            <a:xfrm>
              <a:off x="9386648" y="4568196"/>
              <a:ext cx="106174" cy="106174"/>
              <a:chOff x="9084759" y="4478261"/>
              <a:chExt cx="106174" cy="106174"/>
            </a:xfrm>
          </p:grpSpPr>
          <p:cxnSp>
            <p:nvCxnSpPr>
              <p:cNvPr id="233" name="Straight Connector 232">
                <a:extLst>
                  <a:ext uri="{FF2B5EF4-FFF2-40B4-BE49-F238E27FC236}">
                    <a16:creationId xmlns:a16="http://schemas.microsoft.com/office/drawing/2014/main" id="{FBF6AB4F-80A7-AF61-EF1A-541318285172}"/>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1635D050-7F3E-066D-E75A-602F21A604FC}"/>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5" name="Group 234">
              <a:extLst>
                <a:ext uri="{FF2B5EF4-FFF2-40B4-BE49-F238E27FC236}">
                  <a16:creationId xmlns:a16="http://schemas.microsoft.com/office/drawing/2014/main" id="{F6C98F47-3334-2244-448F-FF84CE654DBC}"/>
                </a:ext>
              </a:extLst>
            </p:cNvPr>
            <p:cNvGrpSpPr/>
            <p:nvPr/>
          </p:nvGrpSpPr>
          <p:grpSpPr>
            <a:xfrm>
              <a:off x="9435563" y="4568196"/>
              <a:ext cx="106174" cy="106174"/>
              <a:chOff x="9084759" y="4478261"/>
              <a:chExt cx="106174" cy="106174"/>
            </a:xfrm>
          </p:grpSpPr>
          <p:cxnSp>
            <p:nvCxnSpPr>
              <p:cNvPr id="236" name="Straight Connector 235">
                <a:extLst>
                  <a:ext uri="{FF2B5EF4-FFF2-40B4-BE49-F238E27FC236}">
                    <a16:creationId xmlns:a16="http://schemas.microsoft.com/office/drawing/2014/main" id="{48ECB4E1-1B20-A8C7-1ECF-CBF900645200}"/>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A4376D5F-D468-9CAA-D2EB-AA3FD8C531DE}"/>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8" name="Group 237">
              <a:extLst>
                <a:ext uri="{FF2B5EF4-FFF2-40B4-BE49-F238E27FC236}">
                  <a16:creationId xmlns:a16="http://schemas.microsoft.com/office/drawing/2014/main" id="{F023C494-3B2B-42F6-5060-4C85F87DD8D4}"/>
                </a:ext>
              </a:extLst>
            </p:cNvPr>
            <p:cNvGrpSpPr/>
            <p:nvPr/>
          </p:nvGrpSpPr>
          <p:grpSpPr>
            <a:xfrm>
              <a:off x="9932916" y="4674371"/>
              <a:ext cx="106174" cy="106174"/>
              <a:chOff x="9084759" y="4478261"/>
              <a:chExt cx="106174" cy="106174"/>
            </a:xfrm>
          </p:grpSpPr>
          <p:cxnSp>
            <p:nvCxnSpPr>
              <p:cNvPr id="239" name="Straight Connector 238">
                <a:extLst>
                  <a:ext uri="{FF2B5EF4-FFF2-40B4-BE49-F238E27FC236}">
                    <a16:creationId xmlns:a16="http://schemas.microsoft.com/office/drawing/2014/main" id="{BCC3F60B-6F6C-5E5A-D155-806F92D693D9}"/>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FA689C49-1EFB-A79C-F513-C08E86CC9AB5}"/>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1" name="Group 240">
              <a:extLst>
                <a:ext uri="{FF2B5EF4-FFF2-40B4-BE49-F238E27FC236}">
                  <a16:creationId xmlns:a16="http://schemas.microsoft.com/office/drawing/2014/main" id="{74E643A1-7898-BFA8-5CAC-7854C752623F}"/>
                </a:ext>
              </a:extLst>
            </p:cNvPr>
            <p:cNvGrpSpPr/>
            <p:nvPr/>
          </p:nvGrpSpPr>
          <p:grpSpPr>
            <a:xfrm>
              <a:off x="10948353" y="4784316"/>
              <a:ext cx="106174" cy="106174"/>
              <a:chOff x="9084759" y="4478261"/>
              <a:chExt cx="106174" cy="106174"/>
            </a:xfrm>
          </p:grpSpPr>
          <p:cxnSp>
            <p:nvCxnSpPr>
              <p:cNvPr id="242" name="Straight Connector 241">
                <a:extLst>
                  <a:ext uri="{FF2B5EF4-FFF2-40B4-BE49-F238E27FC236}">
                    <a16:creationId xmlns:a16="http://schemas.microsoft.com/office/drawing/2014/main" id="{E330EFD3-75F0-0508-1C14-0B86B54D08C4}"/>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6FE0FD72-D796-0AC7-44D3-EF66316BD38E}"/>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4" name="Group 243">
              <a:extLst>
                <a:ext uri="{FF2B5EF4-FFF2-40B4-BE49-F238E27FC236}">
                  <a16:creationId xmlns:a16="http://schemas.microsoft.com/office/drawing/2014/main" id="{351B7958-E074-A676-9489-1EC603E46332}"/>
                </a:ext>
              </a:extLst>
            </p:cNvPr>
            <p:cNvGrpSpPr/>
            <p:nvPr/>
          </p:nvGrpSpPr>
          <p:grpSpPr>
            <a:xfrm>
              <a:off x="10584075" y="4784316"/>
              <a:ext cx="106174" cy="106174"/>
              <a:chOff x="9084759" y="4478261"/>
              <a:chExt cx="106174" cy="106174"/>
            </a:xfrm>
          </p:grpSpPr>
          <p:cxnSp>
            <p:nvCxnSpPr>
              <p:cNvPr id="245" name="Straight Connector 244">
                <a:extLst>
                  <a:ext uri="{FF2B5EF4-FFF2-40B4-BE49-F238E27FC236}">
                    <a16:creationId xmlns:a16="http://schemas.microsoft.com/office/drawing/2014/main" id="{675D412A-B3CA-E654-B51E-EF8F6DD2A417}"/>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5E13CB8A-E47B-9CBD-4530-8D94721CFDBC}"/>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8" name="Group 247">
              <a:extLst>
                <a:ext uri="{FF2B5EF4-FFF2-40B4-BE49-F238E27FC236}">
                  <a16:creationId xmlns:a16="http://schemas.microsoft.com/office/drawing/2014/main" id="{2C2E7418-D93C-BEA8-FDCF-BC16D20E19CB}"/>
                </a:ext>
              </a:extLst>
            </p:cNvPr>
            <p:cNvGrpSpPr/>
            <p:nvPr/>
          </p:nvGrpSpPr>
          <p:grpSpPr>
            <a:xfrm>
              <a:off x="10372665" y="4784316"/>
              <a:ext cx="106174" cy="106174"/>
              <a:chOff x="9084759" y="4478261"/>
              <a:chExt cx="106174" cy="106174"/>
            </a:xfrm>
          </p:grpSpPr>
          <p:cxnSp>
            <p:nvCxnSpPr>
              <p:cNvPr id="249" name="Straight Connector 248">
                <a:extLst>
                  <a:ext uri="{FF2B5EF4-FFF2-40B4-BE49-F238E27FC236}">
                    <a16:creationId xmlns:a16="http://schemas.microsoft.com/office/drawing/2014/main" id="{CC62F149-52FB-0D75-8447-9BCB0304B840}"/>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0BA9B9D3-2FA3-BA26-43B7-8E2E169F7432}"/>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1" name="Group 250">
              <a:extLst>
                <a:ext uri="{FF2B5EF4-FFF2-40B4-BE49-F238E27FC236}">
                  <a16:creationId xmlns:a16="http://schemas.microsoft.com/office/drawing/2014/main" id="{B52153C1-55F8-B739-664D-D8D57B7E43CF}"/>
                </a:ext>
              </a:extLst>
            </p:cNvPr>
            <p:cNvGrpSpPr/>
            <p:nvPr/>
          </p:nvGrpSpPr>
          <p:grpSpPr>
            <a:xfrm>
              <a:off x="10328347" y="4784316"/>
              <a:ext cx="106174" cy="106174"/>
              <a:chOff x="9084759" y="4478261"/>
              <a:chExt cx="106174" cy="106174"/>
            </a:xfrm>
          </p:grpSpPr>
          <p:cxnSp>
            <p:nvCxnSpPr>
              <p:cNvPr id="252" name="Straight Connector 251">
                <a:extLst>
                  <a:ext uri="{FF2B5EF4-FFF2-40B4-BE49-F238E27FC236}">
                    <a16:creationId xmlns:a16="http://schemas.microsoft.com/office/drawing/2014/main" id="{6AFACA43-7338-8803-E952-55FCC8B0B36B}"/>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8FBCEBE5-0619-47D5-A5FC-3589AC68619B}"/>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5" name="Group 254">
              <a:extLst>
                <a:ext uri="{FF2B5EF4-FFF2-40B4-BE49-F238E27FC236}">
                  <a16:creationId xmlns:a16="http://schemas.microsoft.com/office/drawing/2014/main" id="{C2D7FCFC-FF3F-4D14-EDD1-49CAC24D4672}"/>
                </a:ext>
              </a:extLst>
            </p:cNvPr>
            <p:cNvGrpSpPr/>
            <p:nvPr/>
          </p:nvGrpSpPr>
          <p:grpSpPr>
            <a:xfrm>
              <a:off x="10292055" y="4784316"/>
              <a:ext cx="106174" cy="106174"/>
              <a:chOff x="9084759" y="4478261"/>
              <a:chExt cx="106174" cy="106174"/>
            </a:xfrm>
          </p:grpSpPr>
          <p:cxnSp>
            <p:nvCxnSpPr>
              <p:cNvPr id="256" name="Straight Connector 255">
                <a:extLst>
                  <a:ext uri="{FF2B5EF4-FFF2-40B4-BE49-F238E27FC236}">
                    <a16:creationId xmlns:a16="http://schemas.microsoft.com/office/drawing/2014/main" id="{7EFADE28-C168-E6BF-EDE4-56DE999855E7}"/>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3A12C60F-6D32-0781-7AB9-7B994114AF9A}"/>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9" name="Group 258">
              <a:extLst>
                <a:ext uri="{FF2B5EF4-FFF2-40B4-BE49-F238E27FC236}">
                  <a16:creationId xmlns:a16="http://schemas.microsoft.com/office/drawing/2014/main" id="{546B192B-9A71-60B3-9D9F-53BF09B52453}"/>
                </a:ext>
              </a:extLst>
            </p:cNvPr>
            <p:cNvGrpSpPr/>
            <p:nvPr/>
          </p:nvGrpSpPr>
          <p:grpSpPr>
            <a:xfrm>
              <a:off x="8443404" y="4270847"/>
              <a:ext cx="106174" cy="106174"/>
              <a:chOff x="9084759" y="4478261"/>
              <a:chExt cx="106174" cy="106174"/>
            </a:xfrm>
          </p:grpSpPr>
          <p:cxnSp>
            <p:nvCxnSpPr>
              <p:cNvPr id="260" name="Straight Connector 259">
                <a:extLst>
                  <a:ext uri="{FF2B5EF4-FFF2-40B4-BE49-F238E27FC236}">
                    <a16:creationId xmlns:a16="http://schemas.microsoft.com/office/drawing/2014/main" id="{C3508843-96D9-4EFB-8307-5914878D93DE}"/>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14D8AB55-4656-5959-0259-85B6569EBE51}"/>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62" name="Group 261">
              <a:extLst>
                <a:ext uri="{FF2B5EF4-FFF2-40B4-BE49-F238E27FC236}">
                  <a16:creationId xmlns:a16="http://schemas.microsoft.com/office/drawing/2014/main" id="{7984B498-724B-48D4-19AE-2E223FD19EB8}"/>
                </a:ext>
              </a:extLst>
            </p:cNvPr>
            <p:cNvGrpSpPr/>
            <p:nvPr/>
          </p:nvGrpSpPr>
          <p:grpSpPr>
            <a:xfrm>
              <a:off x="8177140" y="4191855"/>
              <a:ext cx="106174" cy="106174"/>
              <a:chOff x="9084759" y="4478261"/>
              <a:chExt cx="106174" cy="106174"/>
            </a:xfrm>
          </p:grpSpPr>
          <p:cxnSp>
            <p:nvCxnSpPr>
              <p:cNvPr id="263" name="Straight Connector 262">
                <a:extLst>
                  <a:ext uri="{FF2B5EF4-FFF2-40B4-BE49-F238E27FC236}">
                    <a16:creationId xmlns:a16="http://schemas.microsoft.com/office/drawing/2014/main" id="{F8AEA85B-20FE-7C62-76D9-98F997536358}"/>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8EDCD02B-1986-524C-25CA-245E50153C5F}"/>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65" name="Group 264">
              <a:extLst>
                <a:ext uri="{FF2B5EF4-FFF2-40B4-BE49-F238E27FC236}">
                  <a16:creationId xmlns:a16="http://schemas.microsoft.com/office/drawing/2014/main" id="{8595D8A7-370D-AC7B-6FD9-BD3CEFA5604A}"/>
                </a:ext>
              </a:extLst>
            </p:cNvPr>
            <p:cNvGrpSpPr/>
            <p:nvPr/>
          </p:nvGrpSpPr>
          <p:grpSpPr>
            <a:xfrm>
              <a:off x="7143032" y="3563629"/>
              <a:ext cx="106174" cy="106174"/>
              <a:chOff x="9084759" y="4478261"/>
              <a:chExt cx="106174" cy="106174"/>
            </a:xfrm>
          </p:grpSpPr>
          <p:cxnSp>
            <p:nvCxnSpPr>
              <p:cNvPr id="266" name="Straight Connector 265">
                <a:extLst>
                  <a:ext uri="{FF2B5EF4-FFF2-40B4-BE49-F238E27FC236}">
                    <a16:creationId xmlns:a16="http://schemas.microsoft.com/office/drawing/2014/main" id="{16BA1D21-966C-B83A-A413-2C9DF856C81D}"/>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0BB1D47D-4F81-BCB5-CA73-D9ECDC426B6C}"/>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69" name="Group 268">
              <a:extLst>
                <a:ext uri="{FF2B5EF4-FFF2-40B4-BE49-F238E27FC236}">
                  <a16:creationId xmlns:a16="http://schemas.microsoft.com/office/drawing/2014/main" id="{AD777060-5343-B464-9B02-A8E6D230791A}"/>
                </a:ext>
              </a:extLst>
            </p:cNvPr>
            <p:cNvGrpSpPr/>
            <p:nvPr/>
          </p:nvGrpSpPr>
          <p:grpSpPr>
            <a:xfrm>
              <a:off x="6820293" y="3273621"/>
              <a:ext cx="106174" cy="106174"/>
              <a:chOff x="9084759" y="4478261"/>
              <a:chExt cx="106174" cy="106174"/>
            </a:xfrm>
          </p:grpSpPr>
          <p:cxnSp>
            <p:nvCxnSpPr>
              <p:cNvPr id="270" name="Straight Connector 269">
                <a:extLst>
                  <a:ext uri="{FF2B5EF4-FFF2-40B4-BE49-F238E27FC236}">
                    <a16:creationId xmlns:a16="http://schemas.microsoft.com/office/drawing/2014/main" id="{E239BC6A-1728-E3DF-8D4E-32303CFDCF1D}"/>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1D2283CB-72DC-4F95-4B1C-02563769301D}"/>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78" name="Group 277">
              <a:extLst>
                <a:ext uri="{FF2B5EF4-FFF2-40B4-BE49-F238E27FC236}">
                  <a16:creationId xmlns:a16="http://schemas.microsoft.com/office/drawing/2014/main" id="{25BA92D2-698E-55C3-F98D-D06ED0C7AB78}"/>
                </a:ext>
              </a:extLst>
            </p:cNvPr>
            <p:cNvGrpSpPr/>
            <p:nvPr/>
          </p:nvGrpSpPr>
          <p:grpSpPr>
            <a:xfrm>
              <a:off x="6724584" y="3237108"/>
              <a:ext cx="106174" cy="106174"/>
              <a:chOff x="9084759" y="4478261"/>
              <a:chExt cx="106174" cy="106174"/>
            </a:xfrm>
          </p:grpSpPr>
          <p:cxnSp>
            <p:nvCxnSpPr>
              <p:cNvPr id="279" name="Straight Connector 278">
                <a:extLst>
                  <a:ext uri="{FF2B5EF4-FFF2-40B4-BE49-F238E27FC236}">
                    <a16:creationId xmlns:a16="http://schemas.microsoft.com/office/drawing/2014/main" id="{1D67DEE2-99F4-F48C-B6C8-5396AD47BBC4}"/>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608DB015-BF9C-7E15-EF42-0DEA5A0D5C23}"/>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81" name="Group 280">
              <a:extLst>
                <a:ext uri="{FF2B5EF4-FFF2-40B4-BE49-F238E27FC236}">
                  <a16:creationId xmlns:a16="http://schemas.microsoft.com/office/drawing/2014/main" id="{EF18CD97-59BD-1972-2B28-3E28A26D1FBF}"/>
                </a:ext>
              </a:extLst>
            </p:cNvPr>
            <p:cNvGrpSpPr/>
            <p:nvPr/>
          </p:nvGrpSpPr>
          <p:grpSpPr>
            <a:xfrm>
              <a:off x="6498073" y="3122073"/>
              <a:ext cx="106174" cy="106174"/>
              <a:chOff x="9084759" y="4478261"/>
              <a:chExt cx="106174" cy="106174"/>
            </a:xfrm>
          </p:grpSpPr>
          <p:cxnSp>
            <p:nvCxnSpPr>
              <p:cNvPr id="282" name="Straight Connector 281">
                <a:extLst>
                  <a:ext uri="{FF2B5EF4-FFF2-40B4-BE49-F238E27FC236}">
                    <a16:creationId xmlns:a16="http://schemas.microsoft.com/office/drawing/2014/main" id="{BBF198FE-C7AB-FE43-E676-09A718CCCEEF}"/>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B033C30C-5583-C735-028C-D4AD14076FD1}"/>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nvGrpSpPr>
            <p:cNvPr id="284" name="Group 283">
              <a:extLst>
                <a:ext uri="{FF2B5EF4-FFF2-40B4-BE49-F238E27FC236}">
                  <a16:creationId xmlns:a16="http://schemas.microsoft.com/office/drawing/2014/main" id="{B9F677FB-3E9D-5DBA-7445-378AF94F05EC}"/>
                </a:ext>
              </a:extLst>
            </p:cNvPr>
            <p:cNvGrpSpPr/>
            <p:nvPr/>
          </p:nvGrpSpPr>
          <p:grpSpPr>
            <a:xfrm>
              <a:off x="6158327" y="3012887"/>
              <a:ext cx="106174" cy="106174"/>
              <a:chOff x="9084759" y="4478261"/>
              <a:chExt cx="106174" cy="106174"/>
            </a:xfrm>
          </p:grpSpPr>
          <p:cxnSp>
            <p:nvCxnSpPr>
              <p:cNvPr id="285" name="Straight Connector 284">
                <a:extLst>
                  <a:ext uri="{FF2B5EF4-FFF2-40B4-BE49-F238E27FC236}">
                    <a16:creationId xmlns:a16="http://schemas.microsoft.com/office/drawing/2014/main" id="{8FB02CB4-537E-2FA3-9CDD-DEF90F99B12B}"/>
                  </a:ext>
                </a:extLst>
              </p:cNvPr>
              <p:cNvCxnSpPr>
                <a:cxnSpLocks/>
              </p:cNvCxnSpPr>
              <p:nvPr/>
            </p:nvCxnSpPr>
            <p:spPr bwMode="auto">
              <a:xfrm rot="162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8BB521B1-98F3-B44E-A1D2-F9B180493A45}"/>
                  </a:ext>
                </a:extLst>
              </p:cNvPr>
              <p:cNvCxnSpPr>
                <a:cxnSpLocks/>
              </p:cNvCxnSpPr>
              <p:nvPr/>
            </p:nvCxnSpPr>
            <p:spPr bwMode="auto">
              <a:xfrm rot="10800000">
                <a:off x="9137846" y="4478261"/>
                <a:ext cx="0" cy="106174"/>
              </a:xfrm>
              <a:prstGeom prst="line">
                <a:avLst/>
              </a:prstGeom>
              <a:noFill/>
              <a:ln w="28575" cap="flat" cmpd="sng" algn="ctr">
                <a:solidFill>
                  <a:schemeClr val="accent3"/>
                </a:solidFill>
                <a:prstDash val="solid"/>
                <a:round/>
                <a:headEnd type="none" w="med" len="med"/>
                <a:tailEnd type="none" w="med" len="med"/>
              </a:ln>
              <a:effectLst/>
            </p:spPr>
          </p:cxnSp>
        </p:grpSp>
      </p:grpSp>
      <p:grpSp>
        <p:nvGrpSpPr>
          <p:cNvPr id="292" name="Group 291">
            <a:extLst>
              <a:ext uri="{FF2B5EF4-FFF2-40B4-BE49-F238E27FC236}">
                <a16:creationId xmlns:a16="http://schemas.microsoft.com/office/drawing/2014/main" id="{2375CD08-9F18-CEFB-4DDF-6CEE08AC2881}"/>
              </a:ext>
            </a:extLst>
          </p:cNvPr>
          <p:cNvGrpSpPr/>
          <p:nvPr/>
        </p:nvGrpSpPr>
        <p:grpSpPr>
          <a:xfrm>
            <a:off x="6444436" y="1855364"/>
            <a:ext cx="5082358" cy="1666515"/>
            <a:chOff x="6126163" y="2965450"/>
            <a:chExt cx="4986337" cy="1397001"/>
          </a:xfrm>
        </p:grpSpPr>
        <p:sp>
          <p:nvSpPr>
            <p:cNvPr id="289" name="Freeform: Shape 288">
              <a:extLst>
                <a:ext uri="{FF2B5EF4-FFF2-40B4-BE49-F238E27FC236}">
                  <a16:creationId xmlns:a16="http://schemas.microsoft.com/office/drawing/2014/main" id="{CB38851C-AF2A-8080-146E-5AE4C052EDDF}"/>
                </a:ext>
              </a:extLst>
            </p:cNvPr>
            <p:cNvSpPr/>
            <p:nvPr/>
          </p:nvSpPr>
          <p:spPr bwMode="auto">
            <a:xfrm>
              <a:off x="7607300" y="3517901"/>
              <a:ext cx="3505200" cy="844550"/>
            </a:xfrm>
            <a:custGeom>
              <a:avLst/>
              <a:gdLst>
                <a:gd name="connsiteX0" fmla="*/ 3714750 w 3714750"/>
                <a:gd name="connsiteY0" fmla="*/ 927100 h 927100"/>
                <a:gd name="connsiteX1" fmla="*/ 3181350 w 3714750"/>
                <a:gd name="connsiteY1" fmla="*/ 927100 h 927100"/>
                <a:gd name="connsiteX2" fmla="*/ 3181350 w 3714750"/>
                <a:gd name="connsiteY2" fmla="*/ 904875 h 927100"/>
                <a:gd name="connsiteX3" fmla="*/ 3175000 w 3714750"/>
                <a:gd name="connsiteY3" fmla="*/ 904875 h 927100"/>
                <a:gd name="connsiteX4" fmla="*/ 3175000 w 3714750"/>
                <a:gd name="connsiteY4" fmla="*/ 882650 h 927100"/>
                <a:gd name="connsiteX5" fmla="*/ 3073400 w 3714750"/>
                <a:gd name="connsiteY5" fmla="*/ 882650 h 927100"/>
                <a:gd name="connsiteX6" fmla="*/ 3086100 w 3714750"/>
                <a:gd name="connsiteY6" fmla="*/ 869950 h 927100"/>
                <a:gd name="connsiteX7" fmla="*/ 3054350 w 3714750"/>
                <a:gd name="connsiteY7" fmla="*/ 869950 h 927100"/>
                <a:gd name="connsiteX8" fmla="*/ 3054350 w 3714750"/>
                <a:gd name="connsiteY8" fmla="*/ 850900 h 927100"/>
                <a:gd name="connsiteX9" fmla="*/ 3035300 w 3714750"/>
                <a:gd name="connsiteY9" fmla="*/ 850900 h 927100"/>
                <a:gd name="connsiteX10" fmla="*/ 3035300 w 3714750"/>
                <a:gd name="connsiteY10" fmla="*/ 828675 h 927100"/>
                <a:gd name="connsiteX11" fmla="*/ 3022600 w 3714750"/>
                <a:gd name="connsiteY11" fmla="*/ 828675 h 927100"/>
                <a:gd name="connsiteX12" fmla="*/ 3022600 w 3714750"/>
                <a:gd name="connsiteY12" fmla="*/ 828675 h 927100"/>
                <a:gd name="connsiteX13" fmla="*/ 3022600 w 3714750"/>
                <a:gd name="connsiteY13" fmla="*/ 809625 h 927100"/>
                <a:gd name="connsiteX14" fmla="*/ 2936875 w 3714750"/>
                <a:gd name="connsiteY14" fmla="*/ 809625 h 927100"/>
                <a:gd name="connsiteX15" fmla="*/ 2936875 w 3714750"/>
                <a:gd name="connsiteY15" fmla="*/ 809625 h 927100"/>
                <a:gd name="connsiteX16" fmla="*/ 2936875 w 3714750"/>
                <a:gd name="connsiteY16" fmla="*/ 790575 h 927100"/>
                <a:gd name="connsiteX17" fmla="*/ 2587625 w 3714750"/>
                <a:gd name="connsiteY17" fmla="*/ 790575 h 927100"/>
                <a:gd name="connsiteX18" fmla="*/ 2587625 w 3714750"/>
                <a:gd name="connsiteY18" fmla="*/ 765175 h 927100"/>
                <a:gd name="connsiteX19" fmla="*/ 2571750 w 3714750"/>
                <a:gd name="connsiteY19" fmla="*/ 765175 h 927100"/>
                <a:gd name="connsiteX20" fmla="*/ 2571750 w 3714750"/>
                <a:gd name="connsiteY20" fmla="*/ 755650 h 927100"/>
                <a:gd name="connsiteX21" fmla="*/ 2339975 w 3714750"/>
                <a:gd name="connsiteY21" fmla="*/ 755650 h 927100"/>
                <a:gd name="connsiteX22" fmla="*/ 2324100 w 3714750"/>
                <a:gd name="connsiteY22" fmla="*/ 739775 h 927100"/>
                <a:gd name="connsiteX23" fmla="*/ 2222500 w 3714750"/>
                <a:gd name="connsiteY23" fmla="*/ 739775 h 927100"/>
                <a:gd name="connsiteX24" fmla="*/ 2222500 w 3714750"/>
                <a:gd name="connsiteY24" fmla="*/ 739775 h 927100"/>
                <a:gd name="connsiteX25" fmla="*/ 2203450 w 3714750"/>
                <a:gd name="connsiteY25" fmla="*/ 720725 h 927100"/>
                <a:gd name="connsiteX26" fmla="*/ 2184400 w 3714750"/>
                <a:gd name="connsiteY26" fmla="*/ 701675 h 927100"/>
                <a:gd name="connsiteX27" fmla="*/ 2184400 w 3714750"/>
                <a:gd name="connsiteY27" fmla="*/ 701675 h 927100"/>
                <a:gd name="connsiteX28" fmla="*/ 2184400 w 3714750"/>
                <a:gd name="connsiteY28" fmla="*/ 676275 h 927100"/>
                <a:gd name="connsiteX29" fmla="*/ 2006600 w 3714750"/>
                <a:gd name="connsiteY29" fmla="*/ 676275 h 927100"/>
                <a:gd name="connsiteX30" fmla="*/ 2006600 w 3714750"/>
                <a:gd name="connsiteY30" fmla="*/ 660400 h 927100"/>
                <a:gd name="connsiteX31" fmla="*/ 1863725 w 3714750"/>
                <a:gd name="connsiteY31" fmla="*/ 660400 h 927100"/>
                <a:gd name="connsiteX32" fmla="*/ 1863725 w 3714750"/>
                <a:gd name="connsiteY32" fmla="*/ 644525 h 927100"/>
                <a:gd name="connsiteX33" fmla="*/ 1752600 w 3714750"/>
                <a:gd name="connsiteY33" fmla="*/ 644525 h 927100"/>
                <a:gd name="connsiteX34" fmla="*/ 1768475 w 3714750"/>
                <a:gd name="connsiteY34" fmla="*/ 628650 h 927100"/>
                <a:gd name="connsiteX35" fmla="*/ 1685925 w 3714750"/>
                <a:gd name="connsiteY35" fmla="*/ 628650 h 927100"/>
                <a:gd name="connsiteX36" fmla="*/ 1685925 w 3714750"/>
                <a:gd name="connsiteY36" fmla="*/ 628650 h 927100"/>
                <a:gd name="connsiteX37" fmla="*/ 1685925 w 3714750"/>
                <a:gd name="connsiteY37" fmla="*/ 628650 h 927100"/>
                <a:gd name="connsiteX38" fmla="*/ 1676400 w 3714750"/>
                <a:gd name="connsiteY38" fmla="*/ 619125 h 927100"/>
                <a:gd name="connsiteX39" fmla="*/ 1676400 w 3714750"/>
                <a:gd name="connsiteY39" fmla="*/ 600075 h 927100"/>
                <a:gd name="connsiteX40" fmla="*/ 1508125 w 3714750"/>
                <a:gd name="connsiteY40" fmla="*/ 600075 h 927100"/>
                <a:gd name="connsiteX41" fmla="*/ 1514475 w 3714750"/>
                <a:gd name="connsiteY41" fmla="*/ 593725 h 927100"/>
                <a:gd name="connsiteX42" fmla="*/ 1489075 w 3714750"/>
                <a:gd name="connsiteY42" fmla="*/ 593725 h 927100"/>
                <a:gd name="connsiteX43" fmla="*/ 1489075 w 3714750"/>
                <a:gd name="connsiteY43" fmla="*/ 593725 h 927100"/>
                <a:gd name="connsiteX44" fmla="*/ 1470025 w 3714750"/>
                <a:gd name="connsiteY44" fmla="*/ 593725 h 927100"/>
                <a:gd name="connsiteX45" fmla="*/ 1470025 w 3714750"/>
                <a:gd name="connsiteY45" fmla="*/ 558800 h 927100"/>
                <a:gd name="connsiteX46" fmla="*/ 1377950 w 3714750"/>
                <a:gd name="connsiteY46" fmla="*/ 558800 h 927100"/>
                <a:gd name="connsiteX47" fmla="*/ 1377950 w 3714750"/>
                <a:gd name="connsiteY47" fmla="*/ 527050 h 927100"/>
                <a:gd name="connsiteX48" fmla="*/ 1320800 w 3714750"/>
                <a:gd name="connsiteY48" fmla="*/ 527050 h 927100"/>
                <a:gd name="connsiteX49" fmla="*/ 1327150 w 3714750"/>
                <a:gd name="connsiteY49" fmla="*/ 520700 h 927100"/>
                <a:gd name="connsiteX50" fmla="*/ 1292225 w 3714750"/>
                <a:gd name="connsiteY50" fmla="*/ 520700 h 927100"/>
                <a:gd name="connsiteX51" fmla="*/ 1292225 w 3714750"/>
                <a:gd name="connsiteY51" fmla="*/ 501650 h 927100"/>
                <a:gd name="connsiteX52" fmla="*/ 1212850 w 3714750"/>
                <a:gd name="connsiteY52" fmla="*/ 501650 h 927100"/>
                <a:gd name="connsiteX53" fmla="*/ 1212850 w 3714750"/>
                <a:gd name="connsiteY53" fmla="*/ 501650 h 927100"/>
                <a:gd name="connsiteX54" fmla="*/ 1212850 w 3714750"/>
                <a:gd name="connsiteY54" fmla="*/ 482600 h 927100"/>
                <a:gd name="connsiteX55" fmla="*/ 1155700 w 3714750"/>
                <a:gd name="connsiteY55" fmla="*/ 482600 h 927100"/>
                <a:gd name="connsiteX56" fmla="*/ 1155700 w 3714750"/>
                <a:gd name="connsiteY56" fmla="*/ 482600 h 927100"/>
                <a:gd name="connsiteX57" fmla="*/ 1155700 w 3714750"/>
                <a:gd name="connsiteY57" fmla="*/ 463550 h 927100"/>
                <a:gd name="connsiteX58" fmla="*/ 1136650 w 3714750"/>
                <a:gd name="connsiteY58" fmla="*/ 463550 h 927100"/>
                <a:gd name="connsiteX59" fmla="*/ 1155700 w 3714750"/>
                <a:gd name="connsiteY59" fmla="*/ 444500 h 927100"/>
                <a:gd name="connsiteX60" fmla="*/ 1133475 w 3714750"/>
                <a:gd name="connsiteY60" fmla="*/ 444500 h 927100"/>
                <a:gd name="connsiteX61" fmla="*/ 1133475 w 3714750"/>
                <a:gd name="connsiteY61" fmla="*/ 419100 h 927100"/>
                <a:gd name="connsiteX62" fmla="*/ 962025 w 3714750"/>
                <a:gd name="connsiteY62" fmla="*/ 419100 h 927100"/>
                <a:gd name="connsiteX63" fmla="*/ 962025 w 3714750"/>
                <a:gd name="connsiteY63" fmla="*/ 396875 h 927100"/>
                <a:gd name="connsiteX64" fmla="*/ 901700 w 3714750"/>
                <a:gd name="connsiteY64" fmla="*/ 396875 h 927100"/>
                <a:gd name="connsiteX65" fmla="*/ 901700 w 3714750"/>
                <a:gd name="connsiteY65" fmla="*/ 377825 h 927100"/>
                <a:gd name="connsiteX66" fmla="*/ 879475 w 3714750"/>
                <a:gd name="connsiteY66" fmla="*/ 377825 h 927100"/>
                <a:gd name="connsiteX67" fmla="*/ 879475 w 3714750"/>
                <a:gd name="connsiteY67" fmla="*/ 355600 h 927100"/>
                <a:gd name="connsiteX68" fmla="*/ 819150 w 3714750"/>
                <a:gd name="connsiteY68" fmla="*/ 355600 h 927100"/>
                <a:gd name="connsiteX69" fmla="*/ 819150 w 3714750"/>
                <a:gd name="connsiteY69" fmla="*/ 355600 h 927100"/>
                <a:gd name="connsiteX70" fmla="*/ 819150 w 3714750"/>
                <a:gd name="connsiteY70" fmla="*/ 336550 h 927100"/>
                <a:gd name="connsiteX71" fmla="*/ 777875 w 3714750"/>
                <a:gd name="connsiteY71" fmla="*/ 336550 h 927100"/>
                <a:gd name="connsiteX72" fmla="*/ 777875 w 3714750"/>
                <a:gd name="connsiteY72" fmla="*/ 311150 h 927100"/>
                <a:gd name="connsiteX73" fmla="*/ 765175 w 3714750"/>
                <a:gd name="connsiteY73" fmla="*/ 323850 h 927100"/>
                <a:gd name="connsiteX74" fmla="*/ 765175 w 3714750"/>
                <a:gd name="connsiteY74" fmla="*/ 285750 h 927100"/>
                <a:gd name="connsiteX75" fmla="*/ 717550 w 3714750"/>
                <a:gd name="connsiteY75" fmla="*/ 285750 h 927100"/>
                <a:gd name="connsiteX76" fmla="*/ 733425 w 3714750"/>
                <a:gd name="connsiteY76" fmla="*/ 269875 h 927100"/>
                <a:gd name="connsiteX77" fmla="*/ 609600 w 3714750"/>
                <a:gd name="connsiteY77" fmla="*/ 269875 h 927100"/>
                <a:gd name="connsiteX78" fmla="*/ 609600 w 3714750"/>
                <a:gd name="connsiteY78" fmla="*/ 254000 h 927100"/>
                <a:gd name="connsiteX79" fmla="*/ 581025 w 3714750"/>
                <a:gd name="connsiteY79" fmla="*/ 254000 h 927100"/>
                <a:gd name="connsiteX80" fmla="*/ 581025 w 3714750"/>
                <a:gd name="connsiteY80" fmla="*/ 238125 h 927100"/>
                <a:gd name="connsiteX81" fmla="*/ 581025 w 3714750"/>
                <a:gd name="connsiteY81" fmla="*/ 215900 h 927100"/>
                <a:gd name="connsiteX82" fmla="*/ 434975 w 3714750"/>
                <a:gd name="connsiteY82" fmla="*/ 215900 h 927100"/>
                <a:gd name="connsiteX83" fmla="*/ 450850 w 3714750"/>
                <a:gd name="connsiteY83" fmla="*/ 200025 h 927100"/>
                <a:gd name="connsiteX84" fmla="*/ 425450 w 3714750"/>
                <a:gd name="connsiteY84" fmla="*/ 200025 h 927100"/>
                <a:gd name="connsiteX85" fmla="*/ 425450 w 3714750"/>
                <a:gd name="connsiteY85" fmla="*/ 158750 h 927100"/>
                <a:gd name="connsiteX86" fmla="*/ 384175 w 3714750"/>
                <a:gd name="connsiteY86" fmla="*/ 158750 h 927100"/>
                <a:gd name="connsiteX87" fmla="*/ 384175 w 3714750"/>
                <a:gd name="connsiteY87" fmla="*/ 142875 h 927100"/>
                <a:gd name="connsiteX88" fmla="*/ 355600 w 3714750"/>
                <a:gd name="connsiteY88" fmla="*/ 142875 h 927100"/>
                <a:gd name="connsiteX89" fmla="*/ 355600 w 3714750"/>
                <a:gd name="connsiteY89" fmla="*/ 127000 h 927100"/>
                <a:gd name="connsiteX90" fmla="*/ 225425 w 3714750"/>
                <a:gd name="connsiteY90" fmla="*/ 127000 h 927100"/>
                <a:gd name="connsiteX91" fmla="*/ 225425 w 3714750"/>
                <a:gd name="connsiteY91" fmla="*/ 117475 h 927100"/>
                <a:gd name="connsiteX92" fmla="*/ 209550 w 3714750"/>
                <a:gd name="connsiteY92" fmla="*/ 117475 h 927100"/>
                <a:gd name="connsiteX93" fmla="*/ 209550 w 3714750"/>
                <a:gd name="connsiteY93" fmla="*/ 82550 h 927100"/>
                <a:gd name="connsiteX94" fmla="*/ 0 w 3714750"/>
                <a:gd name="connsiteY94" fmla="*/ 82550 h 927100"/>
                <a:gd name="connsiteX95" fmla="*/ 19050 w 3714750"/>
                <a:gd name="connsiteY95" fmla="*/ 44450 h 927100"/>
                <a:gd name="connsiteX96" fmla="*/ 60325 w 3714750"/>
                <a:gd name="connsiteY96" fmla="*/ 53975 h 927100"/>
                <a:gd name="connsiteX97" fmla="*/ 104775 w 3714750"/>
                <a:gd name="connsiteY97" fmla="*/ 57150 h 927100"/>
                <a:gd name="connsiteX98" fmla="*/ 47625 w 3714750"/>
                <a:gd name="connsiteY98" fmla="*/ 0 h 927100"/>
                <a:gd name="connsiteX0" fmla="*/ 3714750 w 3714750"/>
                <a:gd name="connsiteY0" fmla="*/ 884243 h 884243"/>
                <a:gd name="connsiteX1" fmla="*/ 3181350 w 3714750"/>
                <a:gd name="connsiteY1" fmla="*/ 884243 h 884243"/>
                <a:gd name="connsiteX2" fmla="*/ 3181350 w 3714750"/>
                <a:gd name="connsiteY2" fmla="*/ 862018 h 884243"/>
                <a:gd name="connsiteX3" fmla="*/ 3175000 w 3714750"/>
                <a:gd name="connsiteY3" fmla="*/ 862018 h 884243"/>
                <a:gd name="connsiteX4" fmla="*/ 3175000 w 3714750"/>
                <a:gd name="connsiteY4" fmla="*/ 839793 h 884243"/>
                <a:gd name="connsiteX5" fmla="*/ 3073400 w 3714750"/>
                <a:gd name="connsiteY5" fmla="*/ 839793 h 884243"/>
                <a:gd name="connsiteX6" fmla="*/ 3086100 w 3714750"/>
                <a:gd name="connsiteY6" fmla="*/ 827093 h 884243"/>
                <a:gd name="connsiteX7" fmla="*/ 3054350 w 3714750"/>
                <a:gd name="connsiteY7" fmla="*/ 827093 h 884243"/>
                <a:gd name="connsiteX8" fmla="*/ 3054350 w 3714750"/>
                <a:gd name="connsiteY8" fmla="*/ 808043 h 884243"/>
                <a:gd name="connsiteX9" fmla="*/ 3035300 w 3714750"/>
                <a:gd name="connsiteY9" fmla="*/ 808043 h 884243"/>
                <a:gd name="connsiteX10" fmla="*/ 3035300 w 3714750"/>
                <a:gd name="connsiteY10" fmla="*/ 785818 h 884243"/>
                <a:gd name="connsiteX11" fmla="*/ 3022600 w 3714750"/>
                <a:gd name="connsiteY11" fmla="*/ 785818 h 884243"/>
                <a:gd name="connsiteX12" fmla="*/ 3022600 w 3714750"/>
                <a:gd name="connsiteY12" fmla="*/ 785818 h 884243"/>
                <a:gd name="connsiteX13" fmla="*/ 3022600 w 3714750"/>
                <a:gd name="connsiteY13" fmla="*/ 766768 h 884243"/>
                <a:gd name="connsiteX14" fmla="*/ 2936875 w 3714750"/>
                <a:gd name="connsiteY14" fmla="*/ 766768 h 884243"/>
                <a:gd name="connsiteX15" fmla="*/ 2936875 w 3714750"/>
                <a:gd name="connsiteY15" fmla="*/ 766768 h 884243"/>
                <a:gd name="connsiteX16" fmla="*/ 2936875 w 3714750"/>
                <a:gd name="connsiteY16" fmla="*/ 747718 h 884243"/>
                <a:gd name="connsiteX17" fmla="*/ 2587625 w 3714750"/>
                <a:gd name="connsiteY17" fmla="*/ 747718 h 884243"/>
                <a:gd name="connsiteX18" fmla="*/ 2587625 w 3714750"/>
                <a:gd name="connsiteY18" fmla="*/ 722318 h 884243"/>
                <a:gd name="connsiteX19" fmla="*/ 2571750 w 3714750"/>
                <a:gd name="connsiteY19" fmla="*/ 722318 h 884243"/>
                <a:gd name="connsiteX20" fmla="*/ 2571750 w 3714750"/>
                <a:gd name="connsiteY20" fmla="*/ 712793 h 884243"/>
                <a:gd name="connsiteX21" fmla="*/ 2339975 w 3714750"/>
                <a:gd name="connsiteY21" fmla="*/ 712793 h 884243"/>
                <a:gd name="connsiteX22" fmla="*/ 2324100 w 3714750"/>
                <a:gd name="connsiteY22" fmla="*/ 696918 h 884243"/>
                <a:gd name="connsiteX23" fmla="*/ 2222500 w 3714750"/>
                <a:gd name="connsiteY23" fmla="*/ 696918 h 884243"/>
                <a:gd name="connsiteX24" fmla="*/ 2222500 w 3714750"/>
                <a:gd name="connsiteY24" fmla="*/ 696918 h 884243"/>
                <a:gd name="connsiteX25" fmla="*/ 2203450 w 3714750"/>
                <a:gd name="connsiteY25" fmla="*/ 677868 h 884243"/>
                <a:gd name="connsiteX26" fmla="*/ 2184400 w 3714750"/>
                <a:gd name="connsiteY26" fmla="*/ 658818 h 884243"/>
                <a:gd name="connsiteX27" fmla="*/ 2184400 w 3714750"/>
                <a:gd name="connsiteY27" fmla="*/ 658818 h 884243"/>
                <a:gd name="connsiteX28" fmla="*/ 2184400 w 3714750"/>
                <a:gd name="connsiteY28" fmla="*/ 633418 h 884243"/>
                <a:gd name="connsiteX29" fmla="*/ 2006600 w 3714750"/>
                <a:gd name="connsiteY29" fmla="*/ 633418 h 884243"/>
                <a:gd name="connsiteX30" fmla="*/ 2006600 w 3714750"/>
                <a:gd name="connsiteY30" fmla="*/ 617543 h 884243"/>
                <a:gd name="connsiteX31" fmla="*/ 1863725 w 3714750"/>
                <a:gd name="connsiteY31" fmla="*/ 617543 h 884243"/>
                <a:gd name="connsiteX32" fmla="*/ 1863725 w 3714750"/>
                <a:gd name="connsiteY32" fmla="*/ 601668 h 884243"/>
                <a:gd name="connsiteX33" fmla="*/ 1752600 w 3714750"/>
                <a:gd name="connsiteY33" fmla="*/ 601668 h 884243"/>
                <a:gd name="connsiteX34" fmla="*/ 1768475 w 3714750"/>
                <a:gd name="connsiteY34" fmla="*/ 585793 h 884243"/>
                <a:gd name="connsiteX35" fmla="*/ 1685925 w 3714750"/>
                <a:gd name="connsiteY35" fmla="*/ 585793 h 884243"/>
                <a:gd name="connsiteX36" fmla="*/ 1685925 w 3714750"/>
                <a:gd name="connsiteY36" fmla="*/ 585793 h 884243"/>
                <a:gd name="connsiteX37" fmla="*/ 1685925 w 3714750"/>
                <a:gd name="connsiteY37" fmla="*/ 585793 h 884243"/>
                <a:gd name="connsiteX38" fmla="*/ 1676400 w 3714750"/>
                <a:gd name="connsiteY38" fmla="*/ 576268 h 884243"/>
                <a:gd name="connsiteX39" fmla="*/ 1676400 w 3714750"/>
                <a:gd name="connsiteY39" fmla="*/ 557218 h 884243"/>
                <a:gd name="connsiteX40" fmla="*/ 1508125 w 3714750"/>
                <a:gd name="connsiteY40" fmla="*/ 557218 h 884243"/>
                <a:gd name="connsiteX41" fmla="*/ 1514475 w 3714750"/>
                <a:gd name="connsiteY41" fmla="*/ 550868 h 884243"/>
                <a:gd name="connsiteX42" fmla="*/ 1489075 w 3714750"/>
                <a:gd name="connsiteY42" fmla="*/ 550868 h 884243"/>
                <a:gd name="connsiteX43" fmla="*/ 1489075 w 3714750"/>
                <a:gd name="connsiteY43" fmla="*/ 550868 h 884243"/>
                <a:gd name="connsiteX44" fmla="*/ 1470025 w 3714750"/>
                <a:gd name="connsiteY44" fmla="*/ 550868 h 884243"/>
                <a:gd name="connsiteX45" fmla="*/ 1470025 w 3714750"/>
                <a:gd name="connsiteY45" fmla="*/ 515943 h 884243"/>
                <a:gd name="connsiteX46" fmla="*/ 1377950 w 3714750"/>
                <a:gd name="connsiteY46" fmla="*/ 515943 h 884243"/>
                <a:gd name="connsiteX47" fmla="*/ 1377950 w 3714750"/>
                <a:gd name="connsiteY47" fmla="*/ 484193 h 884243"/>
                <a:gd name="connsiteX48" fmla="*/ 1320800 w 3714750"/>
                <a:gd name="connsiteY48" fmla="*/ 484193 h 884243"/>
                <a:gd name="connsiteX49" fmla="*/ 1327150 w 3714750"/>
                <a:gd name="connsiteY49" fmla="*/ 477843 h 884243"/>
                <a:gd name="connsiteX50" fmla="*/ 1292225 w 3714750"/>
                <a:gd name="connsiteY50" fmla="*/ 477843 h 884243"/>
                <a:gd name="connsiteX51" fmla="*/ 1292225 w 3714750"/>
                <a:gd name="connsiteY51" fmla="*/ 458793 h 884243"/>
                <a:gd name="connsiteX52" fmla="*/ 1212850 w 3714750"/>
                <a:gd name="connsiteY52" fmla="*/ 458793 h 884243"/>
                <a:gd name="connsiteX53" fmla="*/ 1212850 w 3714750"/>
                <a:gd name="connsiteY53" fmla="*/ 458793 h 884243"/>
                <a:gd name="connsiteX54" fmla="*/ 1212850 w 3714750"/>
                <a:gd name="connsiteY54" fmla="*/ 439743 h 884243"/>
                <a:gd name="connsiteX55" fmla="*/ 1155700 w 3714750"/>
                <a:gd name="connsiteY55" fmla="*/ 439743 h 884243"/>
                <a:gd name="connsiteX56" fmla="*/ 1155700 w 3714750"/>
                <a:gd name="connsiteY56" fmla="*/ 439743 h 884243"/>
                <a:gd name="connsiteX57" fmla="*/ 1155700 w 3714750"/>
                <a:gd name="connsiteY57" fmla="*/ 420693 h 884243"/>
                <a:gd name="connsiteX58" fmla="*/ 1136650 w 3714750"/>
                <a:gd name="connsiteY58" fmla="*/ 420693 h 884243"/>
                <a:gd name="connsiteX59" fmla="*/ 1155700 w 3714750"/>
                <a:gd name="connsiteY59" fmla="*/ 401643 h 884243"/>
                <a:gd name="connsiteX60" fmla="*/ 1133475 w 3714750"/>
                <a:gd name="connsiteY60" fmla="*/ 401643 h 884243"/>
                <a:gd name="connsiteX61" fmla="*/ 1133475 w 3714750"/>
                <a:gd name="connsiteY61" fmla="*/ 376243 h 884243"/>
                <a:gd name="connsiteX62" fmla="*/ 962025 w 3714750"/>
                <a:gd name="connsiteY62" fmla="*/ 376243 h 884243"/>
                <a:gd name="connsiteX63" fmla="*/ 962025 w 3714750"/>
                <a:gd name="connsiteY63" fmla="*/ 354018 h 884243"/>
                <a:gd name="connsiteX64" fmla="*/ 901700 w 3714750"/>
                <a:gd name="connsiteY64" fmla="*/ 354018 h 884243"/>
                <a:gd name="connsiteX65" fmla="*/ 901700 w 3714750"/>
                <a:gd name="connsiteY65" fmla="*/ 334968 h 884243"/>
                <a:gd name="connsiteX66" fmla="*/ 879475 w 3714750"/>
                <a:gd name="connsiteY66" fmla="*/ 334968 h 884243"/>
                <a:gd name="connsiteX67" fmla="*/ 879475 w 3714750"/>
                <a:gd name="connsiteY67" fmla="*/ 312743 h 884243"/>
                <a:gd name="connsiteX68" fmla="*/ 819150 w 3714750"/>
                <a:gd name="connsiteY68" fmla="*/ 312743 h 884243"/>
                <a:gd name="connsiteX69" fmla="*/ 819150 w 3714750"/>
                <a:gd name="connsiteY69" fmla="*/ 312743 h 884243"/>
                <a:gd name="connsiteX70" fmla="*/ 819150 w 3714750"/>
                <a:gd name="connsiteY70" fmla="*/ 293693 h 884243"/>
                <a:gd name="connsiteX71" fmla="*/ 777875 w 3714750"/>
                <a:gd name="connsiteY71" fmla="*/ 293693 h 884243"/>
                <a:gd name="connsiteX72" fmla="*/ 777875 w 3714750"/>
                <a:gd name="connsiteY72" fmla="*/ 268293 h 884243"/>
                <a:gd name="connsiteX73" fmla="*/ 765175 w 3714750"/>
                <a:gd name="connsiteY73" fmla="*/ 280993 h 884243"/>
                <a:gd name="connsiteX74" fmla="*/ 765175 w 3714750"/>
                <a:gd name="connsiteY74" fmla="*/ 242893 h 884243"/>
                <a:gd name="connsiteX75" fmla="*/ 717550 w 3714750"/>
                <a:gd name="connsiteY75" fmla="*/ 242893 h 884243"/>
                <a:gd name="connsiteX76" fmla="*/ 733425 w 3714750"/>
                <a:gd name="connsiteY76" fmla="*/ 227018 h 884243"/>
                <a:gd name="connsiteX77" fmla="*/ 609600 w 3714750"/>
                <a:gd name="connsiteY77" fmla="*/ 227018 h 884243"/>
                <a:gd name="connsiteX78" fmla="*/ 609600 w 3714750"/>
                <a:gd name="connsiteY78" fmla="*/ 211143 h 884243"/>
                <a:gd name="connsiteX79" fmla="*/ 581025 w 3714750"/>
                <a:gd name="connsiteY79" fmla="*/ 211143 h 884243"/>
                <a:gd name="connsiteX80" fmla="*/ 581025 w 3714750"/>
                <a:gd name="connsiteY80" fmla="*/ 195268 h 884243"/>
                <a:gd name="connsiteX81" fmla="*/ 581025 w 3714750"/>
                <a:gd name="connsiteY81" fmla="*/ 173043 h 884243"/>
                <a:gd name="connsiteX82" fmla="*/ 434975 w 3714750"/>
                <a:gd name="connsiteY82" fmla="*/ 173043 h 884243"/>
                <a:gd name="connsiteX83" fmla="*/ 450850 w 3714750"/>
                <a:gd name="connsiteY83" fmla="*/ 157168 h 884243"/>
                <a:gd name="connsiteX84" fmla="*/ 425450 w 3714750"/>
                <a:gd name="connsiteY84" fmla="*/ 157168 h 884243"/>
                <a:gd name="connsiteX85" fmla="*/ 425450 w 3714750"/>
                <a:gd name="connsiteY85" fmla="*/ 115893 h 884243"/>
                <a:gd name="connsiteX86" fmla="*/ 384175 w 3714750"/>
                <a:gd name="connsiteY86" fmla="*/ 115893 h 884243"/>
                <a:gd name="connsiteX87" fmla="*/ 384175 w 3714750"/>
                <a:gd name="connsiteY87" fmla="*/ 100018 h 884243"/>
                <a:gd name="connsiteX88" fmla="*/ 355600 w 3714750"/>
                <a:gd name="connsiteY88" fmla="*/ 100018 h 884243"/>
                <a:gd name="connsiteX89" fmla="*/ 355600 w 3714750"/>
                <a:gd name="connsiteY89" fmla="*/ 84143 h 884243"/>
                <a:gd name="connsiteX90" fmla="*/ 225425 w 3714750"/>
                <a:gd name="connsiteY90" fmla="*/ 84143 h 884243"/>
                <a:gd name="connsiteX91" fmla="*/ 225425 w 3714750"/>
                <a:gd name="connsiteY91" fmla="*/ 74618 h 884243"/>
                <a:gd name="connsiteX92" fmla="*/ 209550 w 3714750"/>
                <a:gd name="connsiteY92" fmla="*/ 74618 h 884243"/>
                <a:gd name="connsiteX93" fmla="*/ 209550 w 3714750"/>
                <a:gd name="connsiteY93" fmla="*/ 39693 h 884243"/>
                <a:gd name="connsiteX94" fmla="*/ 0 w 3714750"/>
                <a:gd name="connsiteY94" fmla="*/ 39693 h 884243"/>
                <a:gd name="connsiteX95" fmla="*/ 19050 w 3714750"/>
                <a:gd name="connsiteY95" fmla="*/ 1593 h 884243"/>
                <a:gd name="connsiteX96" fmla="*/ 60325 w 3714750"/>
                <a:gd name="connsiteY96" fmla="*/ 11118 h 884243"/>
                <a:gd name="connsiteX97" fmla="*/ 104775 w 3714750"/>
                <a:gd name="connsiteY97" fmla="*/ 14293 h 884243"/>
                <a:gd name="connsiteX0" fmla="*/ 3714750 w 3714750"/>
                <a:gd name="connsiteY0" fmla="*/ 884243 h 884243"/>
                <a:gd name="connsiteX1" fmla="*/ 3181350 w 3714750"/>
                <a:gd name="connsiteY1" fmla="*/ 884243 h 884243"/>
                <a:gd name="connsiteX2" fmla="*/ 3181350 w 3714750"/>
                <a:gd name="connsiteY2" fmla="*/ 862018 h 884243"/>
                <a:gd name="connsiteX3" fmla="*/ 3175000 w 3714750"/>
                <a:gd name="connsiteY3" fmla="*/ 862018 h 884243"/>
                <a:gd name="connsiteX4" fmla="*/ 3175000 w 3714750"/>
                <a:gd name="connsiteY4" fmla="*/ 839793 h 884243"/>
                <a:gd name="connsiteX5" fmla="*/ 3073400 w 3714750"/>
                <a:gd name="connsiteY5" fmla="*/ 839793 h 884243"/>
                <a:gd name="connsiteX6" fmla="*/ 3086100 w 3714750"/>
                <a:gd name="connsiteY6" fmla="*/ 827093 h 884243"/>
                <a:gd name="connsiteX7" fmla="*/ 3054350 w 3714750"/>
                <a:gd name="connsiteY7" fmla="*/ 827093 h 884243"/>
                <a:gd name="connsiteX8" fmla="*/ 3054350 w 3714750"/>
                <a:gd name="connsiteY8" fmla="*/ 808043 h 884243"/>
                <a:gd name="connsiteX9" fmla="*/ 3035300 w 3714750"/>
                <a:gd name="connsiteY9" fmla="*/ 808043 h 884243"/>
                <a:gd name="connsiteX10" fmla="*/ 3035300 w 3714750"/>
                <a:gd name="connsiteY10" fmla="*/ 785818 h 884243"/>
                <a:gd name="connsiteX11" fmla="*/ 3022600 w 3714750"/>
                <a:gd name="connsiteY11" fmla="*/ 785818 h 884243"/>
                <a:gd name="connsiteX12" fmla="*/ 3022600 w 3714750"/>
                <a:gd name="connsiteY12" fmla="*/ 785818 h 884243"/>
                <a:gd name="connsiteX13" fmla="*/ 3022600 w 3714750"/>
                <a:gd name="connsiteY13" fmla="*/ 766768 h 884243"/>
                <a:gd name="connsiteX14" fmla="*/ 2936875 w 3714750"/>
                <a:gd name="connsiteY14" fmla="*/ 766768 h 884243"/>
                <a:gd name="connsiteX15" fmla="*/ 2936875 w 3714750"/>
                <a:gd name="connsiteY15" fmla="*/ 766768 h 884243"/>
                <a:gd name="connsiteX16" fmla="*/ 2936875 w 3714750"/>
                <a:gd name="connsiteY16" fmla="*/ 747718 h 884243"/>
                <a:gd name="connsiteX17" fmla="*/ 2587625 w 3714750"/>
                <a:gd name="connsiteY17" fmla="*/ 747718 h 884243"/>
                <a:gd name="connsiteX18" fmla="*/ 2587625 w 3714750"/>
                <a:gd name="connsiteY18" fmla="*/ 722318 h 884243"/>
                <a:gd name="connsiteX19" fmla="*/ 2571750 w 3714750"/>
                <a:gd name="connsiteY19" fmla="*/ 722318 h 884243"/>
                <a:gd name="connsiteX20" fmla="*/ 2571750 w 3714750"/>
                <a:gd name="connsiteY20" fmla="*/ 712793 h 884243"/>
                <a:gd name="connsiteX21" fmla="*/ 2339975 w 3714750"/>
                <a:gd name="connsiteY21" fmla="*/ 712793 h 884243"/>
                <a:gd name="connsiteX22" fmla="*/ 2324100 w 3714750"/>
                <a:gd name="connsiteY22" fmla="*/ 696918 h 884243"/>
                <a:gd name="connsiteX23" fmla="*/ 2222500 w 3714750"/>
                <a:gd name="connsiteY23" fmla="*/ 696918 h 884243"/>
                <a:gd name="connsiteX24" fmla="*/ 2222500 w 3714750"/>
                <a:gd name="connsiteY24" fmla="*/ 696918 h 884243"/>
                <a:gd name="connsiteX25" fmla="*/ 2203450 w 3714750"/>
                <a:gd name="connsiteY25" fmla="*/ 677868 h 884243"/>
                <a:gd name="connsiteX26" fmla="*/ 2184400 w 3714750"/>
                <a:gd name="connsiteY26" fmla="*/ 658818 h 884243"/>
                <a:gd name="connsiteX27" fmla="*/ 2184400 w 3714750"/>
                <a:gd name="connsiteY27" fmla="*/ 658818 h 884243"/>
                <a:gd name="connsiteX28" fmla="*/ 2184400 w 3714750"/>
                <a:gd name="connsiteY28" fmla="*/ 633418 h 884243"/>
                <a:gd name="connsiteX29" fmla="*/ 2006600 w 3714750"/>
                <a:gd name="connsiteY29" fmla="*/ 633418 h 884243"/>
                <a:gd name="connsiteX30" fmla="*/ 2006600 w 3714750"/>
                <a:gd name="connsiteY30" fmla="*/ 617543 h 884243"/>
                <a:gd name="connsiteX31" fmla="*/ 1863725 w 3714750"/>
                <a:gd name="connsiteY31" fmla="*/ 617543 h 884243"/>
                <a:gd name="connsiteX32" fmla="*/ 1863725 w 3714750"/>
                <a:gd name="connsiteY32" fmla="*/ 601668 h 884243"/>
                <a:gd name="connsiteX33" fmla="*/ 1752600 w 3714750"/>
                <a:gd name="connsiteY33" fmla="*/ 601668 h 884243"/>
                <a:gd name="connsiteX34" fmla="*/ 1768475 w 3714750"/>
                <a:gd name="connsiteY34" fmla="*/ 585793 h 884243"/>
                <a:gd name="connsiteX35" fmla="*/ 1685925 w 3714750"/>
                <a:gd name="connsiteY35" fmla="*/ 585793 h 884243"/>
                <a:gd name="connsiteX36" fmla="*/ 1685925 w 3714750"/>
                <a:gd name="connsiteY36" fmla="*/ 585793 h 884243"/>
                <a:gd name="connsiteX37" fmla="*/ 1685925 w 3714750"/>
                <a:gd name="connsiteY37" fmla="*/ 585793 h 884243"/>
                <a:gd name="connsiteX38" fmla="*/ 1676400 w 3714750"/>
                <a:gd name="connsiteY38" fmla="*/ 576268 h 884243"/>
                <a:gd name="connsiteX39" fmla="*/ 1676400 w 3714750"/>
                <a:gd name="connsiteY39" fmla="*/ 557218 h 884243"/>
                <a:gd name="connsiteX40" fmla="*/ 1508125 w 3714750"/>
                <a:gd name="connsiteY40" fmla="*/ 557218 h 884243"/>
                <a:gd name="connsiteX41" fmla="*/ 1514475 w 3714750"/>
                <a:gd name="connsiteY41" fmla="*/ 550868 h 884243"/>
                <a:gd name="connsiteX42" fmla="*/ 1489075 w 3714750"/>
                <a:gd name="connsiteY42" fmla="*/ 550868 h 884243"/>
                <a:gd name="connsiteX43" fmla="*/ 1489075 w 3714750"/>
                <a:gd name="connsiteY43" fmla="*/ 550868 h 884243"/>
                <a:gd name="connsiteX44" fmla="*/ 1470025 w 3714750"/>
                <a:gd name="connsiteY44" fmla="*/ 550868 h 884243"/>
                <a:gd name="connsiteX45" fmla="*/ 1470025 w 3714750"/>
                <a:gd name="connsiteY45" fmla="*/ 515943 h 884243"/>
                <a:gd name="connsiteX46" fmla="*/ 1377950 w 3714750"/>
                <a:gd name="connsiteY46" fmla="*/ 515943 h 884243"/>
                <a:gd name="connsiteX47" fmla="*/ 1377950 w 3714750"/>
                <a:gd name="connsiteY47" fmla="*/ 484193 h 884243"/>
                <a:gd name="connsiteX48" fmla="*/ 1320800 w 3714750"/>
                <a:gd name="connsiteY48" fmla="*/ 484193 h 884243"/>
                <a:gd name="connsiteX49" fmla="*/ 1327150 w 3714750"/>
                <a:gd name="connsiteY49" fmla="*/ 477843 h 884243"/>
                <a:gd name="connsiteX50" fmla="*/ 1292225 w 3714750"/>
                <a:gd name="connsiteY50" fmla="*/ 477843 h 884243"/>
                <a:gd name="connsiteX51" fmla="*/ 1292225 w 3714750"/>
                <a:gd name="connsiteY51" fmla="*/ 458793 h 884243"/>
                <a:gd name="connsiteX52" fmla="*/ 1212850 w 3714750"/>
                <a:gd name="connsiteY52" fmla="*/ 458793 h 884243"/>
                <a:gd name="connsiteX53" fmla="*/ 1212850 w 3714750"/>
                <a:gd name="connsiteY53" fmla="*/ 458793 h 884243"/>
                <a:gd name="connsiteX54" fmla="*/ 1212850 w 3714750"/>
                <a:gd name="connsiteY54" fmla="*/ 439743 h 884243"/>
                <a:gd name="connsiteX55" fmla="*/ 1155700 w 3714750"/>
                <a:gd name="connsiteY55" fmla="*/ 439743 h 884243"/>
                <a:gd name="connsiteX56" fmla="*/ 1155700 w 3714750"/>
                <a:gd name="connsiteY56" fmla="*/ 439743 h 884243"/>
                <a:gd name="connsiteX57" fmla="*/ 1155700 w 3714750"/>
                <a:gd name="connsiteY57" fmla="*/ 420693 h 884243"/>
                <a:gd name="connsiteX58" fmla="*/ 1136650 w 3714750"/>
                <a:gd name="connsiteY58" fmla="*/ 420693 h 884243"/>
                <a:gd name="connsiteX59" fmla="*/ 1155700 w 3714750"/>
                <a:gd name="connsiteY59" fmla="*/ 401643 h 884243"/>
                <a:gd name="connsiteX60" fmla="*/ 1133475 w 3714750"/>
                <a:gd name="connsiteY60" fmla="*/ 401643 h 884243"/>
                <a:gd name="connsiteX61" fmla="*/ 1133475 w 3714750"/>
                <a:gd name="connsiteY61" fmla="*/ 376243 h 884243"/>
                <a:gd name="connsiteX62" fmla="*/ 962025 w 3714750"/>
                <a:gd name="connsiteY62" fmla="*/ 376243 h 884243"/>
                <a:gd name="connsiteX63" fmla="*/ 962025 w 3714750"/>
                <a:gd name="connsiteY63" fmla="*/ 354018 h 884243"/>
                <a:gd name="connsiteX64" fmla="*/ 901700 w 3714750"/>
                <a:gd name="connsiteY64" fmla="*/ 354018 h 884243"/>
                <a:gd name="connsiteX65" fmla="*/ 901700 w 3714750"/>
                <a:gd name="connsiteY65" fmla="*/ 334968 h 884243"/>
                <a:gd name="connsiteX66" fmla="*/ 879475 w 3714750"/>
                <a:gd name="connsiteY66" fmla="*/ 334968 h 884243"/>
                <a:gd name="connsiteX67" fmla="*/ 879475 w 3714750"/>
                <a:gd name="connsiteY67" fmla="*/ 312743 h 884243"/>
                <a:gd name="connsiteX68" fmla="*/ 819150 w 3714750"/>
                <a:gd name="connsiteY68" fmla="*/ 312743 h 884243"/>
                <a:gd name="connsiteX69" fmla="*/ 819150 w 3714750"/>
                <a:gd name="connsiteY69" fmla="*/ 312743 h 884243"/>
                <a:gd name="connsiteX70" fmla="*/ 819150 w 3714750"/>
                <a:gd name="connsiteY70" fmla="*/ 293693 h 884243"/>
                <a:gd name="connsiteX71" fmla="*/ 777875 w 3714750"/>
                <a:gd name="connsiteY71" fmla="*/ 293693 h 884243"/>
                <a:gd name="connsiteX72" fmla="*/ 777875 w 3714750"/>
                <a:gd name="connsiteY72" fmla="*/ 268293 h 884243"/>
                <a:gd name="connsiteX73" fmla="*/ 765175 w 3714750"/>
                <a:gd name="connsiteY73" fmla="*/ 280993 h 884243"/>
                <a:gd name="connsiteX74" fmla="*/ 765175 w 3714750"/>
                <a:gd name="connsiteY74" fmla="*/ 242893 h 884243"/>
                <a:gd name="connsiteX75" fmla="*/ 717550 w 3714750"/>
                <a:gd name="connsiteY75" fmla="*/ 242893 h 884243"/>
                <a:gd name="connsiteX76" fmla="*/ 733425 w 3714750"/>
                <a:gd name="connsiteY76" fmla="*/ 227018 h 884243"/>
                <a:gd name="connsiteX77" fmla="*/ 609600 w 3714750"/>
                <a:gd name="connsiteY77" fmla="*/ 227018 h 884243"/>
                <a:gd name="connsiteX78" fmla="*/ 609600 w 3714750"/>
                <a:gd name="connsiteY78" fmla="*/ 211143 h 884243"/>
                <a:gd name="connsiteX79" fmla="*/ 581025 w 3714750"/>
                <a:gd name="connsiteY79" fmla="*/ 211143 h 884243"/>
                <a:gd name="connsiteX80" fmla="*/ 581025 w 3714750"/>
                <a:gd name="connsiteY80" fmla="*/ 195268 h 884243"/>
                <a:gd name="connsiteX81" fmla="*/ 581025 w 3714750"/>
                <a:gd name="connsiteY81" fmla="*/ 173043 h 884243"/>
                <a:gd name="connsiteX82" fmla="*/ 434975 w 3714750"/>
                <a:gd name="connsiteY82" fmla="*/ 173043 h 884243"/>
                <a:gd name="connsiteX83" fmla="*/ 450850 w 3714750"/>
                <a:gd name="connsiteY83" fmla="*/ 157168 h 884243"/>
                <a:gd name="connsiteX84" fmla="*/ 425450 w 3714750"/>
                <a:gd name="connsiteY84" fmla="*/ 157168 h 884243"/>
                <a:gd name="connsiteX85" fmla="*/ 425450 w 3714750"/>
                <a:gd name="connsiteY85" fmla="*/ 115893 h 884243"/>
                <a:gd name="connsiteX86" fmla="*/ 384175 w 3714750"/>
                <a:gd name="connsiteY86" fmla="*/ 115893 h 884243"/>
                <a:gd name="connsiteX87" fmla="*/ 384175 w 3714750"/>
                <a:gd name="connsiteY87" fmla="*/ 100018 h 884243"/>
                <a:gd name="connsiteX88" fmla="*/ 355600 w 3714750"/>
                <a:gd name="connsiteY88" fmla="*/ 100018 h 884243"/>
                <a:gd name="connsiteX89" fmla="*/ 355600 w 3714750"/>
                <a:gd name="connsiteY89" fmla="*/ 84143 h 884243"/>
                <a:gd name="connsiteX90" fmla="*/ 225425 w 3714750"/>
                <a:gd name="connsiteY90" fmla="*/ 84143 h 884243"/>
                <a:gd name="connsiteX91" fmla="*/ 225425 w 3714750"/>
                <a:gd name="connsiteY91" fmla="*/ 74618 h 884243"/>
                <a:gd name="connsiteX92" fmla="*/ 209550 w 3714750"/>
                <a:gd name="connsiteY92" fmla="*/ 74618 h 884243"/>
                <a:gd name="connsiteX93" fmla="*/ 209550 w 3714750"/>
                <a:gd name="connsiteY93" fmla="*/ 39693 h 884243"/>
                <a:gd name="connsiteX94" fmla="*/ 0 w 3714750"/>
                <a:gd name="connsiteY94" fmla="*/ 39693 h 884243"/>
                <a:gd name="connsiteX95" fmla="*/ 19050 w 3714750"/>
                <a:gd name="connsiteY95" fmla="*/ 1593 h 884243"/>
                <a:gd name="connsiteX96" fmla="*/ 60325 w 3714750"/>
                <a:gd name="connsiteY96" fmla="*/ 11118 h 884243"/>
                <a:gd name="connsiteX0" fmla="*/ 3714750 w 3714750"/>
                <a:gd name="connsiteY0" fmla="*/ 882650 h 882650"/>
                <a:gd name="connsiteX1" fmla="*/ 3181350 w 3714750"/>
                <a:gd name="connsiteY1" fmla="*/ 882650 h 882650"/>
                <a:gd name="connsiteX2" fmla="*/ 3181350 w 3714750"/>
                <a:gd name="connsiteY2" fmla="*/ 860425 h 882650"/>
                <a:gd name="connsiteX3" fmla="*/ 3175000 w 3714750"/>
                <a:gd name="connsiteY3" fmla="*/ 860425 h 882650"/>
                <a:gd name="connsiteX4" fmla="*/ 3175000 w 3714750"/>
                <a:gd name="connsiteY4" fmla="*/ 838200 h 882650"/>
                <a:gd name="connsiteX5" fmla="*/ 3073400 w 3714750"/>
                <a:gd name="connsiteY5" fmla="*/ 838200 h 882650"/>
                <a:gd name="connsiteX6" fmla="*/ 3086100 w 3714750"/>
                <a:gd name="connsiteY6" fmla="*/ 825500 h 882650"/>
                <a:gd name="connsiteX7" fmla="*/ 3054350 w 3714750"/>
                <a:gd name="connsiteY7" fmla="*/ 825500 h 882650"/>
                <a:gd name="connsiteX8" fmla="*/ 3054350 w 3714750"/>
                <a:gd name="connsiteY8" fmla="*/ 806450 h 882650"/>
                <a:gd name="connsiteX9" fmla="*/ 3035300 w 3714750"/>
                <a:gd name="connsiteY9" fmla="*/ 806450 h 882650"/>
                <a:gd name="connsiteX10" fmla="*/ 3035300 w 3714750"/>
                <a:gd name="connsiteY10" fmla="*/ 784225 h 882650"/>
                <a:gd name="connsiteX11" fmla="*/ 3022600 w 3714750"/>
                <a:gd name="connsiteY11" fmla="*/ 784225 h 882650"/>
                <a:gd name="connsiteX12" fmla="*/ 3022600 w 3714750"/>
                <a:gd name="connsiteY12" fmla="*/ 784225 h 882650"/>
                <a:gd name="connsiteX13" fmla="*/ 3022600 w 3714750"/>
                <a:gd name="connsiteY13" fmla="*/ 765175 h 882650"/>
                <a:gd name="connsiteX14" fmla="*/ 2936875 w 3714750"/>
                <a:gd name="connsiteY14" fmla="*/ 765175 h 882650"/>
                <a:gd name="connsiteX15" fmla="*/ 2936875 w 3714750"/>
                <a:gd name="connsiteY15" fmla="*/ 765175 h 882650"/>
                <a:gd name="connsiteX16" fmla="*/ 2936875 w 3714750"/>
                <a:gd name="connsiteY16" fmla="*/ 746125 h 882650"/>
                <a:gd name="connsiteX17" fmla="*/ 2587625 w 3714750"/>
                <a:gd name="connsiteY17" fmla="*/ 746125 h 882650"/>
                <a:gd name="connsiteX18" fmla="*/ 2587625 w 3714750"/>
                <a:gd name="connsiteY18" fmla="*/ 720725 h 882650"/>
                <a:gd name="connsiteX19" fmla="*/ 2571750 w 3714750"/>
                <a:gd name="connsiteY19" fmla="*/ 720725 h 882650"/>
                <a:gd name="connsiteX20" fmla="*/ 2571750 w 3714750"/>
                <a:gd name="connsiteY20" fmla="*/ 711200 h 882650"/>
                <a:gd name="connsiteX21" fmla="*/ 2339975 w 3714750"/>
                <a:gd name="connsiteY21" fmla="*/ 711200 h 882650"/>
                <a:gd name="connsiteX22" fmla="*/ 2324100 w 3714750"/>
                <a:gd name="connsiteY22" fmla="*/ 695325 h 882650"/>
                <a:gd name="connsiteX23" fmla="*/ 2222500 w 3714750"/>
                <a:gd name="connsiteY23" fmla="*/ 695325 h 882650"/>
                <a:gd name="connsiteX24" fmla="*/ 2222500 w 3714750"/>
                <a:gd name="connsiteY24" fmla="*/ 695325 h 882650"/>
                <a:gd name="connsiteX25" fmla="*/ 2203450 w 3714750"/>
                <a:gd name="connsiteY25" fmla="*/ 676275 h 882650"/>
                <a:gd name="connsiteX26" fmla="*/ 2184400 w 3714750"/>
                <a:gd name="connsiteY26" fmla="*/ 657225 h 882650"/>
                <a:gd name="connsiteX27" fmla="*/ 2184400 w 3714750"/>
                <a:gd name="connsiteY27" fmla="*/ 657225 h 882650"/>
                <a:gd name="connsiteX28" fmla="*/ 2184400 w 3714750"/>
                <a:gd name="connsiteY28" fmla="*/ 631825 h 882650"/>
                <a:gd name="connsiteX29" fmla="*/ 2006600 w 3714750"/>
                <a:gd name="connsiteY29" fmla="*/ 631825 h 882650"/>
                <a:gd name="connsiteX30" fmla="*/ 2006600 w 3714750"/>
                <a:gd name="connsiteY30" fmla="*/ 615950 h 882650"/>
                <a:gd name="connsiteX31" fmla="*/ 1863725 w 3714750"/>
                <a:gd name="connsiteY31" fmla="*/ 615950 h 882650"/>
                <a:gd name="connsiteX32" fmla="*/ 1863725 w 3714750"/>
                <a:gd name="connsiteY32" fmla="*/ 600075 h 882650"/>
                <a:gd name="connsiteX33" fmla="*/ 1752600 w 3714750"/>
                <a:gd name="connsiteY33" fmla="*/ 600075 h 882650"/>
                <a:gd name="connsiteX34" fmla="*/ 1768475 w 3714750"/>
                <a:gd name="connsiteY34" fmla="*/ 584200 h 882650"/>
                <a:gd name="connsiteX35" fmla="*/ 1685925 w 3714750"/>
                <a:gd name="connsiteY35" fmla="*/ 584200 h 882650"/>
                <a:gd name="connsiteX36" fmla="*/ 1685925 w 3714750"/>
                <a:gd name="connsiteY36" fmla="*/ 584200 h 882650"/>
                <a:gd name="connsiteX37" fmla="*/ 1685925 w 3714750"/>
                <a:gd name="connsiteY37" fmla="*/ 584200 h 882650"/>
                <a:gd name="connsiteX38" fmla="*/ 1676400 w 3714750"/>
                <a:gd name="connsiteY38" fmla="*/ 574675 h 882650"/>
                <a:gd name="connsiteX39" fmla="*/ 1676400 w 3714750"/>
                <a:gd name="connsiteY39" fmla="*/ 555625 h 882650"/>
                <a:gd name="connsiteX40" fmla="*/ 1508125 w 3714750"/>
                <a:gd name="connsiteY40" fmla="*/ 555625 h 882650"/>
                <a:gd name="connsiteX41" fmla="*/ 1514475 w 3714750"/>
                <a:gd name="connsiteY41" fmla="*/ 549275 h 882650"/>
                <a:gd name="connsiteX42" fmla="*/ 1489075 w 3714750"/>
                <a:gd name="connsiteY42" fmla="*/ 549275 h 882650"/>
                <a:gd name="connsiteX43" fmla="*/ 1489075 w 3714750"/>
                <a:gd name="connsiteY43" fmla="*/ 549275 h 882650"/>
                <a:gd name="connsiteX44" fmla="*/ 1470025 w 3714750"/>
                <a:gd name="connsiteY44" fmla="*/ 549275 h 882650"/>
                <a:gd name="connsiteX45" fmla="*/ 1470025 w 3714750"/>
                <a:gd name="connsiteY45" fmla="*/ 514350 h 882650"/>
                <a:gd name="connsiteX46" fmla="*/ 1377950 w 3714750"/>
                <a:gd name="connsiteY46" fmla="*/ 514350 h 882650"/>
                <a:gd name="connsiteX47" fmla="*/ 1377950 w 3714750"/>
                <a:gd name="connsiteY47" fmla="*/ 482600 h 882650"/>
                <a:gd name="connsiteX48" fmla="*/ 1320800 w 3714750"/>
                <a:gd name="connsiteY48" fmla="*/ 482600 h 882650"/>
                <a:gd name="connsiteX49" fmla="*/ 1327150 w 3714750"/>
                <a:gd name="connsiteY49" fmla="*/ 476250 h 882650"/>
                <a:gd name="connsiteX50" fmla="*/ 1292225 w 3714750"/>
                <a:gd name="connsiteY50" fmla="*/ 476250 h 882650"/>
                <a:gd name="connsiteX51" fmla="*/ 1292225 w 3714750"/>
                <a:gd name="connsiteY51" fmla="*/ 457200 h 882650"/>
                <a:gd name="connsiteX52" fmla="*/ 1212850 w 3714750"/>
                <a:gd name="connsiteY52" fmla="*/ 457200 h 882650"/>
                <a:gd name="connsiteX53" fmla="*/ 1212850 w 3714750"/>
                <a:gd name="connsiteY53" fmla="*/ 457200 h 882650"/>
                <a:gd name="connsiteX54" fmla="*/ 1212850 w 3714750"/>
                <a:gd name="connsiteY54" fmla="*/ 438150 h 882650"/>
                <a:gd name="connsiteX55" fmla="*/ 1155700 w 3714750"/>
                <a:gd name="connsiteY55" fmla="*/ 438150 h 882650"/>
                <a:gd name="connsiteX56" fmla="*/ 1155700 w 3714750"/>
                <a:gd name="connsiteY56" fmla="*/ 438150 h 882650"/>
                <a:gd name="connsiteX57" fmla="*/ 1155700 w 3714750"/>
                <a:gd name="connsiteY57" fmla="*/ 419100 h 882650"/>
                <a:gd name="connsiteX58" fmla="*/ 1136650 w 3714750"/>
                <a:gd name="connsiteY58" fmla="*/ 419100 h 882650"/>
                <a:gd name="connsiteX59" fmla="*/ 1155700 w 3714750"/>
                <a:gd name="connsiteY59" fmla="*/ 400050 h 882650"/>
                <a:gd name="connsiteX60" fmla="*/ 1133475 w 3714750"/>
                <a:gd name="connsiteY60" fmla="*/ 400050 h 882650"/>
                <a:gd name="connsiteX61" fmla="*/ 1133475 w 3714750"/>
                <a:gd name="connsiteY61" fmla="*/ 374650 h 882650"/>
                <a:gd name="connsiteX62" fmla="*/ 962025 w 3714750"/>
                <a:gd name="connsiteY62" fmla="*/ 374650 h 882650"/>
                <a:gd name="connsiteX63" fmla="*/ 962025 w 3714750"/>
                <a:gd name="connsiteY63" fmla="*/ 352425 h 882650"/>
                <a:gd name="connsiteX64" fmla="*/ 901700 w 3714750"/>
                <a:gd name="connsiteY64" fmla="*/ 352425 h 882650"/>
                <a:gd name="connsiteX65" fmla="*/ 901700 w 3714750"/>
                <a:gd name="connsiteY65" fmla="*/ 333375 h 882650"/>
                <a:gd name="connsiteX66" fmla="*/ 879475 w 3714750"/>
                <a:gd name="connsiteY66" fmla="*/ 333375 h 882650"/>
                <a:gd name="connsiteX67" fmla="*/ 879475 w 3714750"/>
                <a:gd name="connsiteY67" fmla="*/ 311150 h 882650"/>
                <a:gd name="connsiteX68" fmla="*/ 819150 w 3714750"/>
                <a:gd name="connsiteY68" fmla="*/ 311150 h 882650"/>
                <a:gd name="connsiteX69" fmla="*/ 819150 w 3714750"/>
                <a:gd name="connsiteY69" fmla="*/ 311150 h 882650"/>
                <a:gd name="connsiteX70" fmla="*/ 819150 w 3714750"/>
                <a:gd name="connsiteY70" fmla="*/ 292100 h 882650"/>
                <a:gd name="connsiteX71" fmla="*/ 777875 w 3714750"/>
                <a:gd name="connsiteY71" fmla="*/ 292100 h 882650"/>
                <a:gd name="connsiteX72" fmla="*/ 777875 w 3714750"/>
                <a:gd name="connsiteY72" fmla="*/ 266700 h 882650"/>
                <a:gd name="connsiteX73" fmla="*/ 765175 w 3714750"/>
                <a:gd name="connsiteY73" fmla="*/ 279400 h 882650"/>
                <a:gd name="connsiteX74" fmla="*/ 765175 w 3714750"/>
                <a:gd name="connsiteY74" fmla="*/ 241300 h 882650"/>
                <a:gd name="connsiteX75" fmla="*/ 717550 w 3714750"/>
                <a:gd name="connsiteY75" fmla="*/ 241300 h 882650"/>
                <a:gd name="connsiteX76" fmla="*/ 733425 w 3714750"/>
                <a:gd name="connsiteY76" fmla="*/ 225425 h 882650"/>
                <a:gd name="connsiteX77" fmla="*/ 609600 w 3714750"/>
                <a:gd name="connsiteY77" fmla="*/ 225425 h 882650"/>
                <a:gd name="connsiteX78" fmla="*/ 609600 w 3714750"/>
                <a:gd name="connsiteY78" fmla="*/ 209550 h 882650"/>
                <a:gd name="connsiteX79" fmla="*/ 581025 w 3714750"/>
                <a:gd name="connsiteY79" fmla="*/ 209550 h 882650"/>
                <a:gd name="connsiteX80" fmla="*/ 581025 w 3714750"/>
                <a:gd name="connsiteY80" fmla="*/ 193675 h 882650"/>
                <a:gd name="connsiteX81" fmla="*/ 581025 w 3714750"/>
                <a:gd name="connsiteY81" fmla="*/ 171450 h 882650"/>
                <a:gd name="connsiteX82" fmla="*/ 434975 w 3714750"/>
                <a:gd name="connsiteY82" fmla="*/ 171450 h 882650"/>
                <a:gd name="connsiteX83" fmla="*/ 450850 w 3714750"/>
                <a:gd name="connsiteY83" fmla="*/ 155575 h 882650"/>
                <a:gd name="connsiteX84" fmla="*/ 425450 w 3714750"/>
                <a:gd name="connsiteY84" fmla="*/ 155575 h 882650"/>
                <a:gd name="connsiteX85" fmla="*/ 425450 w 3714750"/>
                <a:gd name="connsiteY85" fmla="*/ 114300 h 882650"/>
                <a:gd name="connsiteX86" fmla="*/ 384175 w 3714750"/>
                <a:gd name="connsiteY86" fmla="*/ 114300 h 882650"/>
                <a:gd name="connsiteX87" fmla="*/ 384175 w 3714750"/>
                <a:gd name="connsiteY87" fmla="*/ 98425 h 882650"/>
                <a:gd name="connsiteX88" fmla="*/ 355600 w 3714750"/>
                <a:gd name="connsiteY88" fmla="*/ 98425 h 882650"/>
                <a:gd name="connsiteX89" fmla="*/ 355600 w 3714750"/>
                <a:gd name="connsiteY89" fmla="*/ 82550 h 882650"/>
                <a:gd name="connsiteX90" fmla="*/ 225425 w 3714750"/>
                <a:gd name="connsiteY90" fmla="*/ 82550 h 882650"/>
                <a:gd name="connsiteX91" fmla="*/ 225425 w 3714750"/>
                <a:gd name="connsiteY91" fmla="*/ 73025 h 882650"/>
                <a:gd name="connsiteX92" fmla="*/ 209550 w 3714750"/>
                <a:gd name="connsiteY92" fmla="*/ 73025 h 882650"/>
                <a:gd name="connsiteX93" fmla="*/ 209550 w 3714750"/>
                <a:gd name="connsiteY93" fmla="*/ 38100 h 882650"/>
                <a:gd name="connsiteX94" fmla="*/ 0 w 3714750"/>
                <a:gd name="connsiteY94" fmla="*/ 38100 h 882650"/>
                <a:gd name="connsiteX95" fmla="*/ 19050 w 3714750"/>
                <a:gd name="connsiteY95" fmla="*/ 0 h 882650"/>
                <a:gd name="connsiteX0" fmla="*/ 3714750 w 3714750"/>
                <a:gd name="connsiteY0" fmla="*/ 844550 h 844550"/>
                <a:gd name="connsiteX1" fmla="*/ 3181350 w 3714750"/>
                <a:gd name="connsiteY1" fmla="*/ 844550 h 844550"/>
                <a:gd name="connsiteX2" fmla="*/ 3181350 w 3714750"/>
                <a:gd name="connsiteY2" fmla="*/ 822325 h 844550"/>
                <a:gd name="connsiteX3" fmla="*/ 3175000 w 3714750"/>
                <a:gd name="connsiteY3" fmla="*/ 822325 h 844550"/>
                <a:gd name="connsiteX4" fmla="*/ 3175000 w 3714750"/>
                <a:gd name="connsiteY4" fmla="*/ 800100 h 844550"/>
                <a:gd name="connsiteX5" fmla="*/ 3073400 w 3714750"/>
                <a:gd name="connsiteY5" fmla="*/ 800100 h 844550"/>
                <a:gd name="connsiteX6" fmla="*/ 3086100 w 3714750"/>
                <a:gd name="connsiteY6" fmla="*/ 787400 h 844550"/>
                <a:gd name="connsiteX7" fmla="*/ 3054350 w 3714750"/>
                <a:gd name="connsiteY7" fmla="*/ 787400 h 844550"/>
                <a:gd name="connsiteX8" fmla="*/ 3054350 w 3714750"/>
                <a:gd name="connsiteY8" fmla="*/ 768350 h 844550"/>
                <a:gd name="connsiteX9" fmla="*/ 3035300 w 3714750"/>
                <a:gd name="connsiteY9" fmla="*/ 768350 h 844550"/>
                <a:gd name="connsiteX10" fmla="*/ 3035300 w 3714750"/>
                <a:gd name="connsiteY10" fmla="*/ 746125 h 844550"/>
                <a:gd name="connsiteX11" fmla="*/ 3022600 w 3714750"/>
                <a:gd name="connsiteY11" fmla="*/ 746125 h 844550"/>
                <a:gd name="connsiteX12" fmla="*/ 3022600 w 3714750"/>
                <a:gd name="connsiteY12" fmla="*/ 746125 h 844550"/>
                <a:gd name="connsiteX13" fmla="*/ 3022600 w 3714750"/>
                <a:gd name="connsiteY13" fmla="*/ 727075 h 844550"/>
                <a:gd name="connsiteX14" fmla="*/ 2936875 w 3714750"/>
                <a:gd name="connsiteY14" fmla="*/ 727075 h 844550"/>
                <a:gd name="connsiteX15" fmla="*/ 2936875 w 3714750"/>
                <a:gd name="connsiteY15" fmla="*/ 727075 h 844550"/>
                <a:gd name="connsiteX16" fmla="*/ 2936875 w 3714750"/>
                <a:gd name="connsiteY16" fmla="*/ 708025 h 844550"/>
                <a:gd name="connsiteX17" fmla="*/ 2587625 w 3714750"/>
                <a:gd name="connsiteY17" fmla="*/ 708025 h 844550"/>
                <a:gd name="connsiteX18" fmla="*/ 2587625 w 3714750"/>
                <a:gd name="connsiteY18" fmla="*/ 682625 h 844550"/>
                <a:gd name="connsiteX19" fmla="*/ 2571750 w 3714750"/>
                <a:gd name="connsiteY19" fmla="*/ 682625 h 844550"/>
                <a:gd name="connsiteX20" fmla="*/ 2571750 w 3714750"/>
                <a:gd name="connsiteY20" fmla="*/ 673100 h 844550"/>
                <a:gd name="connsiteX21" fmla="*/ 2339975 w 3714750"/>
                <a:gd name="connsiteY21" fmla="*/ 673100 h 844550"/>
                <a:gd name="connsiteX22" fmla="*/ 2324100 w 3714750"/>
                <a:gd name="connsiteY22" fmla="*/ 657225 h 844550"/>
                <a:gd name="connsiteX23" fmla="*/ 2222500 w 3714750"/>
                <a:gd name="connsiteY23" fmla="*/ 657225 h 844550"/>
                <a:gd name="connsiteX24" fmla="*/ 2222500 w 3714750"/>
                <a:gd name="connsiteY24" fmla="*/ 657225 h 844550"/>
                <a:gd name="connsiteX25" fmla="*/ 2203450 w 3714750"/>
                <a:gd name="connsiteY25" fmla="*/ 638175 h 844550"/>
                <a:gd name="connsiteX26" fmla="*/ 2184400 w 3714750"/>
                <a:gd name="connsiteY26" fmla="*/ 619125 h 844550"/>
                <a:gd name="connsiteX27" fmla="*/ 2184400 w 3714750"/>
                <a:gd name="connsiteY27" fmla="*/ 619125 h 844550"/>
                <a:gd name="connsiteX28" fmla="*/ 2184400 w 3714750"/>
                <a:gd name="connsiteY28" fmla="*/ 593725 h 844550"/>
                <a:gd name="connsiteX29" fmla="*/ 2006600 w 3714750"/>
                <a:gd name="connsiteY29" fmla="*/ 593725 h 844550"/>
                <a:gd name="connsiteX30" fmla="*/ 2006600 w 3714750"/>
                <a:gd name="connsiteY30" fmla="*/ 577850 h 844550"/>
                <a:gd name="connsiteX31" fmla="*/ 1863725 w 3714750"/>
                <a:gd name="connsiteY31" fmla="*/ 577850 h 844550"/>
                <a:gd name="connsiteX32" fmla="*/ 1863725 w 3714750"/>
                <a:gd name="connsiteY32" fmla="*/ 561975 h 844550"/>
                <a:gd name="connsiteX33" fmla="*/ 1752600 w 3714750"/>
                <a:gd name="connsiteY33" fmla="*/ 561975 h 844550"/>
                <a:gd name="connsiteX34" fmla="*/ 1768475 w 3714750"/>
                <a:gd name="connsiteY34" fmla="*/ 546100 h 844550"/>
                <a:gd name="connsiteX35" fmla="*/ 1685925 w 3714750"/>
                <a:gd name="connsiteY35" fmla="*/ 546100 h 844550"/>
                <a:gd name="connsiteX36" fmla="*/ 1685925 w 3714750"/>
                <a:gd name="connsiteY36" fmla="*/ 546100 h 844550"/>
                <a:gd name="connsiteX37" fmla="*/ 1685925 w 3714750"/>
                <a:gd name="connsiteY37" fmla="*/ 546100 h 844550"/>
                <a:gd name="connsiteX38" fmla="*/ 1676400 w 3714750"/>
                <a:gd name="connsiteY38" fmla="*/ 536575 h 844550"/>
                <a:gd name="connsiteX39" fmla="*/ 1676400 w 3714750"/>
                <a:gd name="connsiteY39" fmla="*/ 517525 h 844550"/>
                <a:gd name="connsiteX40" fmla="*/ 1508125 w 3714750"/>
                <a:gd name="connsiteY40" fmla="*/ 517525 h 844550"/>
                <a:gd name="connsiteX41" fmla="*/ 1514475 w 3714750"/>
                <a:gd name="connsiteY41" fmla="*/ 511175 h 844550"/>
                <a:gd name="connsiteX42" fmla="*/ 1489075 w 3714750"/>
                <a:gd name="connsiteY42" fmla="*/ 511175 h 844550"/>
                <a:gd name="connsiteX43" fmla="*/ 1489075 w 3714750"/>
                <a:gd name="connsiteY43" fmla="*/ 511175 h 844550"/>
                <a:gd name="connsiteX44" fmla="*/ 1470025 w 3714750"/>
                <a:gd name="connsiteY44" fmla="*/ 511175 h 844550"/>
                <a:gd name="connsiteX45" fmla="*/ 1470025 w 3714750"/>
                <a:gd name="connsiteY45" fmla="*/ 476250 h 844550"/>
                <a:gd name="connsiteX46" fmla="*/ 1377950 w 3714750"/>
                <a:gd name="connsiteY46" fmla="*/ 476250 h 844550"/>
                <a:gd name="connsiteX47" fmla="*/ 1377950 w 3714750"/>
                <a:gd name="connsiteY47" fmla="*/ 444500 h 844550"/>
                <a:gd name="connsiteX48" fmla="*/ 1320800 w 3714750"/>
                <a:gd name="connsiteY48" fmla="*/ 444500 h 844550"/>
                <a:gd name="connsiteX49" fmla="*/ 1327150 w 3714750"/>
                <a:gd name="connsiteY49" fmla="*/ 438150 h 844550"/>
                <a:gd name="connsiteX50" fmla="*/ 1292225 w 3714750"/>
                <a:gd name="connsiteY50" fmla="*/ 438150 h 844550"/>
                <a:gd name="connsiteX51" fmla="*/ 1292225 w 3714750"/>
                <a:gd name="connsiteY51" fmla="*/ 419100 h 844550"/>
                <a:gd name="connsiteX52" fmla="*/ 1212850 w 3714750"/>
                <a:gd name="connsiteY52" fmla="*/ 419100 h 844550"/>
                <a:gd name="connsiteX53" fmla="*/ 1212850 w 3714750"/>
                <a:gd name="connsiteY53" fmla="*/ 419100 h 844550"/>
                <a:gd name="connsiteX54" fmla="*/ 1212850 w 3714750"/>
                <a:gd name="connsiteY54" fmla="*/ 400050 h 844550"/>
                <a:gd name="connsiteX55" fmla="*/ 1155700 w 3714750"/>
                <a:gd name="connsiteY55" fmla="*/ 400050 h 844550"/>
                <a:gd name="connsiteX56" fmla="*/ 1155700 w 3714750"/>
                <a:gd name="connsiteY56" fmla="*/ 400050 h 844550"/>
                <a:gd name="connsiteX57" fmla="*/ 1155700 w 3714750"/>
                <a:gd name="connsiteY57" fmla="*/ 381000 h 844550"/>
                <a:gd name="connsiteX58" fmla="*/ 1136650 w 3714750"/>
                <a:gd name="connsiteY58" fmla="*/ 381000 h 844550"/>
                <a:gd name="connsiteX59" fmla="*/ 1155700 w 3714750"/>
                <a:gd name="connsiteY59" fmla="*/ 361950 h 844550"/>
                <a:gd name="connsiteX60" fmla="*/ 1133475 w 3714750"/>
                <a:gd name="connsiteY60" fmla="*/ 361950 h 844550"/>
                <a:gd name="connsiteX61" fmla="*/ 1133475 w 3714750"/>
                <a:gd name="connsiteY61" fmla="*/ 336550 h 844550"/>
                <a:gd name="connsiteX62" fmla="*/ 962025 w 3714750"/>
                <a:gd name="connsiteY62" fmla="*/ 336550 h 844550"/>
                <a:gd name="connsiteX63" fmla="*/ 962025 w 3714750"/>
                <a:gd name="connsiteY63" fmla="*/ 314325 h 844550"/>
                <a:gd name="connsiteX64" fmla="*/ 901700 w 3714750"/>
                <a:gd name="connsiteY64" fmla="*/ 314325 h 844550"/>
                <a:gd name="connsiteX65" fmla="*/ 901700 w 3714750"/>
                <a:gd name="connsiteY65" fmla="*/ 295275 h 844550"/>
                <a:gd name="connsiteX66" fmla="*/ 879475 w 3714750"/>
                <a:gd name="connsiteY66" fmla="*/ 295275 h 844550"/>
                <a:gd name="connsiteX67" fmla="*/ 879475 w 3714750"/>
                <a:gd name="connsiteY67" fmla="*/ 273050 h 844550"/>
                <a:gd name="connsiteX68" fmla="*/ 819150 w 3714750"/>
                <a:gd name="connsiteY68" fmla="*/ 273050 h 844550"/>
                <a:gd name="connsiteX69" fmla="*/ 819150 w 3714750"/>
                <a:gd name="connsiteY69" fmla="*/ 273050 h 844550"/>
                <a:gd name="connsiteX70" fmla="*/ 819150 w 3714750"/>
                <a:gd name="connsiteY70" fmla="*/ 254000 h 844550"/>
                <a:gd name="connsiteX71" fmla="*/ 777875 w 3714750"/>
                <a:gd name="connsiteY71" fmla="*/ 254000 h 844550"/>
                <a:gd name="connsiteX72" fmla="*/ 777875 w 3714750"/>
                <a:gd name="connsiteY72" fmla="*/ 228600 h 844550"/>
                <a:gd name="connsiteX73" fmla="*/ 765175 w 3714750"/>
                <a:gd name="connsiteY73" fmla="*/ 241300 h 844550"/>
                <a:gd name="connsiteX74" fmla="*/ 765175 w 3714750"/>
                <a:gd name="connsiteY74" fmla="*/ 203200 h 844550"/>
                <a:gd name="connsiteX75" fmla="*/ 717550 w 3714750"/>
                <a:gd name="connsiteY75" fmla="*/ 203200 h 844550"/>
                <a:gd name="connsiteX76" fmla="*/ 733425 w 3714750"/>
                <a:gd name="connsiteY76" fmla="*/ 187325 h 844550"/>
                <a:gd name="connsiteX77" fmla="*/ 609600 w 3714750"/>
                <a:gd name="connsiteY77" fmla="*/ 187325 h 844550"/>
                <a:gd name="connsiteX78" fmla="*/ 609600 w 3714750"/>
                <a:gd name="connsiteY78" fmla="*/ 171450 h 844550"/>
                <a:gd name="connsiteX79" fmla="*/ 581025 w 3714750"/>
                <a:gd name="connsiteY79" fmla="*/ 171450 h 844550"/>
                <a:gd name="connsiteX80" fmla="*/ 581025 w 3714750"/>
                <a:gd name="connsiteY80" fmla="*/ 155575 h 844550"/>
                <a:gd name="connsiteX81" fmla="*/ 581025 w 3714750"/>
                <a:gd name="connsiteY81" fmla="*/ 133350 h 844550"/>
                <a:gd name="connsiteX82" fmla="*/ 434975 w 3714750"/>
                <a:gd name="connsiteY82" fmla="*/ 133350 h 844550"/>
                <a:gd name="connsiteX83" fmla="*/ 450850 w 3714750"/>
                <a:gd name="connsiteY83" fmla="*/ 117475 h 844550"/>
                <a:gd name="connsiteX84" fmla="*/ 425450 w 3714750"/>
                <a:gd name="connsiteY84" fmla="*/ 117475 h 844550"/>
                <a:gd name="connsiteX85" fmla="*/ 425450 w 3714750"/>
                <a:gd name="connsiteY85" fmla="*/ 76200 h 844550"/>
                <a:gd name="connsiteX86" fmla="*/ 384175 w 3714750"/>
                <a:gd name="connsiteY86" fmla="*/ 76200 h 844550"/>
                <a:gd name="connsiteX87" fmla="*/ 384175 w 3714750"/>
                <a:gd name="connsiteY87" fmla="*/ 60325 h 844550"/>
                <a:gd name="connsiteX88" fmla="*/ 355600 w 3714750"/>
                <a:gd name="connsiteY88" fmla="*/ 60325 h 844550"/>
                <a:gd name="connsiteX89" fmla="*/ 355600 w 3714750"/>
                <a:gd name="connsiteY89" fmla="*/ 44450 h 844550"/>
                <a:gd name="connsiteX90" fmla="*/ 225425 w 3714750"/>
                <a:gd name="connsiteY90" fmla="*/ 44450 h 844550"/>
                <a:gd name="connsiteX91" fmla="*/ 225425 w 3714750"/>
                <a:gd name="connsiteY91" fmla="*/ 34925 h 844550"/>
                <a:gd name="connsiteX92" fmla="*/ 209550 w 3714750"/>
                <a:gd name="connsiteY92" fmla="*/ 34925 h 844550"/>
                <a:gd name="connsiteX93" fmla="*/ 209550 w 3714750"/>
                <a:gd name="connsiteY93" fmla="*/ 0 h 844550"/>
                <a:gd name="connsiteX94" fmla="*/ 0 w 3714750"/>
                <a:gd name="connsiteY94"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5625 w 3505200"/>
                <a:gd name="connsiteY73" fmla="*/ 241300 h 844550"/>
                <a:gd name="connsiteX74" fmla="*/ 555625 w 3505200"/>
                <a:gd name="connsiteY74" fmla="*/ 203200 h 844550"/>
                <a:gd name="connsiteX75" fmla="*/ 508000 w 3505200"/>
                <a:gd name="connsiteY75" fmla="*/ 203200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25425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5625 w 3505200"/>
                <a:gd name="connsiteY73" fmla="*/ 241300 h 844550"/>
                <a:gd name="connsiteX74" fmla="*/ 555625 w 3505200"/>
                <a:gd name="connsiteY74" fmla="*/ 203200 h 844550"/>
                <a:gd name="connsiteX75" fmla="*/ 508000 w 3505200"/>
                <a:gd name="connsiteY75" fmla="*/ 203200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34950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5625 w 3505200"/>
                <a:gd name="connsiteY73" fmla="*/ 241300 h 844550"/>
                <a:gd name="connsiteX74" fmla="*/ 555625 w 3505200"/>
                <a:gd name="connsiteY74" fmla="*/ 203200 h 844550"/>
                <a:gd name="connsiteX75" fmla="*/ 508000 w 3505200"/>
                <a:gd name="connsiteY75" fmla="*/ 203200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41300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5625 w 3505200"/>
                <a:gd name="connsiteY73" fmla="*/ 241300 h 844550"/>
                <a:gd name="connsiteX74" fmla="*/ 555625 w 3505200"/>
                <a:gd name="connsiteY74" fmla="*/ 203200 h 844550"/>
                <a:gd name="connsiteX75" fmla="*/ 519113 w 3505200"/>
                <a:gd name="connsiteY75" fmla="*/ 200025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41300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5625 w 3505200"/>
                <a:gd name="connsiteY73" fmla="*/ 241300 h 844550"/>
                <a:gd name="connsiteX74" fmla="*/ 555625 w 3505200"/>
                <a:gd name="connsiteY74" fmla="*/ 203200 h 844550"/>
                <a:gd name="connsiteX75" fmla="*/ 519113 w 3505200"/>
                <a:gd name="connsiteY75" fmla="*/ 200025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41300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5625 w 3505200"/>
                <a:gd name="connsiteY73" fmla="*/ 241300 h 844550"/>
                <a:gd name="connsiteX74" fmla="*/ 555625 w 3505200"/>
                <a:gd name="connsiteY74" fmla="*/ 203200 h 844550"/>
                <a:gd name="connsiteX75" fmla="*/ 523875 w 3505200"/>
                <a:gd name="connsiteY75" fmla="*/ 209550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41300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5625 w 3505200"/>
                <a:gd name="connsiteY73" fmla="*/ 241300 h 844550"/>
                <a:gd name="connsiteX74" fmla="*/ 555625 w 3505200"/>
                <a:gd name="connsiteY74" fmla="*/ 203200 h 844550"/>
                <a:gd name="connsiteX75" fmla="*/ 522288 w 3505200"/>
                <a:gd name="connsiteY75" fmla="*/ 204787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41300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27100 w 3505200"/>
                <a:gd name="connsiteY58" fmla="*/ 381000 h 844550"/>
                <a:gd name="connsiteX59" fmla="*/ 946150 w 3505200"/>
                <a:gd name="connsiteY59" fmla="*/ 361950 h 844550"/>
                <a:gd name="connsiteX60" fmla="*/ 923925 w 3505200"/>
                <a:gd name="connsiteY60" fmla="*/ 361950 h 844550"/>
                <a:gd name="connsiteX61" fmla="*/ 923925 w 3505200"/>
                <a:gd name="connsiteY61" fmla="*/ 336550 h 844550"/>
                <a:gd name="connsiteX62" fmla="*/ 752475 w 3505200"/>
                <a:gd name="connsiteY62" fmla="*/ 336550 h 844550"/>
                <a:gd name="connsiteX63" fmla="*/ 752475 w 3505200"/>
                <a:gd name="connsiteY63" fmla="*/ 314325 h 844550"/>
                <a:gd name="connsiteX64" fmla="*/ 692150 w 3505200"/>
                <a:gd name="connsiteY64" fmla="*/ 314325 h 844550"/>
                <a:gd name="connsiteX65" fmla="*/ 692150 w 3505200"/>
                <a:gd name="connsiteY65" fmla="*/ 295275 h 844550"/>
                <a:gd name="connsiteX66" fmla="*/ 669925 w 3505200"/>
                <a:gd name="connsiteY66" fmla="*/ 295275 h 844550"/>
                <a:gd name="connsiteX67" fmla="*/ 669925 w 3505200"/>
                <a:gd name="connsiteY67" fmla="*/ 273050 h 844550"/>
                <a:gd name="connsiteX68" fmla="*/ 609600 w 3505200"/>
                <a:gd name="connsiteY68" fmla="*/ 273050 h 844550"/>
                <a:gd name="connsiteX69" fmla="*/ 609600 w 3505200"/>
                <a:gd name="connsiteY69" fmla="*/ 273050 h 844550"/>
                <a:gd name="connsiteX70" fmla="*/ 609600 w 3505200"/>
                <a:gd name="connsiteY70" fmla="*/ 254000 h 844550"/>
                <a:gd name="connsiteX71" fmla="*/ 568325 w 3505200"/>
                <a:gd name="connsiteY71" fmla="*/ 254000 h 844550"/>
                <a:gd name="connsiteX72" fmla="*/ 568325 w 3505200"/>
                <a:gd name="connsiteY72" fmla="*/ 228600 h 844550"/>
                <a:gd name="connsiteX73" fmla="*/ 554038 w 3505200"/>
                <a:gd name="connsiteY73" fmla="*/ 230187 h 844550"/>
                <a:gd name="connsiteX74" fmla="*/ 555625 w 3505200"/>
                <a:gd name="connsiteY74" fmla="*/ 203200 h 844550"/>
                <a:gd name="connsiteX75" fmla="*/ 522288 w 3505200"/>
                <a:gd name="connsiteY75" fmla="*/ 204787 h 844550"/>
                <a:gd name="connsiteX76" fmla="*/ 523875 w 3505200"/>
                <a:gd name="connsiteY76" fmla="*/ 187325 h 844550"/>
                <a:gd name="connsiteX77" fmla="*/ 400050 w 3505200"/>
                <a:gd name="connsiteY77" fmla="*/ 187325 h 844550"/>
                <a:gd name="connsiteX78" fmla="*/ 400050 w 3505200"/>
                <a:gd name="connsiteY78" fmla="*/ 171450 h 844550"/>
                <a:gd name="connsiteX79" fmla="*/ 371475 w 3505200"/>
                <a:gd name="connsiteY79" fmla="*/ 171450 h 844550"/>
                <a:gd name="connsiteX80" fmla="*/ 371475 w 3505200"/>
                <a:gd name="connsiteY80" fmla="*/ 155575 h 844550"/>
                <a:gd name="connsiteX81" fmla="*/ 371475 w 3505200"/>
                <a:gd name="connsiteY81" fmla="*/ 133350 h 844550"/>
                <a:gd name="connsiteX82" fmla="*/ 241300 w 3505200"/>
                <a:gd name="connsiteY82" fmla="*/ 133350 h 844550"/>
                <a:gd name="connsiteX83" fmla="*/ 241300 w 3505200"/>
                <a:gd name="connsiteY83" fmla="*/ 117475 h 844550"/>
                <a:gd name="connsiteX84" fmla="*/ 215900 w 3505200"/>
                <a:gd name="connsiteY84" fmla="*/ 117475 h 844550"/>
                <a:gd name="connsiteX85" fmla="*/ 215900 w 3505200"/>
                <a:gd name="connsiteY85" fmla="*/ 76200 h 844550"/>
                <a:gd name="connsiteX86" fmla="*/ 174625 w 3505200"/>
                <a:gd name="connsiteY86" fmla="*/ 76200 h 844550"/>
                <a:gd name="connsiteX87" fmla="*/ 174625 w 3505200"/>
                <a:gd name="connsiteY87" fmla="*/ 60325 h 844550"/>
                <a:gd name="connsiteX88" fmla="*/ 146050 w 3505200"/>
                <a:gd name="connsiteY88" fmla="*/ 60325 h 844550"/>
                <a:gd name="connsiteX89" fmla="*/ 146050 w 3505200"/>
                <a:gd name="connsiteY89" fmla="*/ 44450 h 844550"/>
                <a:gd name="connsiteX90" fmla="*/ 15875 w 3505200"/>
                <a:gd name="connsiteY90" fmla="*/ 44450 h 844550"/>
                <a:gd name="connsiteX91" fmla="*/ 15875 w 3505200"/>
                <a:gd name="connsiteY91" fmla="*/ 34925 h 844550"/>
                <a:gd name="connsiteX92" fmla="*/ 0 w 3505200"/>
                <a:gd name="connsiteY92" fmla="*/ 34925 h 844550"/>
                <a:gd name="connsiteX93" fmla="*/ 0 w 3505200"/>
                <a:gd name="connsiteY93"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1250 w 3505200"/>
                <a:gd name="connsiteY48" fmla="*/ 444500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298575 w 3505200"/>
                <a:gd name="connsiteY40" fmla="*/ 517525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43050 w 3505200"/>
                <a:gd name="connsiteY33" fmla="*/ 561975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4162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1993900 w 3505200"/>
                <a:gd name="connsiteY25" fmla="*/ 63817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2001838 w 3505200"/>
                <a:gd name="connsiteY25" fmla="*/ 619125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2017713 w 3505200"/>
                <a:gd name="connsiteY25" fmla="*/ 617537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2014538 w 3505200"/>
                <a:gd name="connsiteY25" fmla="*/ 620712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2012950 w 3505200"/>
                <a:gd name="connsiteY25" fmla="*/ 615949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2005012 w 3505200"/>
                <a:gd name="connsiteY25" fmla="*/ 620711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2011362 w 3505200"/>
                <a:gd name="connsiteY25" fmla="*/ 614361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14550 w 3505200"/>
                <a:gd name="connsiteY22" fmla="*/ 657225 h 844550"/>
                <a:gd name="connsiteX23" fmla="*/ 2012950 w 3505200"/>
                <a:gd name="connsiteY23" fmla="*/ 657225 h 844550"/>
                <a:gd name="connsiteX24" fmla="*/ 2012950 w 3505200"/>
                <a:gd name="connsiteY24" fmla="*/ 657225 h 844550"/>
                <a:gd name="connsiteX25" fmla="*/ 2014537 w 3505200"/>
                <a:gd name="connsiteY25" fmla="*/ 620711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25663 w 3505200"/>
                <a:gd name="connsiteY22" fmla="*/ 650875 h 844550"/>
                <a:gd name="connsiteX23" fmla="*/ 2012950 w 3505200"/>
                <a:gd name="connsiteY23" fmla="*/ 657225 h 844550"/>
                <a:gd name="connsiteX24" fmla="*/ 2012950 w 3505200"/>
                <a:gd name="connsiteY24" fmla="*/ 657225 h 844550"/>
                <a:gd name="connsiteX25" fmla="*/ 2014537 w 3505200"/>
                <a:gd name="connsiteY25" fmla="*/ 620711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63850 w 3505200"/>
                <a:gd name="connsiteY5" fmla="*/ 800100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27250 w 3505200"/>
                <a:gd name="connsiteY22" fmla="*/ 655637 h 844550"/>
                <a:gd name="connsiteX23" fmla="*/ 2012950 w 3505200"/>
                <a:gd name="connsiteY23" fmla="*/ 657225 h 844550"/>
                <a:gd name="connsiteX24" fmla="*/ 2012950 w 3505200"/>
                <a:gd name="connsiteY24" fmla="*/ 657225 h 844550"/>
                <a:gd name="connsiteX25" fmla="*/ 2014537 w 3505200"/>
                <a:gd name="connsiteY25" fmla="*/ 620711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 name="connsiteX0" fmla="*/ 3505200 w 3505200"/>
                <a:gd name="connsiteY0" fmla="*/ 844550 h 844550"/>
                <a:gd name="connsiteX1" fmla="*/ 2971800 w 3505200"/>
                <a:gd name="connsiteY1" fmla="*/ 844550 h 844550"/>
                <a:gd name="connsiteX2" fmla="*/ 2971800 w 3505200"/>
                <a:gd name="connsiteY2" fmla="*/ 822325 h 844550"/>
                <a:gd name="connsiteX3" fmla="*/ 2965450 w 3505200"/>
                <a:gd name="connsiteY3" fmla="*/ 822325 h 844550"/>
                <a:gd name="connsiteX4" fmla="*/ 2965450 w 3505200"/>
                <a:gd name="connsiteY4" fmla="*/ 800100 h 844550"/>
                <a:gd name="connsiteX5" fmla="*/ 2874962 w 3505200"/>
                <a:gd name="connsiteY5" fmla="*/ 801687 h 844550"/>
                <a:gd name="connsiteX6" fmla="*/ 2876550 w 3505200"/>
                <a:gd name="connsiteY6" fmla="*/ 787400 h 844550"/>
                <a:gd name="connsiteX7" fmla="*/ 2844800 w 3505200"/>
                <a:gd name="connsiteY7" fmla="*/ 787400 h 844550"/>
                <a:gd name="connsiteX8" fmla="*/ 2844800 w 3505200"/>
                <a:gd name="connsiteY8" fmla="*/ 768350 h 844550"/>
                <a:gd name="connsiteX9" fmla="*/ 2825750 w 3505200"/>
                <a:gd name="connsiteY9" fmla="*/ 768350 h 844550"/>
                <a:gd name="connsiteX10" fmla="*/ 2825750 w 3505200"/>
                <a:gd name="connsiteY10" fmla="*/ 746125 h 844550"/>
                <a:gd name="connsiteX11" fmla="*/ 2813050 w 3505200"/>
                <a:gd name="connsiteY11" fmla="*/ 746125 h 844550"/>
                <a:gd name="connsiteX12" fmla="*/ 2813050 w 3505200"/>
                <a:gd name="connsiteY12" fmla="*/ 746125 h 844550"/>
                <a:gd name="connsiteX13" fmla="*/ 2813050 w 3505200"/>
                <a:gd name="connsiteY13" fmla="*/ 727075 h 844550"/>
                <a:gd name="connsiteX14" fmla="*/ 2727325 w 3505200"/>
                <a:gd name="connsiteY14" fmla="*/ 727075 h 844550"/>
                <a:gd name="connsiteX15" fmla="*/ 2727325 w 3505200"/>
                <a:gd name="connsiteY15" fmla="*/ 727075 h 844550"/>
                <a:gd name="connsiteX16" fmla="*/ 2727325 w 3505200"/>
                <a:gd name="connsiteY16" fmla="*/ 708025 h 844550"/>
                <a:gd name="connsiteX17" fmla="*/ 2378075 w 3505200"/>
                <a:gd name="connsiteY17" fmla="*/ 708025 h 844550"/>
                <a:gd name="connsiteX18" fmla="*/ 2378075 w 3505200"/>
                <a:gd name="connsiteY18" fmla="*/ 682625 h 844550"/>
                <a:gd name="connsiteX19" fmla="*/ 2362200 w 3505200"/>
                <a:gd name="connsiteY19" fmla="*/ 682625 h 844550"/>
                <a:gd name="connsiteX20" fmla="*/ 2362200 w 3505200"/>
                <a:gd name="connsiteY20" fmla="*/ 673100 h 844550"/>
                <a:gd name="connsiteX21" fmla="*/ 2130425 w 3505200"/>
                <a:gd name="connsiteY21" fmla="*/ 673100 h 844550"/>
                <a:gd name="connsiteX22" fmla="*/ 2127250 w 3505200"/>
                <a:gd name="connsiteY22" fmla="*/ 655637 h 844550"/>
                <a:gd name="connsiteX23" fmla="*/ 2012950 w 3505200"/>
                <a:gd name="connsiteY23" fmla="*/ 657225 h 844550"/>
                <a:gd name="connsiteX24" fmla="*/ 2012950 w 3505200"/>
                <a:gd name="connsiteY24" fmla="*/ 657225 h 844550"/>
                <a:gd name="connsiteX25" fmla="*/ 2014537 w 3505200"/>
                <a:gd name="connsiteY25" fmla="*/ 620711 h 844550"/>
                <a:gd name="connsiteX26" fmla="*/ 1974850 w 3505200"/>
                <a:gd name="connsiteY26" fmla="*/ 619125 h 844550"/>
                <a:gd name="connsiteX27" fmla="*/ 1974850 w 3505200"/>
                <a:gd name="connsiteY27" fmla="*/ 619125 h 844550"/>
                <a:gd name="connsiteX28" fmla="*/ 1974850 w 3505200"/>
                <a:gd name="connsiteY28" fmla="*/ 593725 h 844550"/>
                <a:gd name="connsiteX29" fmla="*/ 1797050 w 3505200"/>
                <a:gd name="connsiteY29" fmla="*/ 593725 h 844550"/>
                <a:gd name="connsiteX30" fmla="*/ 1797050 w 3505200"/>
                <a:gd name="connsiteY30" fmla="*/ 577850 h 844550"/>
                <a:gd name="connsiteX31" fmla="*/ 1654175 w 3505200"/>
                <a:gd name="connsiteY31" fmla="*/ 577850 h 844550"/>
                <a:gd name="connsiteX32" fmla="*/ 1654175 w 3505200"/>
                <a:gd name="connsiteY32" fmla="*/ 561975 h 844550"/>
                <a:gd name="connsiteX33" fmla="*/ 1558925 w 3505200"/>
                <a:gd name="connsiteY33" fmla="*/ 563563 h 844550"/>
                <a:gd name="connsiteX34" fmla="*/ 1558925 w 3505200"/>
                <a:gd name="connsiteY34" fmla="*/ 546100 h 844550"/>
                <a:gd name="connsiteX35" fmla="*/ 1476375 w 3505200"/>
                <a:gd name="connsiteY35" fmla="*/ 546100 h 844550"/>
                <a:gd name="connsiteX36" fmla="*/ 1476375 w 3505200"/>
                <a:gd name="connsiteY36" fmla="*/ 546100 h 844550"/>
                <a:gd name="connsiteX37" fmla="*/ 1476375 w 3505200"/>
                <a:gd name="connsiteY37" fmla="*/ 546100 h 844550"/>
                <a:gd name="connsiteX38" fmla="*/ 1466850 w 3505200"/>
                <a:gd name="connsiteY38" fmla="*/ 536575 h 844550"/>
                <a:gd name="connsiteX39" fmla="*/ 1466850 w 3505200"/>
                <a:gd name="connsiteY39" fmla="*/ 517525 h 844550"/>
                <a:gd name="connsiteX40" fmla="*/ 1303338 w 3505200"/>
                <a:gd name="connsiteY40" fmla="*/ 519112 h 844550"/>
                <a:gd name="connsiteX41" fmla="*/ 1304925 w 3505200"/>
                <a:gd name="connsiteY41" fmla="*/ 511175 h 844550"/>
                <a:gd name="connsiteX42" fmla="*/ 1279525 w 3505200"/>
                <a:gd name="connsiteY42" fmla="*/ 511175 h 844550"/>
                <a:gd name="connsiteX43" fmla="*/ 1279525 w 3505200"/>
                <a:gd name="connsiteY43" fmla="*/ 511175 h 844550"/>
                <a:gd name="connsiteX44" fmla="*/ 1260475 w 3505200"/>
                <a:gd name="connsiteY44" fmla="*/ 511175 h 844550"/>
                <a:gd name="connsiteX45" fmla="*/ 1260475 w 3505200"/>
                <a:gd name="connsiteY45" fmla="*/ 476250 h 844550"/>
                <a:gd name="connsiteX46" fmla="*/ 1168400 w 3505200"/>
                <a:gd name="connsiteY46" fmla="*/ 476250 h 844550"/>
                <a:gd name="connsiteX47" fmla="*/ 1168400 w 3505200"/>
                <a:gd name="connsiteY47" fmla="*/ 444500 h 844550"/>
                <a:gd name="connsiteX48" fmla="*/ 1119188 w 3505200"/>
                <a:gd name="connsiteY48" fmla="*/ 447675 h 844550"/>
                <a:gd name="connsiteX49" fmla="*/ 1117600 w 3505200"/>
                <a:gd name="connsiteY49" fmla="*/ 438150 h 844550"/>
                <a:gd name="connsiteX50" fmla="*/ 1082675 w 3505200"/>
                <a:gd name="connsiteY50" fmla="*/ 438150 h 844550"/>
                <a:gd name="connsiteX51" fmla="*/ 1082675 w 3505200"/>
                <a:gd name="connsiteY51" fmla="*/ 419100 h 844550"/>
                <a:gd name="connsiteX52" fmla="*/ 1003300 w 3505200"/>
                <a:gd name="connsiteY52" fmla="*/ 419100 h 844550"/>
                <a:gd name="connsiteX53" fmla="*/ 1003300 w 3505200"/>
                <a:gd name="connsiteY53" fmla="*/ 419100 h 844550"/>
                <a:gd name="connsiteX54" fmla="*/ 1003300 w 3505200"/>
                <a:gd name="connsiteY54" fmla="*/ 400050 h 844550"/>
                <a:gd name="connsiteX55" fmla="*/ 946150 w 3505200"/>
                <a:gd name="connsiteY55" fmla="*/ 400050 h 844550"/>
                <a:gd name="connsiteX56" fmla="*/ 946150 w 3505200"/>
                <a:gd name="connsiteY56" fmla="*/ 400050 h 844550"/>
                <a:gd name="connsiteX57" fmla="*/ 946150 w 3505200"/>
                <a:gd name="connsiteY57" fmla="*/ 381000 h 844550"/>
                <a:gd name="connsiteX58" fmla="*/ 946150 w 3505200"/>
                <a:gd name="connsiteY58" fmla="*/ 361950 h 844550"/>
                <a:gd name="connsiteX59" fmla="*/ 923925 w 3505200"/>
                <a:gd name="connsiteY59" fmla="*/ 361950 h 844550"/>
                <a:gd name="connsiteX60" fmla="*/ 923925 w 3505200"/>
                <a:gd name="connsiteY60" fmla="*/ 336550 h 844550"/>
                <a:gd name="connsiteX61" fmla="*/ 752475 w 3505200"/>
                <a:gd name="connsiteY61" fmla="*/ 336550 h 844550"/>
                <a:gd name="connsiteX62" fmla="*/ 752475 w 3505200"/>
                <a:gd name="connsiteY62" fmla="*/ 314325 h 844550"/>
                <a:gd name="connsiteX63" fmla="*/ 692150 w 3505200"/>
                <a:gd name="connsiteY63" fmla="*/ 314325 h 844550"/>
                <a:gd name="connsiteX64" fmla="*/ 692150 w 3505200"/>
                <a:gd name="connsiteY64" fmla="*/ 295275 h 844550"/>
                <a:gd name="connsiteX65" fmla="*/ 669925 w 3505200"/>
                <a:gd name="connsiteY65" fmla="*/ 295275 h 844550"/>
                <a:gd name="connsiteX66" fmla="*/ 669925 w 3505200"/>
                <a:gd name="connsiteY66" fmla="*/ 273050 h 844550"/>
                <a:gd name="connsiteX67" fmla="*/ 609600 w 3505200"/>
                <a:gd name="connsiteY67" fmla="*/ 273050 h 844550"/>
                <a:gd name="connsiteX68" fmla="*/ 609600 w 3505200"/>
                <a:gd name="connsiteY68" fmla="*/ 273050 h 844550"/>
                <a:gd name="connsiteX69" fmla="*/ 609600 w 3505200"/>
                <a:gd name="connsiteY69" fmla="*/ 254000 h 844550"/>
                <a:gd name="connsiteX70" fmla="*/ 568325 w 3505200"/>
                <a:gd name="connsiteY70" fmla="*/ 254000 h 844550"/>
                <a:gd name="connsiteX71" fmla="*/ 568325 w 3505200"/>
                <a:gd name="connsiteY71" fmla="*/ 228600 h 844550"/>
                <a:gd name="connsiteX72" fmla="*/ 554038 w 3505200"/>
                <a:gd name="connsiteY72" fmla="*/ 230187 h 844550"/>
                <a:gd name="connsiteX73" fmla="*/ 555625 w 3505200"/>
                <a:gd name="connsiteY73" fmla="*/ 203200 h 844550"/>
                <a:gd name="connsiteX74" fmla="*/ 522288 w 3505200"/>
                <a:gd name="connsiteY74" fmla="*/ 204787 h 844550"/>
                <a:gd name="connsiteX75" fmla="*/ 523875 w 3505200"/>
                <a:gd name="connsiteY75" fmla="*/ 187325 h 844550"/>
                <a:gd name="connsiteX76" fmla="*/ 400050 w 3505200"/>
                <a:gd name="connsiteY76" fmla="*/ 187325 h 844550"/>
                <a:gd name="connsiteX77" fmla="*/ 400050 w 3505200"/>
                <a:gd name="connsiteY77" fmla="*/ 171450 h 844550"/>
                <a:gd name="connsiteX78" fmla="*/ 371475 w 3505200"/>
                <a:gd name="connsiteY78" fmla="*/ 171450 h 844550"/>
                <a:gd name="connsiteX79" fmla="*/ 371475 w 3505200"/>
                <a:gd name="connsiteY79" fmla="*/ 155575 h 844550"/>
                <a:gd name="connsiteX80" fmla="*/ 371475 w 3505200"/>
                <a:gd name="connsiteY80" fmla="*/ 133350 h 844550"/>
                <a:gd name="connsiteX81" fmla="*/ 241300 w 3505200"/>
                <a:gd name="connsiteY81" fmla="*/ 133350 h 844550"/>
                <a:gd name="connsiteX82" fmla="*/ 241300 w 3505200"/>
                <a:gd name="connsiteY82" fmla="*/ 117475 h 844550"/>
                <a:gd name="connsiteX83" fmla="*/ 215900 w 3505200"/>
                <a:gd name="connsiteY83" fmla="*/ 117475 h 844550"/>
                <a:gd name="connsiteX84" fmla="*/ 215900 w 3505200"/>
                <a:gd name="connsiteY84" fmla="*/ 76200 h 844550"/>
                <a:gd name="connsiteX85" fmla="*/ 174625 w 3505200"/>
                <a:gd name="connsiteY85" fmla="*/ 76200 h 844550"/>
                <a:gd name="connsiteX86" fmla="*/ 174625 w 3505200"/>
                <a:gd name="connsiteY86" fmla="*/ 60325 h 844550"/>
                <a:gd name="connsiteX87" fmla="*/ 146050 w 3505200"/>
                <a:gd name="connsiteY87" fmla="*/ 60325 h 844550"/>
                <a:gd name="connsiteX88" fmla="*/ 146050 w 3505200"/>
                <a:gd name="connsiteY88" fmla="*/ 44450 h 844550"/>
                <a:gd name="connsiteX89" fmla="*/ 15875 w 3505200"/>
                <a:gd name="connsiteY89" fmla="*/ 44450 h 844550"/>
                <a:gd name="connsiteX90" fmla="*/ 15875 w 3505200"/>
                <a:gd name="connsiteY90" fmla="*/ 34925 h 844550"/>
                <a:gd name="connsiteX91" fmla="*/ 0 w 3505200"/>
                <a:gd name="connsiteY91" fmla="*/ 34925 h 844550"/>
                <a:gd name="connsiteX92" fmla="*/ 0 w 3505200"/>
                <a:gd name="connsiteY92"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505200" h="844550">
                  <a:moveTo>
                    <a:pt x="3505200" y="844550"/>
                  </a:moveTo>
                  <a:lnTo>
                    <a:pt x="2971800" y="844550"/>
                  </a:lnTo>
                  <a:lnTo>
                    <a:pt x="2971800" y="822325"/>
                  </a:lnTo>
                  <a:lnTo>
                    <a:pt x="2965450" y="822325"/>
                  </a:lnTo>
                  <a:lnTo>
                    <a:pt x="2965450" y="800100"/>
                  </a:lnTo>
                  <a:lnTo>
                    <a:pt x="2874962" y="801687"/>
                  </a:lnTo>
                  <a:lnTo>
                    <a:pt x="2876550" y="787400"/>
                  </a:lnTo>
                  <a:lnTo>
                    <a:pt x="2844800" y="787400"/>
                  </a:lnTo>
                  <a:lnTo>
                    <a:pt x="2844800" y="768350"/>
                  </a:lnTo>
                  <a:lnTo>
                    <a:pt x="2825750" y="768350"/>
                  </a:lnTo>
                  <a:lnTo>
                    <a:pt x="2825750" y="746125"/>
                  </a:lnTo>
                  <a:lnTo>
                    <a:pt x="2813050" y="746125"/>
                  </a:lnTo>
                  <a:lnTo>
                    <a:pt x="2813050" y="746125"/>
                  </a:lnTo>
                  <a:lnTo>
                    <a:pt x="2813050" y="727075"/>
                  </a:lnTo>
                  <a:lnTo>
                    <a:pt x="2727325" y="727075"/>
                  </a:lnTo>
                  <a:lnTo>
                    <a:pt x="2727325" y="727075"/>
                  </a:lnTo>
                  <a:lnTo>
                    <a:pt x="2727325" y="708025"/>
                  </a:lnTo>
                  <a:lnTo>
                    <a:pt x="2378075" y="708025"/>
                  </a:lnTo>
                  <a:lnTo>
                    <a:pt x="2378075" y="682625"/>
                  </a:lnTo>
                  <a:lnTo>
                    <a:pt x="2362200" y="682625"/>
                  </a:lnTo>
                  <a:lnTo>
                    <a:pt x="2362200" y="673100"/>
                  </a:lnTo>
                  <a:lnTo>
                    <a:pt x="2130425" y="673100"/>
                  </a:lnTo>
                  <a:lnTo>
                    <a:pt x="2127250" y="655637"/>
                  </a:lnTo>
                  <a:lnTo>
                    <a:pt x="2012950" y="657225"/>
                  </a:lnTo>
                  <a:lnTo>
                    <a:pt x="2012950" y="657225"/>
                  </a:lnTo>
                  <a:lnTo>
                    <a:pt x="2014537" y="620711"/>
                  </a:lnTo>
                  <a:lnTo>
                    <a:pt x="1974850" y="619125"/>
                  </a:lnTo>
                  <a:lnTo>
                    <a:pt x="1974850" y="619125"/>
                  </a:lnTo>
                  <a:lnTo>
                    <a:pt x="1974850" y="593725"/>
                  </a:lnTo>
                  <a:lnTo>
                    <a:pt x="1797050" y="593725"/>
                  </a:lnTo>
                  <a:lnTo>
                    <a:pt x="1797050" y="577850"/>
                  </a:lnTo>
                  <a:lnTo>
                    <a:pt x="1654175" y="577850"/>
                  </a:lnTo>
                  <a:lnTo>
                    <a:pt x="1654175" y="561975"/>
                  </a:lnTo>
                  <a:lnTo>
                    <a:pt x="1558925" y="563563"/>
                  </a:lnTo>
                  <a:lnTo>
                    <a:pt x="1558925" y="546100"/>
                  </a:lnTo>
                  <a:lnTo>
                    <a:pt x="1476375" y="546100"/>
                  </a:lnTo>
                  <a:lnTo>
                    <a:pt x="1476375" y="546100"/>
                  </a:lnTo>
                  <a:lnTo>
                    <a:pt x="1476375" y="546100"/>
                  </a:lnTo>
                  <a:lnTo>
                    <a:pt x="1466850" y="536575"/>
                  </a:lnTo>
                  <a:lnTo>
                    <a:pt x="1466850" y="517525"/>
                  </a:lnTo>
                  <a:lnTo>
                    <a:pt x="1303338" y="519112"/>
                  </a:lnTo>
                  <a:lnTo>
                    <a:pt x="1304925" y="511175"/>
                  </a:lnTo>
                  <a:lnTo>
                    <a:pt x="1279525" y="511175"/>
                  </a:lnTo>
                  <a:lnTo>
                    <a:pt x="1279525" y="511175"/>
                  </a:lnTo>
                  <a:lnTo>
                    <a:pt x="1260475" y="511175"/>
                  </a:lnTo>
                  <a:lnTo>
                    <a:pt x="1260475" y="476250"/>
                  </a:lnTo>
                  <a:lnTo>
                    <a:pt x="1168400" y="476250"/>
                  </a:lnTo>
                  <a:lnTo>
                    <a:pt x="1168400" y="444500"/>
                  </a:lnTo>
                  <a:lnTo>
                    <a:pt x="1119188" y="447675"/>
                  </a:lnTo>
                  <a:lnTo>
                    <a:pt x="1117600" y="438150"/>
                  </a:lnTo>
                  <a:lnTo>
                    <a:pt x="1082675" y="438150"/>
                  </a:lnTo>
                  <a:lnTo>
                    <a:pt x="1082675" y="419100"/>
                  </a:lnTo>
                  <a:lnTo>
                    <a:pt x="1003300" y="419100"/>
                  </a:lnTo>
                  <a:lnTo>
                    <a:pt x="1003300" y="419100"/>
                  </a:lnTo>
                  <a:lnTo>
                    <a:pt x="1003300" y="400050"/>
                  </a:lnTo>
                  <a:lnTo>
                    <a:pt x="946150" y="400050"/>
                  </a:lnTo>
                  <a:lnTo>
                    <a:pt x="946150" y="400050"/>
                  </a:lnTo>
                  <a:lnTo>
                    <a:pt x="946150" y="381000"/>
                  </a:lnTo>
                  <a:lnTo>
                    <a:pt x="946150" y="361950"/>
                  </a:lnTo>
                  <a:lnTo>
                    <a:pt x="923925" y="361950"/>
                  </a:lnTo>
                  <a:lnTo>
                    <a:pt x="923925" y="336550"/>
                  </a:lnTo>
                  <a:lnTo>
                    <a:pt x="752475" y="336550"/>
                  </a:lnTo>
                  <a:lnTo>
                    <a:pt x="752475" y="314325"/>
                  </a:lnTo>
                  <a:lnTo>
                    <a:pt x="692150" y="314325"/>
                  </a:lnTo>
                  <a:lnTo>
                    <a:pt x="692150" y="295275"/>
                  </a:lnTo>
                  <a:lnTo>
                    <a:pt x="669925" y="295275"/>
                  </a:lnTo>
                  <a:lnTo>
                    <a:pt x="669925" y="273050"/>
                  </a:lnTo>
                  <a:lnTo>
                    <a:pt x="609600" y="273050"/>
                  </a:lnTo>
                  <a:lnTo>
                    <a:pt x="609600" y="273050"/>
                  </a:lnTo>
                  <a:lnTo>
                    <a:pt x="609600" y="254000"/>
                  </a:lnTo>
                  <a:lnTo>
                    <a:pt x="568325" y="254000"/>
                  </a:lnTo>
                  <a:lnTo>
                    <a:pt x="568325" y="228600"/>
                  </a:lnTo>
                  <a:lnTo>
                    <a:pt x="554038" y="230187"/>
                  </a:lnTo>
                  <a:lnTo>
                    <a:pt x="555625" y="203200"/>
                  </a:lnTo>
                  <a:cubicBezTo>
                    <a:pt x="543454" y="202142"/>
                    <a:pt x="542396" y="205845"/>
                    <a:pt x="522288" y="204787"/>
                  </a:cubicBezTo>
                  <a:lnTo>
                    <a:pt x="523875" y="187325"/>
                  </a:lnTo>
                  <a:lnTo>
                    <a:pt x="400050" y="187325"/>
                  </a:lnTo>
                  <a:lnTo>
                    <a:pt x="400050" y="171450"/>
                  </a:lnTo>
                  <a:lnTo>
                    <a:pt x="371475" y="171450"/>
                  </a:lnTo>
                  <a:lnTo>
                    <a:pt x="371475" y="155575"/>
                  </a:lnTo>
                  <a:lnTo>
                    <a:pt x="371475" y="133350"/>
                  </a:lnTo>
                  <a:lnTo>
                    <a:pt x="241300" y="133350"/>
                  </a:lnTo>
                  <a:lnTo>
                    <a:pt x="241300" y="117475"/>
                  </a:lnTo>
                  <a:lnTo>
                    <a:pt x="215900" y="117475"/>
                  </a:lnTo>
                  <a:lnTo>
                    <a:pt x="215900" y="76200"/>
                  </a:lnTo>
                  <a:lnTo>
                    <a:pt x="174625" y="76200"/>
                  </a:lnTo>
                  <a:lnTo>
                    <a:pt x="174625" y="60325"/>
                  </a:lnTo>
                  <a:lnTo>
                    <a:pt x="146050" y="60325"/>
                  </a:lnTo>
                  <a:lnTo>
                    <a:pt x="146050" y="44450"/>
                  </a:lnTo>
                  <a:lnTo>
                    <a:pt x="15875" y="44450"/>
                  </a:lnTo>
                  <a:lnTo>
                    <a:pt x="15875" y="34925"/>
                  </a:lnTo>
                  <a:lnTo>
                    <a:pt x="0" y="34925"/>
                  </a:lnTo>
                  <a:lnTo>
                    <a:pt x="0" y="0"/>
                  </a:lnTo>
                </a:path>
              </a:pathLst>
            </a:custGeom>
            <a:noFill/>
            <a:ln w="28575">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91" name="Freeform: Shape 290">
              <a:extLst>
                <a:ext uri="{FF2B5EF4-FFF2-40B4-BE49-F238E27FC236}">
                  <a16:creationId xmlns:a16="http://schemas.microsoft.com/office/drawing/2014/main" id="{AE17C16D-51B2-3E6B-21FF-F8B903394AC3}"/>
                </a:ext>
              </a:extLst>
            </p:cNvPr>
            <p:cNvSpPr/>
            <p:nvPr/>
          </p:nvSpPr>
          <p:spPr bwMode="auto">
            <a:xfrm>
              <a:off x="6126163" y="2965450"/>
              <a:ext cx="1485900" cy="558800"/>
            </a:xfrm>
            <a:custGeom>
              <a:avLst/>
              <a:gdLst>
                <a:gd name="connsiteX0" fmla="*/ 1485900 w 1485900"/>
                <a:gd name="connsiteY0" fmla="*/ 558800 h 558800"/>
                <a:gd name="connsiteX1" fmla="*/ 1431925 w 1485900"/>
                <a:gd name="connsiteY1" fmla="*/ 558800 h 558800"/>
                <a:gd name="connsiteX2" fmla="*/ 1431925 w 1485900"/>
                <a:gd name="connsiteY2" fmla="*/ 546100 h 558800"/>
                <a:gd name="connsiteX3" fmla="*/ 1363662 w 1485900"/>
                <a:gd name="connsiteY3" fmla="*/ 546100 h 558800"/>
                <a:gd name="connsiteX4" fmla="*/ 1363662 w 1485900"/>
                <a:gd name="connsiteY4" fmla="*/ 530225 h 558800"/>
                <a:gd name="connsiteX5" fmla="*/ 1330325 w 1485900"/>
                <a:gd name="connsiteY5" fmla="*/ 530225 h 558800"/>
                <a:gd name="connsiteX6" fmla="*/ 1330325 w 1485900"/>
                <a:gd name="connsiteY6" fmla="*/ 517525 h 558800"/>
                <a:gd name="connsiteX7" fmla="*/ 1303337 w 1485900"/>
                <a:gd name="connsiteY7" fmla="*/ 517525 h 558800"/>
                <a:gd name="connsiteX8" fmla="*/ 1303337 w 1485900"/>
                <a:gd name="connsiteY8" fmla="*/ 493713 h 558800"/>
                <a:gd name="connsiteX9" fmla="*/ 1282700 w 1485900"/>
                <a:gd name="connsiteY9" fmla="*/ 493713 h 558800"/>
                <a:gd name="connsiteX10" fmla="*/ 1282700 w 1485900"/>
                <a:gd name="connsiteY10" fmla="*/ 481013 h 558800"/>
                <a:gd name="connsiteX11" fmla="*/ 1249362 w 1485900"/>
                <a:gd name="connsiteY11" fmla="*/ 481013 h 558800"/>
                <a:gd name="connsiteX12" fmla="*/ 1249362 w 1485900"/>
                <a:gd name="connsiteY12" fmla="*/ 466725 h 558800"/>
                <a:gd name="connsiteX13" fmla="*/ 1198562 w 1485900"/>
                <a:gd name="connsiteY13" fmla="*/ 466725 h 558800"/>
                <a:gd name="connsiteX14" fmla="*/ 1198562 w 1485900"/>
                <a:gd name="connsiteY14" fmla="*/ 454025 h 558800"/>
                <a:gd name="connsiteX15" fmla="*/ 1182687 w 1485900"/>
                <a:gd name="connsiteY15" fmla="*/ 454025 h 558800"/>
                <a:gd name="connsiteX16" fmla="*/ 1182687 w 1485900"/>
                <a:gd name="connsiteY16" fmla="*/ 439738 h 558800"/>
                <a:gd name="connsiteX17" fmla="*/ 1139825 w 1485900"/>
                <a:gd name="connsiteY17" fmla="*/ 439738 h 558800"/>
                <a:gd name="connsiteX18" fmla="*/ 1139825 w 1485900"/>
                <a:gd name="connsiteY18" fmla="*/ 420688 h 558800"/>
                <a:gd name="connsiteX19" fmla="*/ 1101725 w 1485900"/>
                <a:gd name="connsiteY19" fmla="*/ 420688 h 558800"/>
                <a:gd name="connsiteX20" fmla="*/ 1101725 w 1485900"/>
                <a:gd name="connsiteY20" fmla="*/ 409575 h 558800"/>
                <a:gd name="connsiteX21" fmla="*/ 1030287 w 1485900"/>
                <a:gd name="connsiteY21" fmla="*/ 409575 h 558800"/>
                <a:gd name="connsiteX22" fmla="*/ 1030287 w 1485900"/>
                <a:gd name="connsiteY22" fmla="*/ 392113 h 558800"/>
                <a:gd name="connsiteX23" fmla="*/ 965200 w 1485900"/>
                <a:gd name="connsiteY23" fmla="*/ 392113 h 558800"/>
                <a:gd name="connsiteX24" fmla="*/ 965200 w 1485900"/>
                <a:gd name="connsiteY24" fmla="*/ 377825 h 558800"/>
                <a:gd name="connsiteX25" fmla="*/ 944562 w 1485900"/>
                <a:gd name="connsiteY25" fmla="*/ 377825 h 558800"/>
                <a:gd name="connsiteX26" fmla="*/ 944562 w 1485900"/>
                <a:gd name="connsiteY26" fmla="*/ 377825 h 558800"/>
                <a:gd name="connsiteX27" fmla="*/ 922337 w 1485900"/>
                <a:gd name="connsiteY27" fmla="*/ 377825 h 558800"/>
                <a:gd name="connsiteX28" fmla="*/ 922337 w 1485900"/>
                <a:gd name="connsiteY28" fmla="*/ 344488 h 558800"/>
                <a:gd name="connsiteX29" fmla="*/ 841375 w 1485900"/>
                <a:gd name="connsiteY29" fmla="*/ 344488 h 558800"/>
                <a:gd name="connsiteX30" fmla="*/ 841375 w 1485900"/>
                <a:gd name="connsiteY30" fmla="*/ 330200 h 558800"/>
                <a:gd name="connsiteX31" fmla="*/ 796925 w 1485900"/>
                <a:gd name="connsiteY31" fmla="*/ 330200 h 558800"/>
                <a:gd name="connsiteX32" fmla="*/ 796925 w 1485900"/>
                <a:gd name="connsiteY32" fmla="*/ 330200 h 558800"/>
                <a:gd name="connsiteX33" fmla="*/ 788987 w 1485900"/>
                <a:gd name="connsiteY33" fmla="*/ 322262 h 558800"/>
                <a:gd name="connsiteX34" fmla="*/ 760412 w 1485900"/>
                <a:gd name="connsiteY34" fmla="*/ 322262 h 558800"/>
                <a:gd name="connsiteX35" fmla="*/ 760412 w 1485900"/>
                <a:gd name="connsiteY35" fmla="*/ 288925 h 558800"/>
                <a:gd name="connsiteX36" fmla="*/ 695325 w 1485900"/>
                <a:gd name="connsiteY36" fmla="*/ 288925 h 558800"/>
                <a:gd name="connsiteX37" fmla="*/ 695325 w 1485900"/>
                <a:gd name="connsiteY37" fmla="*/ 261938 h 558800"/>
                <a:gd name="connsiteX38" fmla="*/ 660400 w 1485900"/>
                <a:gd name="connsiteY38" fmla="*/ 261938 h 558800"/>
                <a:gd name="connsiteX39" fmla="*/ 660400 w 1485900"/>
                <a:gd name="connsiteY39" fmla="*/ 231775 h 558800"/>
                <a:gd name="connsiteX40" fmla="*/ 619125 w 1485900"/>
                <a:gd name="connsiteY40" fmla="*/ 231775 h 558800"/>
                <a:gd name="connsiteX41" fmla="*/ 619125 w 1485900"/>
                <a:gd name="connsiteY41" fmla="*/ 215900 h 558800"/>
                <a:gd name="connsiteX42" fmla="*/ 606425 w 1485900"/>
                <a:gd name="connsiteY42" fmla="*/ 215900 h 558800"/>
                <a:gd name="connsiteX43" fmla="*/ 606425 w 1485900"/>
                <a:gd name="connsiteY43" fmla="*/ 200025 h 558800"/>
                <a:gd name="connsiteX44" fmla="*/ 579437 w 1485900"/>
                <a:gd name="connsiteY44" fmla="*/ 200025 h 558800"/>
                <a:gd name="connsiteX45" fmla="*/ 579437 w 1485900"/>
                <a:gd name="connsiteY45" fmla="*/ 168275 h 558800"/>
                <a:gd name="connsiteX46" fmla="*/ 515937 w 1485900"/>
                <a:gd name="connsiteY46" fmla="*/ 168275 h 558800"/>
                <a:gd name="connsiteX47" fmla="*/ 515937 w 1485900"/>
                <a:gd name="connsiteY47" fmla="*/ 144463 h 558800"/>
                <a:gd name="connsiteX48" fmla="*/ 485775 w 1485900"/>
                <a:gd name="connsiteY48" fmla="*/ 144463 h 558800"/>
                <a:gd name="connsiteX49" fmla="*/ 485775 w 1485900"/>
                <a:gd name="connsiteY49" fmla="*/ 144463 h 558800"/>
                <a:gd name="connsiteX50" fmla="*/ 439737 w 1485900"/>
                <a:gd name="connsiteY50" fmla="*/ 144463 h 558800"/>
                <a:gd name="connsiteX51" fmla="*/ 439737 w 1485900"/>
                <a:gd name="connsiteY51" fmla="*/ 120650 h 558800"/>
                <a:gd name="connsiteX52" fmla="*/ 400050 w 1485900"/>
                <a:gd name="connsiteY52" fmla="*/ 120650 h 558800"/>
                <a:gd name="connsiteX53" fmla="*/ 400050 w 1485900"/>
                <a:gd name="connsiteY53" fmla="*/ 103188 h 558800"/>
                <a:gd name="connsiteX54" fmla="*/ 330200 w 1485900"/>
                <a:gd name="connsiteY54" fmla="*/ 103188 h 558800"/>
                <a:gd name="connsiteX55" fmla="*/ 330200 w 1485900"/>
                <a:gd name="connsiteY55" fmla="*/ 93663 h 558800"/>
                <a:gd name="connsiteX56" fmla="*/ 268287 w 1485900"/>
                <a:gd name="connsiteY56" fmla="*/ 93663 h 558800"/>
                <a:gd name="connsiteX57" fmla="*/ 268287 w 1485900"/>
                <a:gd name="connsiteY57" fmla="*/ 76200 h 558800"/>
                <a:gd name="connsiteX58" fmla="*/ 246062 w 1485900"/>
                <a:gd name="connsiteY58" fmla="*/ 76200 h 558800"/>
                <a:gd name="connsiteX59" fmla="*/ 246062 w 1485900"/>
                <a:gd name="connsiteY59" fmla="*/ 55563 h 558800"/>
                <a:gd name="connsiteX60" fmla="*/ 65087 w 1485900"/>
                <a:gd name="connsiteY60" fmla="*/ 55563 h 558800"/>
                <a:gd name="connsiteX61" fmla="*/ 65087 w 1485900"/>
                <a:gd name="connsiteY61" fmla="*/ 20638 h 558800"/>
                <a:gd name="connsiteX62" fmla="*/ 26987 w 1485900"/>
                <a:gd name="connsiteY62" fmla="*/ 20638 h 558800"/>
                <a:gd name="connsiteX63" fmla="*/ 26987 w 1485900"/>
                <a:gd name="connsiteY63" fmla="*/ 0 h 558800"/>
                <a:gd name="connsiteX64" fmla="*/ 0 w 1485900"/>
                <a:gd name="connsiteY64"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85900" h="558800">
                  <a:moveTo>
                    <a:pt x="1485900" y="558800"/>
                  </a:moveTo>
                  <a:lnTo>
                    <a:pt x="1431925" y="558800"/>
                  </a:lnTo>
                  <a:lnTo>
                    <a:pt x="1431925" y="546100"/>
                  </a:lnTo>
                  <a:lnTo>
                    <a:pt x="1363662" y="546100"/>
                  </a:lnTo>
                  <a:lnTo>
                    <a:pt x="1363662" y="530225"/>
                  </a:lnTo>
                  <a:lnTo>
                    <a:pt x="1330325" y="530225"/>
                  </a:lnTo>
                  <a:lnTo>
                    <a:pt x="1330325" y="517525"/>
                  </a:lnTo>
                  <a:lnTo>
                    <a:pt x="1303337" y="517525"/>
                  </a:lnTo>
                  <a:lnTo>
                    <a:pt x="1303337" y="493713"/>
                  </a:lnTo>
                  <a:lnTo>
                    <a:pt x="1282700" y="493713"/>
                  </a:lnTo>
                  <a:lnTo>
                    <a:pt x="1282700" y="481013"/>
                  </a:lnTo>
                  <a:lnTo>
                    <a:pt x="1249362" y="481013"/>
                  </a:lnTo>
                  <a:lnTo>
                    <a:pt x="1249362" y="466725"/>
                  </a:lnTo>
                  <a:lnTo>
                    <a:pt x="1198562" y="466725"/>
                  </a:lnTo>
                  <a:lnTo>
                    <a:pt x="1198562" y="454025"/>
                  </a:lnTo>
                  <a:lnTo>
                    <a:pt x="1182687" y="454025"/>
                  </a:lnTo>
                  <a:lnTo>
                    <a:pt x="1182687" y="439738"/>
                  </a:lnTo>
                  <a:lnTo>
                    <a:pt x="1139825" y="439738"/>
                  </a:lnTo>
                  <a:lnTo>
                    <a:pt x="1139825" y="420688"/>
                  </a:lnTo>
                  <a:lnTo>
                    <a:pt x="1101725" y="420688"/>
                  </a:lnTo>
                  <a:lnTo>
                    <a:pt x="1101725" y="409575"/>
                  </a:lnTo>
                  <a:lnTo>
                    <a:pt x="1030287" y="409575"/>
                  </a:lnTo>
                  <a:lnTo>
                    <a:pt x="1030287" y="392113"/>
                  </a:lnTo>
                  <a:lnTo>
                    <a:pt x="965200" y="392113"/>
                  </a:lnTo>
                  <a:lnTo>
                    <a:pt x="965200" y="377825"/>
                  </a:lnTo>
                  <a:lnTo>
                    <a:pt x="944562" y="377825"/>
                  </a:lnTo>
                  <a:lnTo>
                    <a:pt x="944562" y="377825"/>
                  </a:lnTo>
                  <a:lnTo>
                    <a:pt x="922337" y="377825"/>
                  </a:lnTo>
                  <a:lnTo>
                    <a:pt x="922337" y="344488"/>
                  </a:lnTo>
                  <a:lnTo>
                    <a:pt x="841375" y="344488"/>
                  </a:lnTo>
                  <a:lnTo>
                    <a:pt x="841375" y="330200"/>
                  </a:lnTo>
                  <a:lnTo>
                    <a:pt x="796925" y="330200"/>
                  </a:lnTo>
                  <a:lnTo>
                    <a:pt x="796925" y="330200"/>
                  </a:lnTo>
                  <a:lnTo>
                    <a:pt x="788987" y="322262"/>
                  </a:lnTo>
                  <a:lnTo>
                    <a:pt x="760412" y="322262"/>
                  </a:lnTo>
                  <a:lnTo>
                    <a:pt x="760412" y="288925"/>
                  </a:lnTo>
                  <a:lnTo>
                    <a:pt x="695325" y="288925"/>
                  </a:lnTo>
                  <a:lnTo>
                    <a:pt x="695325" y="261938"/>
                  </a:lnTo>
                  <a:lnTo>
                    <a:pt x="660400" y="261938"/>
                  </a:lnTo>
                  <a:lnTo>
                    <a:pt x="660400" y="231775"/>
                  </a:lnTo>
                  <a:lnTo>
                    <a:pt x="619125" y="231775"/>
                  </a:lnTo>
                  <a:lnTo>
                    <a:pt x="619125" y="215900"/>
                  </a:lnTo>
                  <a:lnTo>
                    <a:pt x="606425" y="215900"/>
                  </a:lnTo>
                  <a:lnTo>
                    <a:pt x="606425" y="200025"/>
                  </a:lnTo>
                  <a:lnTo>
                    <a:pt x="579437" y="200025"/>
                  </a:lnTo>
                  <a:lnTo>
                    <a:pt x="579437" y="168275"/>
                  </a:lnTo>
                  <a:lnTo>
                    <a:pt x="515937" y="168275"/>
                  </a:lnTo>
                  <a:lnTo>
                    <a:pt x="515937" y="144463"/>
                  </a:lnTo>
                  <a:lnTo>
                    <a:pt x="485775" y="144463"/>
                  </a:lnTo>
                  <a:lnTo>
                    <a:pt x="485775" y="144463"/>
                  </a:lnTo>
                  <a:lnTo>
                    <a:pt x="439737" y="144463"/>
                  </a:lnTo>
                  <a:lnTo>
                    <a:pt x="439737" y="120650"/>
                  </a:lnTo>
                  <a:lnTo>
                    <a:pt x="400050" y="120650"/>
                  </a:lnTo>
                  <a:lnTo>
                    <a:pt x="400050" y="103188"/>
                  </a:lnTo>
                  <a:lnTo>
                    <a:pt x="330200" y="103188"/>
                  </a:lnTo>
                  <a:lnTo>
                    <a:pt x="330200" y="93663"/>
                  </a:lnTo>
                  <a:lnTo>
                    <a:pt x="268287" y="93663"/>
                  </a:lnTo>
                  <a:lnTo>
                    <a:pt x="268287" y="76200"/>
                  </a:lnTo>
                  <a:lnTo>
                    <a:pt x="246062" y="76200"/>
                  </a:lnTo>
                  <a:lnTo>
                    <a:pt x="246062" y="55563"/>
                  </a:lnTo>
                  <a:lnTo>
                    <a:pt x="65087" y="55563"/>
                  </a:lnTo>
                  <a:lnTo>
                    <a:pt x="65087" y="20638"/>
                  </a:lnTo>
                  <a:lnTo>
                    <a:pt x="26987" y="20638"/>
                  </a:lnTo>
                  <a:lnTo>
                    <a:pt x="26987" y="0"/>
                  </a:lnTo>
                  <a:lnTo>
                    <a:pt x="0" y="0"/>
                  </a:lnTo>
                </a:path>
              </a:pathLst>
            </a:custGeom>
            <a:noFill/>
            <a:ln w="28575">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pSp>
      <p:cxnSp>
        <p:nvCxnSpPr>
          <p:cNvPr id="217" name="Straight Connector 216">
            <a:extLst>
              <a:ext uri="{FF2B5EF4-FFF2-40B4-BE49-F238E27FC236}">
                <a16:creationId xmlns:a16="http://schemas.microsoft.com/office/drawing/2014/main" id="{268BF234-93F0-2F7F-A6A0-10078EBBEC5D}"/>
              </a:ext>
            </a:extLst>
          </p:cNvPr>
          <p:cNvCxnSpPr>
            <a:cxnSpLocks/>
          </p:cNvCxnSpPr>
          <p:nvPr/>
        </p:nvCxnSpPr>
        <p:spPr bwMode="auto">
          <a:xfrm flipH="1">
            <a:off x="6454486" y="3281463"/>
            <a:ext cx="5094731" cy="0"/>
          </a:xfrm>
          <a:prstGeom prst="line">
            <a:avLst/>
          </a:prstGeom>
          <a:noFill/>
          <a:ln w="28575" cap="flat" cmpd="sng" algn="ctr">
            <a:solidFill>
              <a:schemeClr val="tx2"/>
            </a:solidFill>
            <a:prstDash val="dash"/>
            <a:round/>
            <a:headEnd type="none" w="med" len="med"/>
            <a:tailEnd type="none" w="med" len="med"/>
          </a:ln>
          <a:effectLst/>
        </p:spPr>
      </p:cxnSp>
      <p:cxnSp>
        <p:nvCxnSpPr>
          <p:cNvPr id="220" name="Straight Connector 219">
            <a:extLst>
              <a:ext uri="{FF2B5EF4-FFF2-40B4-BE49-F238E27FC236}">
                <a16:creationId xmlns:a16="http://schemas.microsoft.com/office/drawing/2014/main" id="{B03877A4-B18B-EE64-4CE9-5CA39D1DD3F1}"/>
              </a:ext>
            </a:extLst>
          </p:cNvPr>
          <p:cNvCxnSpPr>
            <a:cxnSpLocks/>
          </p:cNvCxnSpPr>
          <p:nvPr/>
        </p:nvCxnSpPr>
        <p:spPr bwMode="auto">
          <a:xfrm>
            <a:off x="11032166" y="1714372"/>
            <a:ext cx="252909" cy="0"/>
          </a:xfrm>
          <a:prstGeom prst="line">
            <a:avLst/>
          </a:prstGeom>
          <a:noFill/>
          <a:ln w="28575" cap="flat" cmpd="sng" algn="ctr">
            <a:solidFill>
              <a:schemeClr val="accent6"/>
            </a:solidFill>
            <a:prstDash val="solid"/>
            <a:round/>
            <a:headEnd type="none" w="med" len="med"/>
            <a:tailEnd type="none" w="med" len="med"/>
          </a:ln>
          <a:effectLst/>
        </p:spPr>
      </p:cxnSp>
      <p:grpSp>
        <p:nvGrpSpPr>
          <p:cNvPr id="293" name="Group 292">
            <a:extLst>
              <a:ext uri="{FF2B5EF4-FFF2-40B4-BE49-F238E27FC236}">
                <a16:creationId xmlns:a16="http://schemas.microsoft.com/office/drawing/2014/main" id="{82219F09-82CD-CE68-697D-184AA50815AE}"/>
              </a:ext>
            </a:extLst>
          </p:cNvPr>
          <p:cNvGrpSpPr/>
          <p:nvPr/>
        </p:nvGrpSpPr>
        <p:grpSpPr>
          <a:xfrm>
            <a:off x="6589239" y="1848624"/>
            <a:ext cx="108219" cy="126657"/>
            <a:chOff x="9084759" y="4478261"/>
            <a:chExt cx="106174" cy="106174"/>
          </a:xfrm>
        </p:grpSpPr>
        <p:cxnSp>
          <p:nvCxnSpPr>
            <p:cNvPr id="294" name="Straight Connector 293">
              <a:extLst>
                <a:ext uri="{FF2B5EF4-FFF2-40B4-BE49-F238E27FC236}">
                  <a16:creationId xmlns:a16="http://schemas.microsoft.com/office/drawing/2014/main" id="{D0258B88-AB13-7B10-E7ED-F2B8AEA8DCF7}"/>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880E4908-6E4F-D42A-1CC0-E4C5C6BACA23}"/>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296" name="Group 295">
            <a:extLst>
              <a:ext uri="{FF2B5EF4-FFF2-40B4-BE49-F238E27FC236}">
                <a16:creationId xmlns:a16="http://schemas.microsoft.com/office/drawing/2014/main" id="{A4A6687C-322D-4996-20B3-F613BD25EBC8}"/>
              </a:ext>
            </a:extLst>
          </p:cNvPr>
          <p:cNvGrpSpPr/>
          <p:nvPr/>
        </p:nvGrpSpPr>
        <p:grpSpPr>
          <a:xfrm>
            <a:off x="6867485" y="1964843"/>
            <a:ext cx="108219" cy="126657"/>
            <a:chOff x="9084759" y="4478261"/>
            <a:chExt cx="106174" cy="106174"/>
          </a:xfrm>
        </p:grpSpPr>
        <p:cxnSp>
          <p:nvCxnSpPr>
            <p:cNvPr id="297" name="Straight Connector 296">
              <a:extLst>
                <a:ext uri="{FF2B5EF4-FFF2-40B4-BE49-F238E27FC236}">
                  <a16:creationId xmlns:a16="http://schemas.microsoft.com/office/drawing/2014/main" id="{453BD1F3-373C-D81C-B7CF-41A6E288A7E9}"/>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A6BCA14C-959D-0FDC-37DC-2E5ECA1ED113}"/>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299" name="Group 298">
            <a:extLst>
              <a:ext uri="{FF2B5EF4-FFF2-40B4-BE49-F238E27FC236}">
                <a16:creationId xmlns:a16="http://schemas.microsoft.com/office/drawing/2014/main" id="{AE42CE9A-1B61-1362-58FE-49B517759433}"/>
              </a:ext>
            </a:extLst>
          </p:cNvPr>
          <p:cNvGrpSpPr/>
          <p:nvPr/>
        </p:nvGrpSpPr>
        <p:grpSpPr>
          <a:xfrm>
            <a:off x="7022496" y="2077907"/>
            <a:ext cx="108219" cy="126657"/>
            <a:chOff x="9084759" y="4478261"/>
            <a:chExt cx="106174" cy="106174"/>
          </a:xfrm>
        </p:grpSpPr>
        <p:cxnSp>
          <p:nvCxnSpPr>
            <p:cNvPr id="300" name="Straight Connector 299">
              <a:extLst>
                <a:ext uri="{FF2B5EF4-FFF2-40B4-BE49-F238E27FC236}">
                  <a16:creationId xmlns:a16="http://schemas.microsoft.com/office/drawing/2014/main" id="{8B10A9CA-D22C-2626-7152-815E3035D9E9}"/>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B224E7B9-A95F-E418-6AA4-D0266F0DF05D}"/>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02" name="Group 301">
            <a:extLst>
              <a:ext uri="{FF2B5EF4-FFF2-40B4-BE49-F238E27FC236}">
                <a16:creationId xmlns:a16="http://schemas.microsoft.com/office/drawing/2014/main" id="{5280C07B-E428-9305-1551-C6EB26EC3F56}"/>
              </a:ext>
            </a:extLst>
          </p:cNvPr>
          <p:cNvGrpSpPr/>
          <p:nvPr/>
        </p:nvGrpSpPr>
        <p:grpSpPr>
          <a:xfrm>
            <a:off x="11470993" y="3465117"/>
            <a:ext cx="108219" cy="126657"/>
            <a:chOff x="9084759" y="4478261"/>
            <a:chExt cx="106174" cy="106174"/>
          </a:xfrm>
        </p:grpSpPr>
        <p:cxnSp>
          <p:nvCxnSpPr>
            <p:cNvPr id="303" name="Straight Connector 302">
              <a:extLst>
                <a:ext uri="{FF2B5EF4-FFF2-40B4-BE49-F238E27FC236}">
                  <a16:creationId xmlns:a16="http://schemas.microsoft.com/office/drawing/2014/main" id="{DC5625E3-6EFF-1E83-E005-396ABF329266}"/>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A26B9D79-5AE5-305D-A9E7-7854602F2D1E}"/>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05" name="Group 304">
            <a:extLst>
              <a:ext uri="{FF2B5EF4-FFF2-40B4-BE49-F238E27FC236}">
                <a16:creationId xmlns:a16="http://schemas.microsoft.com/office/drawing/2014/main" id="{9A73AE40-7DC9-84FB-9B41-275313D6D38A}"/>
              </a:ext>
            </a:extLst>
          </p:cNvPr>
          <p:cNvGrpSpPr/>
          <p:nvPr/>
        </p:nvGrpSpPr>
        <p:grpSpPr>
          <a:xfrm>
            <a:off x="11263839" y="3465117"/>
            <a:ext cx="108219" cy="126657"/>
            <a:chOff x="9084759" y="4478261"/>
            <a:chExt cx="106174" cy="106174"/>
          </a:xfrm>
        </p:grpSpPr>
        <p:cxnSp>
          <p:nvCxnSpPr>
            <p:cNvPr id="306" name="Straight Connector 305">
              <a:extLst>
                <a:ext uri="{FF2B5EF4-FFF2-40B4-BE49-F238E27FC236}">
                  <a16:creationId xmlns:a16="http://schemas.microsoft.com/office/drawing/2014/main" id="{3F2888FF-C5A3-AA20-54D0-E59D818CE5C4}"/>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B87301F9-13BF-E9EC-9A19-0667CFE946E5}"/>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08" name="Group 307">
            <a:extLst>
              <a:ext uri="{FF2B5EF4-FFF2-40B4-BE49-F238E27FC236}">
                <a16:creationId xmlns:a16="http://schemas.microsoft.com/office/drawing/2014/main" id="{7C42ADD1-B1DB-3DFB-2E44-5E20E3713726}"/>
              </a:ext>
            </a:extLst>
          </p:cNvPr>
          <p:cNvGrpSpPr/>
          <p:nvPr/>
        </p:nvGrpSpPr>
        <p:grpSpPr>
          <a:xfrm>
            <a:off x="11217419" y="3465117"/>
            <a:ext cx="108219" cy="126657"/>
            <a:chOff x="9084759" y="4478261"/>
            <a:chExt cx="106174" cy="106174"/>
          </a:xfrm>
        </p:grpSpPr>
        <p:cxnSp>
          <p:nvCxnSpPr>
            <p:cNvPr id="309" name="Straight Connector 308">
              <a:extLst>
                <a:ext uri="{FF2B5EF4-FFF2-40B4-BE49-F238E27FC236}">
                  <a16:creationId xmlns:a16="http://schemas.microsoft.com/office/drawing/2014/main" id="{0E12D4B1-71AA-53AD-21D0-C75912AD2565}"/>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E203D3AA-E7F3-2F0F-C170-1C1C1060A36A}"/>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11" name="Group 310">
            <a:extLst>
              <a:ext uri="{FF2B5EF4-FFF2-40B4-BE49-F238E27FC236}">
                <a16:creationId xmlns:a16="http://schemas.microsoft.com/office/drawing/2014/main" id="{9A81716D-C7B8-2A46-B1C4-BE335DFD26B6}"/>
              </a:ext>
            </a:extLst>
          </p:cNvPr>
          <p:cNvGrpSpPr/>
          <p:nvPr/>
        </p:nvGrpSpPr>
        <p:grpSpPr>
          <a:xfrm>
            <a:off x="11171682" y="3465117"/>
            <a:ext cx="108219" cy="126657"/>
            <a:chOff x="9084759" y="4478261"/>
            <a:chExt cx="106174" cy="106174"/>
          </a:xfrm>
        </p:grpSpPr>
        <p:cxnSp>
          <p:nvCxnSpPr>
            <p:cNvPr id="312" name="Straight Connector 311">
              <a:extLst>
                <a:ext uri="{FF2B5EF4-FFF2-40B4-BE49-F238E27FC236}">
                  <a16:creationId xmlns:a16="http://schemas.microsoft.com/office/drawing/2014/main" id="{AD0A0B96-288F-4D95-9DAA-DF177180A43E}"/>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E85F6A55-1E0F-92CC-21CD-6DDB8959E308}"/>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14" name="Group 313">
            <a:extLst>
              <a:ext uri="{FF2B5EF4-FFF2-40B4-BE49-F238E27FC236}">
                <a16:creationId xmlns:a16="http://schemas.microsoft.com/office/drawing/2014/main" id="{82E65319-EF2E-3822-B2E3-582D3ACE3B23}"/>
              </a:ext>
            </a:extLst>
          </p:cNvPr>
          <p:cNvGrpSpPr/>
          <p:nvPr/>
        </p:nvGrpSpPr>
        <p:grpSpPr>
          <a:xfrm>
            <a:off x="11144150" y="3465117"/>
            <a:ext cx="108219" cy="126657"/>
            <a:chOff x="9084759" y="4478261"/>
            <a:chExt cx="106174" cy="106174"/>
          </a:xfrm>
        </p:grpSpPr>
        <p:cxnSp>
          <p:nvCxnSpPr>
            <p:cNvPr id="315" name="Straight Connector 314">
              <a:extLst>
                <a:ext uri="{FF2B5EF4-FFF2-40B4-BE49-F238E27FC236}">
                  <a16:creationId xmlns:a16="http://schemas.microsoft.com/office/drawing/2014/main" id="{AD5C322A-6D74-6BC1-74F9-598C5EF718D4}"/>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7941C57E-8375-1BAD-7EB9-9AFCB0A2E0EE}"/>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17" name="Group 316">
            <a:extLst>
              <a:ext uri="{FF2B5EF4-FFF2-40B4-BE49-F238E27FC236}">
                <a16:creationId xmlns:a16="http://schemas.microsoft.com/office/drawing/2014/main" id="{8C8DB020-AA32-2C42-80B5-E1A56EA9B6BE}"/>
              </a:ext>
            </a:extLst>
          </p:cNvPr>
          <p:cNvGrpSpPr/>
          <p:nvPr/>
        </p:nvGrpSpPr>
        <p:grpSpPr>
          <a:xfrm>
            <a:off x="11109199" y="3465117"/>
            <a:ext cx="108219" cy="126657"/>
            <a:chOff x="9084759" y="4478261"/>
            <a:chExt cx="106174" cy="106174"/>
          </a:xfrm>
        </p:grpSpPr>
        <p:cxnSp>
          <p:nvCxnSpPr>
            <p:cNvPr id="318" name="Straight Connector 317">
              <a:extLst>
                <a:ext uri="{FF2B5EF4-FFF2-40B4-BE49-F238E27FC236}">
                  <a16:creationId xmlns:a16="http://schemas.microsoft.com/office/drawing/2014/main" id="{6906F434-F16A-53CA-FC50-6F725E4466A5}"/>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F4E066BE-557B-B12E-E24A-C185D36E903A}"/>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20" name="Group 319">
            <a:extLst>
              <a:ext uri="{FF2B5EF4-FFF2-40B4-BE49-F238E27FC236}">
                <a16:creationId xmlns:a16="http://schemas.microsoft.com/office/drawing/2014/main" id="{1AC26B84-B389-82F0-3804-5D1C5C0458A7}"/>
              </a:ext>
            </a:extLst>
          </p:cNvPr>
          <p:cNvGrpSpPr/>
          <p:nvPr/>
        </p:nvGrpSpPr>
        <p:grpSpPr>
          <a:xfrm>
            <a:off x="11062085" y="3465117"/>
            <a:ext cx="108219" cy="126657"/>
            <a:chOff x="9084759" y="4478261"/>
            <a:chExt cx="106174" cy="106174"/>
          </a:xfrm>
        </p:grpSpPr>
        <p:cxnSp>
          <p:nvCxnSpPr>
            <p:cNvPr id="321" name="Straight Connector 320">
              <a:extLst>
                <a:ext uri="{FF2B5EF4-FFF2-40B4-BE49-F238E27FC236}">
                  <a16:creationId xmlns:a16="http://schemas.microsoft.com/office/drawing/2014/main" id="{33BDD38B-D687-F070-B7DA-9FD8F1B47976}"/>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3ECFFDC0-5B77-F7A8-E821-87D6559B3DC3}"/>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23" name="Group 322">
            <a:extLst>
              <a:ext uri="{FF2B5EF4-FFF2-40B4-BE49-F238E27FC236}">
                <a16:creationId xmlns:a16="http://schemas.microsoft.com/office/drawing/2014/main" id="{377886FC-B343-F5B0-B3A3-2B6AE167B3D1}"/>
              </a:ext>
            </a:extLst>
          </p:cNvPr>
          <p:cNvGrpSpPr/>
          <p:nvPr/>
        </p:nvGrpSpPr>
        <p:grpSpPr>
          <a:xfrm>
            <a:off x="11034554" y="3465117"/>
            <a:ext cx="108219" cy="126657"/>
            <a:chOff x="9084759" y="4478261"/>
            <a:chExt cx="106174" cy="106174"/>
          </a:xfrm>
        </p:grpSpPr>
        <p:cxnSp>
          <p:nvCxnSpPr>
            <p:cNvPr id="324" name="Straight Connector 323">
              <a:extLst>
                <a:ext uri="{FF2B5EF4-FFF2-40B4-BE49-F238E27FC236}">
                  <a16:creationId xmlns:a16="http://schemas.microsoft.com/office/drawing/2014/main" id="{50D06D6A-723C-FB8D-7FD9-AF2F2F04CF95}"/>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7AC2C7D9-E24F-A1B0-4C79-FB5A8A27B7F5}"/>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26" name="Group 325">
            <a:extLst>
              <a:ext uri="{FF2B5EF4-FFF2-40B4-BE49-F238E27FC236}">
                <a16:creationId xmlns:a16="http://schemas.microsoft.com/office/drawing/2014/main" id="{3570C978-7A05-4123-B53D-8CD883D6E01D}"/>
              </a:ext>
            </a:extLst>
          </p:cNvPr>
          <p:cNvGrpSpPr/>
          <p:nvPr/>
        </p:nvGrpSpPr>
        <p:grpSpPr>
          <a:xfrm>
            <a:off x="10951624" y="3465117"/>
            <a:ext cx="108219" cy="126657"/>
            <a:chOff x="9084759" y="4478261"/>
            <a:chExt cx="106174" cy="106174"/>
          </a:xfrm>
        </p:grpSpPr>
        <p:cxnSp>
          <p:nvCxnSpPr>
            <p:cNvPr id="327" name="Straight Connector 326">
              <a:extLst>
                <a:ext uri="{FF2B5EF4-FFF2-40B4-BE49-F238E27FC236}">
                  <a16:creationId xmlns:a16="http://schemas.microsoft.com/office/drawing/2014/main" id="{C7FEFB0A-0CC6-E402-70FC-DDFC6D905C36}"/>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71BC69D9-B8EC-5B5D-5B2A-FD1FB5C4E7E5}"/>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29" name="Group 328">
            <a:extLst>
              <a:ext uri="{FF2B5EF4-FFF2-40B4-BE49-F238E27FC236}">
                <a16:creationId xmlns:a16="http://schemas.microsoft.com/office/drawing/2014/main" id="{E367AB6A-1FDC-9290-4998-69706F9FB1B9}"/>
              </a:ext>
            </a:extLst>
          </p:cNvPr>
          <p:cNvGrpSpPr/>
          <p:nvPr/>
        </p:nvGrpSpPr>
        <p:grpSpPr>
          <a:xfrm>
            <a:off x="10932862" y="3465117"/>
            <a:ext cx="108219" cy="126657"/>
            <a:chOff x="9084759" y="4478261"/>
            <a:chExt cx="106174" cy="106174"/>
          </a:xfrm>
        </p:grpSpPr>
        <p:cxnSp>
          <p:nvCxnSpPr>
            <p:cNvPr id="330" name="Straight Connector 329">
              <a:extLst>
                <a:ext uri="{FF2B5EF4-FFF2-40B4-BE49-F238E27FC236}">
                  <a16:creationId xmlns:a16="http://schemas.microsoft.com/office/drawing/2014/main" id="{54F62C48-F171-DE28-DCAF-8F6C886F6B5E}"/>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48D61813-6810-CD81-A91E-42054CD35300}"/>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32" name="Group 331">
            <a:extLst>
              <a:ext uri="{FF2B5EF4-FFF2-40B4-BE49-F238E27FC236}">
                <a16:creationId xmlns:a16="http://schemas.microsoft.com/office/drawing/2014/main" id="{C7B99E5B-5B83-C4D3-E6D9-293AC2BBD64E}"/>
              </a:ext>
            </a:extLst>
          </p:cNvPr>
          <p:cNvGrpSpPr/>
          <p:nvPr/>
        </p:nvGrpSpPr>
        <p:grpSpPr>
          <a:xfrm>
            <a:off x="10921883" y="3421792"/>
            <a:ext cx="108219" cy="126657"/>
            <a:chOff x="9084759" y="4478261"/>
            <a:chExt cx="106174" cy="106174"/>
          </a:xfrm>
        </p:grpSpPr>
        <p:cxnSp>
          <p:nvCxnSpPr>
            <p:cNvPr id="333" name="Straight Connector 332">
              <a:extLst>
                <a:ext uri="{FF2B5EF4-FFF2-40B4-BE49-F238E27FC236}">
                  <a16:creationId xmlns:a16="http://schemas.microsoft.com/office/drawing/2014/main" id="{4A725819-AEAC-5747-EC86-4F1A1894461E}"/>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DB3A785C-873E-23C0-FDC9-219B4BA696DF}"/>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35" name="Group 334">
            <a:extLst>
              <a:ext uri="{FF2B5EF4-FFF2-40B4-BE49-F238E27FC236}">
                <a16:creationId xmlns:a16="http://schemas.microsoft.com/office/drawing/2014/main" id="{D95219E4-353C-E59B-57A4-9DE11454A2B5}"/>
              </a:ext>
            </a:extLst>
          </p:cNvPr>
          <p:cNvGrpSpPr/>
          <p:nvPr/>
        </p:nvGrpSpPr>
        <p:grpSpPr>
          <a:xfrm>
            <a:off x="10899650" y="3421792"/>
            <a:ext cx="108219" cy="126657"/>
            <a:chOff x="9084759" y="4478261"/>
            <a:chExt cx="106174" cy="106174"/>
          </a:xfrm>
        </p:grpSpPr>
        <p:cxnSp>
          <p:nvCxnSpPr>
            <p:cNvPr id="336" name="Straight Connector 335">
              <a:extLst>
                <a:ext uri="{FF2B5EF4-FFF2-40B4-BE49-F238E27FC236}">
                  <a16:creationId xmlns:a16="http://schemas.microsoft.com/office/drawing/2014/main" id="{98B759E6-FA25-CE6D-AE49-85F5C229FD6E}"/>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3038A981-0E35-24FF-1B83-415520ED33A4}"/>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38" name="Group 337">
            <a:extLst>
              <a:ext uri="{FF2B5EF4-FFF2-40B4-BE49-F238E27FC236}">
                <a16:creationId xmlns:a16="http://schemas.microsoft.com/office/drawing/2014/main" id="{DCDB7398-DD49-90A9-41BC-60F5995B0EA8}"/>
              </a:ext>
            </a:extLst>
          </p:cNvPr>
          <p:cNvGrpSpPr/>
          <p:nvPr/>
        </p:nvGrpSpPr>
        <p:grpSpPr>
          <a:xfrm>
            <a:off x="10873959" y="3421792"/>
            <a:ext cx="108219" cy="126657"/>
            <a:chOff x="9084759" y="4478261"/>
            <a:chExt cx="106174" cy="106174"/>
          </a:xfrm>
        </p:grpSpPr>
        <p:cxnSp>
          <p:nvCxnSpPr>
            <p:cNvPr id="339" name="Straight Connector 338">
              <a:extLst>
                <a:ext uri="{FF2B5EF4-FFF2-40B4-BE49-F238E27FC236}">
                  <a16:creationId xmlns:a16="http://schemas.microsoft.com/office/drawing/2014/main" id="{EF7FE927-8522-13E7-757E-D05D86396931}"/>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4C3F6D63-DE9A-4C9D-AD59-AB042037AC39}"/>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41" name="Group 340">
            <a:extLst>
              <a:ext uri="{FF2B5EF4-FFF2-40B4-BE49-F238E27FC236}">
                <a16:creationId xmlns:a16="http://schemas.microsoft.com/office/drawing/2014/main" id="{DD78CD5E-3951-ADDC-674E-C7B39A6E4478}"/>
              </a:ext>
            </a:extLst>
          </p:cNvPr>
          <p:cNvGrpSpPr/>
          <p:nvPr/>
        </p:nvGrpSpPr>
        <p:grpSpPr>
          <a:xfrm>
            <a:off x="10808286" y="3382817"/>
            <a:ext cx="108219" cy="126657"/>
            <a:chOff x="9084759" y="4478261"/>
            <a:chExt cx="106174" cy="106174"/>
          </a:xfrm>
        </p:grpSpPr>
        <p:cxnSp>
          <p:nvCxnSpPr>
            <p:cNvPr id="342" name="Straight Connector 341">
              <a:extLst>
                <a:ext uri="{FF2B5EF4-FFF2-40B4-BE49-F238E27FC236}">
                  <a16:creationId xmlns:a16="http://schemas.microsoft.com/office/drawing/2014/main" id="{7DB18BCC-AC58-2B7C-90EB-D8503E9C39F7}"/>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C9C240C1-9A18-09C9-3D10-C1984A049E92}"/>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44" name="Group 343">
            <a:extLst>
              <a:ext uri="{FF2B5EF4-FFF2-40B4-BE49-F238E27FC236}">
                <a16:creationId xmlns:a16="http://schemas.microsoft.com/office/drawing/2014/main" id="{58289364-F177-1AC2-E8D8-E9F4ED92AC54}"/>
              </a:ext>
            </a:extLst>
          </p:cNvPr>
          <p:cNvGrpSpPr/>
          <p:nvPr/>
        </p:nvGrpSpPr>
        <p:grpSpPr>
          <a:xfrm>
            <a:off x="10787087" y="3350799"/>
            <a:ext cx="108219" cy="126657"/>
            <a:chOff x="9084759" y="4478261"/>
            <a:chExt cx="106174" cy="106174"/>
          </a:xfrm>
        </p:grpSpPr>
        <p:cxnSp>
          <p:nvCxnSpPr>
            <p:cNvPr id="345" name="Straight Connector 344">
              <a:extLst>
                <a:ext uri="{FF2B5EF4-FFF2-40B4-BE49-F238E27FC236}">
                  <a16:creationId xmlns:a16="http://schemas.microsoft.com/office/drawing/2014/main" id="{F079E980-452B-8E1D-DE76-648A85C1426E}"/>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F2EDB4E3-5116-7F62-4237-0300C601B28B}"/>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47" name="Group 346">
            <a:extLst>
              <a:ext uri="{FF2B5EF4-FFF2-40B4-BE49-F238E27FC236}">
                <a16:creationId xmlns:a16="http://schemas.microsoft.com/office/drawing/2014/main" id="{95E3A78A-6F9B-8A28-1026-50FFA75C1DDF}"/>
              </a:ext>
            </a:extLst>
          </p:cNvPr>
          <p:cNvGrpSpPr/>
          <p:nvPr/>
        </p:nvGrpSpPr>
        <p:grpSpPr>
          <a:xfrm>
            <a:off x="10764846" y="3332424"/>
            <a:ext cx="108219" cy="126657"/>
            <a:chOff x="9084759" y="4478261"/>
            <a:chExt cx="106174" cy="106174"/>
          </a:xfrm>
        </p:grpSpPr>
        <p:cxnSp>
          <p:nvCxnSpPr>
            <p:cNvPr id="348" name="Straight Connector 347">
              <a:extLst>
                <a:ext uri="{FF2B5EF4-FFF2-40B4-BE49-F238E27FC236}">
                  <a16:creationId xmlns:a16="http://schemas.microsoft.com/office/drawing/2014/main" id="{BCA37C35-AE17-3D6A-24E5-8E94CF811BFC}"/>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CD7A86EE-DDBB-57E1-D874-EF0345428E83}"/>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50" name="Group 349">
            <a:extLst>
              <a:ext uri="{FF2B5EF4-FFF2-40B4-BE49-F238E27FC236}">
                <a16:creationId xmlns:a16="http://schemas.microsoft.com/office/drawing/2014/main" id="{47BB9E98-9C49-F2DB-E635-887C35764307}"/>
              </a:ext>
            </a:extLst>
          </p:cNvPr>
          <p:cNvGrpSpPr/>
          <p:nvPr/>
        </p:nvGrpSpPr>
        <p:grpSpPr>
          <a:xfrm>
            <a:off x="10742981" y="3330681"/>
            <a:ext cx="108219" cy="126657"/>
            <a:chOff x="9084759" y="4478261"/>
            <a:chExt cx="106174" cy="106174"/>
          </a:xfrm>
        </p:grpSpPr>
        <p:cxnSp>
          <p:nvCxnSpPr>
            <p:cNvPr id="351" name="Straight Connector 350">
              <a:extLst>
                <a:ext uri="{FF2B5EF4-FFF2-40B4-BE49-F238E27FC236}">
                  <a16:creationId xmlns:a16="http://schemas.microsoft.com/office/drawing/2014/main" id="{3F31DABC-F8D7-D7C0-C42F-F0B12F921EDC}"/>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49AF72C0-F4E6-28C4-A761-01FC1DBE96B5}"/>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53" name="Group 352">
            <a:extLst>
              <a:ext uri="{FF2B5EF4-FFF2-40B4-BE49-F238E27FC236}">
                <a16:creationId xmlns:a16="http://schemas.microsoft.com/office/drawing/2014/main" id="{EA36D716-C27E-C84B-F517-4C4A82E0CB38}"/>
              </a:ext>
            </a:extLst>
          </p:cNvPr>
          <p:cNvGrpSpPr/>
          <p:nvPr/>
        </p:nvGrpSpPr>
        <p:grpSpPr>
          <a:xfrm>
            <a:off x="10705317" y="3330137"/>
            <a:ext cx="108219" cy="126657"/>
            <a:chOff x="9084759" y="4478261"/>
            <a:chExt cx="106174" cy="106174"/>
          </a:xfrm>
        </p:grpSpPr>
        <p:cxnSp>
          <p:nvCxnSpPr>
            <p:cNvPr id="354" name="Straight Connector 353">
              <a:extLst>
                <a:ext uri="{FF2B5EF4-FFF2-40B4-BE49-F238E27FC236}">
                  <a16:creationId xmlns:a16="http://schemas.microsoft.com/office/drawing/2014/main" id="{3FE09508-7C00-40E4-4055-26D1E942F603}"/>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B389FF91-7845-4BB7-8D70-12C38C3AF2C3}"/>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56" name="Group 355">
            <a:extLst>
              <a:ext uri="{FF2B5EF4-FFF2-40B4-BE49-F238E27FC236}">
                <a16:creationId xmlns:a16="http://schemas.microsoft.com/office/drawing/2014/main" id="{D026C0DD-F401-84CD-9A7B-893A09A9082F}"/>
              </a:ext>
            </a:extLst>
          </p:cNvPr>
          <p:cNvGrpSpPr/>
          <p:nvPr/>
        </p:nvGrpSpPr>
        <p:grpSpPr>
          <a:xfrm>
            <a:off x="10687181" y="3312576"/>
            <a:ext cx="108219" cy="126657"/>
            <a:chOff x="9084759" y="4478261"/>
            <a:chExt cx="106174" cy="106174"/>
          </a:xfrm>
        </p:grpSpPr>
        <p:cxnSp>
          <p:nvCxnSpPr>
            <p:cNvPr id="357" name="Straight Connector 356">
              <a:extLst>
                <a:ext uri="{FF2B5EF4-FFF2-40B4-BE49-F238E27FC236}">
                  <a16:creationId xmlns:a16="http://schemas.microsoft.com/office/drawing/2014/main" id="{3AE0097E-AAA1-2603-5093-FB8B485CEA48}"/>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A631594D-DBB2-DEC8-5D10-C147986C7FD5}"/>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59" name="Group 358">
            <a:extLst>
              <a:ext uri="{FF2B5EF4-FFF2-40B4-BE49-F238E27FC236}">
                <a16:creationId xmlns:a16="http://schemas.microsoft.com/office/drawing/2014/main" id="{4DE99663-F1D1-816E-F167-31DA9F89E09E}"/>
              </a:ext>
            </a:extLst>
          </p:cNvPr>
          <p:cNvGrpSpPr/>
          <p:nvPr/>
        </p:nvGrpSpPr>
        <p:grpSpPr>
          <a:xfrm>
            <a:off x="10671731" y="3305948"/>
            <a:ext cx="108219" cy="126657"/>
            <a:chOff x="9084759" y="4478261"/>
            <a:chExt cx="106174" cy="106174"/>
          </a:xfrm>
        </p:grpSpPr>
        <p:cxnSp>
          <p:nvCxnSpPr>
            <p:cNvPr id="360" name="Straight Connector 359">
              <a:extLst>
                <a:ext uri="{FF2B5EF4-FFF2-40B4-BE49-F238E27FC236}">
                  <a16:creationId xmlns:a16="http://schemas.microsoft.com/office/drawing/2014/main" id="{308B572A-7B9C-29F6-BE5B-5E23D0FDE8C6}"/>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8DB7EA40-8F54-ABD0-99F6-08787A714BC8}"/>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62" name="Group 361">
            <a:extLst>
              <a:ext uri="{FF2B5EF4-FFF2-40B4-BE49-F238E27FC236}">
                <a16:creationId xmlns:a16="http://schemas.microsoft.com/office/drawing/2014/main" id="{17646218-2CA3-55B2-8867-B43EC62D5A39}"/>
              </a:ext>
            </a:extLst>
          </p:cNvPr>
          <p:cNvGrpSpPr/>
          <p:nvPr/>
        </p:nvGrpSpPr>
        <p:grpSpPr>
          <a:xfrm>
            <a:off x="10635992" y="3304096"/>
            <a:ext cx="108219" cy="126657"/>
            <a:chOff x="9084759" y="4478261"/>
            <a:chExt cx="106174" cy="106174"/>
          </a:xfrm>
        </p:grpSpPr>
        <p:cxnSp>
          <p:nvCxnSpPr>
            <p:cNvPr id="363" name="Straight Connector 362">
              <a:extLst>
                <a:ext uri="{FF2B5EF4-FFF2-40B4-BE49-F238E27FC236}">
                  <a16:creationId xmlns:a16="http://schemas.microsoft.com/office/drawing/2014/main" id="{D7F834C4-D7F1-AD5A-A0B2-40F4521F0146}"/>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3DA1053E-C826-5FC6-0F09-65770DD01F58}"/>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65" name="Group 364">
            <a:extLst>
              <a:ext uri="{FF2B5EF4-FFF2-40B4-BE49-F238E27FC236}">
                <a16:creationId xmlns:a16="http://schemas.microsoft.com/office/drawing/2014/main" id="{9CE51340-4AA0-2ECB-A5C4-A8C9EC5FA7D1}"/>
              </a:ext>
            </a:extLst>
          </p:cNvPr>
          <p:cNvGrpSpPr/>
          <p:nvPr/>
        </p:nvGrpSpPr>
        <p:grpSpPr>
          <a:xfrm>
            <a:off x="10575493" y="3304096"/>
            <a:ext cx="108219" cy="126657"/>
            <a:chOff x="9084759" y="4478261"/>
            <a:chExt cx="106174" cy="106174"/>
          </a:xfrm>
        </p:grpSpPr>
        <p:cxnSp>
          <p:nvCxnSpPr>
            <p:cNvPr id="366" name="Straight Connector 365">
              <a:extLst>
                <a:ext uri="{FF2B5EF4-FFF2-40B4-BE49-F238E27FC236}">
                  <a16:creationId xmlns:a16="http://schemas.microsoft.com/office/drawing/2014/main" id="{41609713-528F-12A4-628B-29C9349B6005}"/>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FD10369A-1595-F7B0-60E1-052931750526}"/>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68" name="Group 367">
            <a:extLst>
              <a:ext uri="{FF2B5EF4-FFF2-40B4-BE49-F238E27FC236}">
                <a16:creationId xmlns:a16="http://schemas.microsoft.com/office/drawing/2014/main" id="{3D050143-3DFB-0C57-DAC3-D56A40E01992}"/>
              </a:ext>
            </a:extLst>
          </p:cNvPr>
          <p:cNvGrpSpPr/>
          <p:nvPr/>
        </p:nvGrpSpPr>
        <p:grpSpPr>
          <a:xfrm>
            <a:off x="10491287" y="3304096"/>
            <a:ext cx="108219" cy="126657"/>
            <a:chOff x="9084759" y="4478261"/>
            <a:chExt cx="106174" cy="106174"/>
          </a:xfrm>
        </p:grpSpPr>
        <p:cxnSp>
          <p:nvCxnSpPr>
            <p:cNvPr id="369" name="Straight Connector 368">
              <a:extLst>
                <a:ext uri="{FF2B5EF4-FFF2-40B4-BE49-F238E27FC236}">
                  <a16:creationId xmlns:a16="http://schemas.microsoft.com/office/drawing/2014/main" id="{2C3F2AE2-CC6F-57FB-3308-F59B7FD260BA}"/>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48087170-785C-4A1E-3B99-930CA59EDCFA}"/>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71" name="Group 370">
            <a:extLst>
              <a:ext uri="{FF2B5EF4-FFF2-40B4-BE49-F238E27FC236}">
                <a16:creationId xmlns:a16="http://schemas.microsoft.com/office/drawing/2014/main" id="{C5B19ED0-2D6E-0A7C-36BA-37CEE734EF5D}"/>
              </a:ext>
            </a:extLst>
          </p:cNvPr>
          <p:cNvGrpSpPr/>
          <p:nvPr/>
        </p:nvGrpSpPr>
        <p:grpSpPr>
          <a:xfrm>
            <a:off x="9947258" y="3224141"/>
            <a:ext cx="108219" cy="126657"/>
            <a:chOff x="9084759" y="4478261"/>
            <a:chExt cx="106174" cy="106174"/>
          </a:xfrm>
        </p:grpSpPr>
        <p:cxnSp>
          <p:nvCxnSpPr>
            <p:cNvPr id="372" name="Straight Connector 371">
              <a:extLst>
                <a:ext uri="{FF2B5EF4-FFF2-40B4-BE49-F238E27FC236}">
                  <a16:creationId xmlns:a16="http://schemas.microsoft.com/office/drawing/2014/main" id="{0C9A53F9-9934-99FE-A2CB-A8380F5857ED}"/>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E76CF2AA-9FF3-FBDE-C965-1EAEED17E72C}"/>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74" name="Group 373">
            <a:extLst>
              <a:ext uri="{FF2B5EF4-FFF2-40B4-BE49-F238E27FC236}">
                <a16:creationId xmlns:a16="http://schemas.microsoft.com/office/drawing/2014/main" id="{E612E3D5-747D-A525-A281-2A2427F19D15}"/>
              </a:ext>
            </a:extLst>
          </p:cNvPr>
          <p:cNvGrpSpPr/>
          <p:nvPr/>
        </p:nvGrpSpPr>
        <p:grpSpPr>
          <a:xfrm>
            <a:off x="9830150" y="3162381"/>
            <a:ext cx="108219" cy="126657"/>
            <a:chOff x="9084759" y="4478261"/>
            <a:chExt cx="106174" cy="106174"/>
          </a:xfrm>
        </p:grpSpPr>
        <p:cxnSp>
          <p:nvCxnSpPr>
            <p:cNvPr id="375" name="Straight Connector 374">
              <a:extLst>
                <a:ext uri="{FF2B5EF4-FFF2-40B4-BE49-F238E27FC236}">
                  <a16:creationId xmlns:a16="http://schemas.microsoft.com/office/drawing/2014/main" id="{C829B497-08FA-FEE5-11C8-666B16C4EA6D}"/>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BE84514A-2B1A-EE22-D4ED-DDB8CFFF31F8}"/>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77" name="Group 376">
            <a:extLst>
              <a:ext uri="{FF2B5EF4-FFF2-40B4-BE49-F238E27FC236}">
                <a16:creationId xmlns:a16="http://schemas.microsoft.com/office/drawing/2014/main" id="{75B00CEA-EE52-D69F-9F7E-46A7BB41459E}"/>
              </a:ext>
            </a:extLst>
          </p:cNvPr>
          <p:cNvGrpSpPr/>
          <p:nvPr/>
        </p:nvGrpSpPr>
        <p:grpSpPr>
          <a:xfrm>
            <a:off x="9777493" y="3162381"/>
            <a:ext cx="108219" cy="126657"/>
            <a:chOff x="9084759" y="4478261"/>
            <a:chExt cx="106174" cy="106174"/>
          </a:xfrm>
        </p:grpSpPr>
        <p:cxnSp>
          <p:nvCxnSpPr>
            <p:cNvPr id="378" name="Straight Connector 377">
              <a:extLst>
                <a:ext uri="{FF2B5EF4-FFF2-40B4-BE49-F238E27FC236}">
                  <a16:creationId xmlns:a16="http://schemas.microsoft.com/office/drawing/2014/main" id="{AF25F3B0-0AC2-1258-DC6C-0ACEB78FC90B}"/>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85C769F3-93DB-AE48-C855-3E1437B59BA0}"/>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80" name="Group 379">
            <a:extLst>
              <a:ext uri="{FF2B5EF4-FFF2-40B4-BE49-F238E27FC236}">
                <a16:creationId xmlns:a16="http://schemas.microsoft.com/office/drawing/2014/main" id="{6DA29DB4-977C-C631-14D4-8499AD6AAD3F}"/>
              </a:ext>
            </a:extLst>
          </p:cNvPr>
          <p:cNvGrpSpPr/>
          <p:nvPr/>
        </p:nvGrpSpPr>
        <p:grpSpPr>
          <a:xfrm>
            <a:off x="9230553" y="3069146"/>
            <a:ext cx="108219" cy="126657"/>
            <a:chOff x="9084759" y="4478261"/>
            <a:chExt cx="106174" cy="106174"/>
          </a:xfrm>
        </p:grpSpPr>
        <p:cxnSp>
          <p:nvCxnSpPr>
            <p:cNvPr id="381" name="Straight Connector 380">
              <a:extLst>
                <a:ext uri="{FF2B5EF4-FFF2-40B4-BE49-F238E27FC236}">
                  <a16:creationId xmlns:a16="http://schemas.microsoft.com/office/drawing/2014/main" id="{BC43842C-4393-1A26-24B3-995F2E8F45C8}"/>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AC840B97-1B5C-3E36-6374-9D53E160B6B9}"/>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83" name="Group 382">
            <a:extLst>
              <a:ext uri="{FF2B5EF4-FFF2-40B4-BE49-F238E27FC236}">
                <a16:creationId xmlns:a16="http://schemas.microsoft.com/office/drawing/2014/main" id="{4BDB9770-F8CE-CC38-180F-2EEEDF5EFAA1}"/>
              </a:ext>
            </a:extLst>
          </p:cNvPr>
          <p:cNvGrpSpPr/>
          <p:nvPr/>
        </p:nvGrpSpPr>
        <p:grpSpPr>
          <a:xfrm>
            <a:off x="8802824" y="2858909"/>
            <a:ext cx="108219" cy="126657"/>
            <a:chOff x="9084759" y="4478261"/>
            <a:chExt cx="106174" cy="106174"/>
          </a:xfrm>
        </p:grpSpPr>
        <p:cxnSp>
          <p:nvCxnSpPr>
            <p:cNvPr id="384" name="Straight Connector 383">
              <a:extLst>
                <a:ext uri="{FF2B5EF4-FFF2-40B4-BE49-F238E27FC236}">
                  <a16:creationId xmlns:a16="http://schemas.microsoft.com/office/drawing/2014/main" id="{0843856A-A412-3255-43B3-74C6CB253302}"/>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A6CEA9F9-78B6-5DAC-CB6E-01539243C65F}"/>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86" name="Group 385">
            <a:extLst>
              <a:ext uri="{FF2B5EF4-FFF2-40B4-BE49-F238E27FC236}">
                <a16:creationId xmlns:a16="http://schemas.microsoft.com/office/drawing/2014/main" id="{1C0C5E11-CD60-C58D-AC83-70E1B8F8D7A8}"/>
              </a:ext>
            </a:extLst>
          </p:cNvPr>
          <p:cNvGrpSpPr/>
          <p:nvPr/>
        </p:nvGrpSpPr>
        <p:grpSpPr>
          <a:xfrm>
            <a:off x="8409633" y="2679033"/>
            <a:ext cx="108219" cy="126657"/>
            <a:chOff x="9084759" y="4478261"/>
            <a:chExt cx="106174" cy="106174"/>
          </a:xfrm>
        </p:grpSpPr>
        <p:cxnSp>
          <p:nvCxnSpPr>
            <p:cNvPr id="387" name="Straight Connector 386">
              <a:extLst>
                <a:ext uri="{FF2B5EF4-FFF2-40B4-BE49-F238E27FC236}">
                  <a16:creationId xmlns:a16="http://schemas.microsoft.com/office/drawing/2014/main" id="{B33EB504-2CCB-FE50-9A1A-EE4B8B2B72F3}"/>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39ACDFF9-E2DE-AD9D-4510-BC400A010579}"/>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89" name="Group 388">
            <a:extLst>
              <a:ext uri="{FF2B5EF4-FFF2-40B4-BE49-F238E27FC236}">
                <a16:creationId xmlns:a16="http://schemas.microsoft.com/office/drawing/2014/main" id="{C900A4B0-947A-F598-4AE1-36AEB3A17DBF}"/>
              </a:ext>
            </a:extLst>
          </p:cNvPr>
          <p:cNvGrpSpPr/>
          <p:nvPr/>
        </p:nvGrpSpPr>
        <p:grpSpPr>
          <a:xfrm>
            <a:off x="8369019" y="2679033"/>
            <a:ext cx="108219" cy="126657"/>
            <a:chOff x="9084759" y="4478261"/>
            <a:chExt cx="106174" cy="106174"/>
          </a:xfrm>
        </p:grpSpPr>
        <p:cxnSp>
          <p:nvCxnSpPr>
            <p:cNvPr id="390" name="Straight Connector 389">
              <a:extLst>
                <a:ext uri="{FF2B5EF4-FFF2-40B4-BE49-F238E27FC236}">
                  <a16:creationId xmlns:a16="http://schemas.microsoft.com/office/drawing/2014/main" id="{AECBBA51-56F4-3263-CE76-8FBEC08B6F76}"/>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BE666011-B643-4B9A-E927-16229F7FBD1A}"/>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92" name="Group 391">
            <a:extLst>
              <a:ext uri="{FF2B5EF4-FFF2-40B4-BE49-F238E27FC236}">
                <a16:creationId xmlns:a16="http://schemas.microsoft.com/office/drawing/2014/main" id="{54E2CF11-D0BF-D6C0-5FB0-D110456C7938}"/>
              </a:ext>
            </a:extLst>
          </p:cNvPr>
          <p:cNvGrpSpPr/>
          <p:nvPr/>
        </p:nvGrpSpPr>
        <p:grpSpPr>
          <a:xfrm>
            <a:off x="7845877" y="2448683"/>
            <a:ext cx="108219" cy="126657"/>
            <a:chOff x="9084759" y="4478261"/>
            <a:chExt cx="106174" cy="106174"/>
          </a:xfrm>
        </p:grpSpPr>
        <p:cxnSp>
          <p:nvCxnSpPr>
            <p:cNvPr id="393" name="Straight Connector 392">
              <a:extLst>
                <a:ext uri="{FF2B5EF4-FFF2-40B4-BE49-F238E27FC236}">
                  <a16:creationId xmlns:a16="http://schemas.microsoft.com/office/drawing/2014/main" id="{2E1F0919-034B-6FB3-D5B9-FADF7D59C23C}"/>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F0142FA1-3688-FE12-0E29-16F9DFB48329}"/>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95" name="Group 394">
            <a:extLst>
              <a:ext uri="{FF2B5EF4-FFF2-40B4-BE49-F238E27FC236}">
                <a16:creationId xmlns:a16="http://schemas.microsoft.com/office/drawing/2014/main" id="{0AA3234D-650A-E54A-EFE3-6AEFC4649C22}"/>
              </a:ext>
            </a:extLst>
          </p:cNvPr>
          <p:cNvGrpSpPr/>
          <p:nvPr/>
        </p:nvGrpSpPr>
        <p:grpSpPr>
          <a:xfrm>
            <a:off x="7802526" y="2448683"/>
            <a:ext cx="108219" cy="126657"/>
            <a:chOff x="9084759" y="4478261"/>
            <a:chExt cx="106174" cy="106174"/>
          </a:xfrm>
        </p:grpSpPr>
        <p:cxnSp>
          <p:nvCxnSpPr>
            <p:cNvPr id="396" name="Straight Connector 395">
              <a:extLst>
                <a:ext uri="{FF2B5EF4-FFF2-40B4-BE49-F238E27FC236}">
                  <a16:creationId xmlns:a16="http://schemas.microsoft.com/office/drawing/2014/main" id="{A1FDCC4E-CFB5-4EAE-B062-6CD17D9D6EC4}"/>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099C9DE8-31C4-B280-AA31-717BC644333B}"/>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398" name="Group 397">
            <a:extLst>
              <a:ext uri="{FF2B5EF4-FFF2-40B4-BE49-F238E27FC236}">
                <a16:creationId xmlns:a16="http://schemas.microsoft.com/office/drawing/2014/main" id="{EF2C35EF-D0B9-5011-E97A-65B2CBC90655}"/>
              </a:ext>
            </a:extLst>
          </p:cNvPr>
          <p:cNvGrpSpPr/>
          <p:nvPr/>
        </p:nvGrpSpPr>
        <p:grpSpPr>
          <a:xfrm>
            <a:off x="7660404" y="2358958"/>
            <a:ext cx="108219" cy="126657"/>
            <a:chOff x="9084759" y="4478261"/>
            <a:chExt cx="106174" cy="106174"/>
          </a:xfrm>
        </p:grpSpPr>
        <p:cxnSp>
          <p:nvCxnSpPr>
            <p:cNvPr id="399" name="Straight Connector 398">
              <a:extLst>
                <a:ext uri="{FF2B5EF4-FFF2-40B4-BE49-F238E27FC236}">
                  <a16:creationId xmlns:a16="http://schemas.microsoft.com/office/drawing/2014/main" id="{8CD1F400-40B4-A76A-ABD1-F42ACA291992}"/>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198ED789-1FEB-696F-CC7A-796DF34F66FA}"/>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401" name="Group 400">
            <a:extLst>
              <a:ext uri="{FF2B5EF4-FFF2-40B4-BE49-F238E27FC236}">
                <a16:creationId xmlns:a16="http://schemas.microsoft.com/office/drawing/2014/main" id="{332AA415-3514-C324-D407-2A2C9F43965A}"/>
              </a:ext>
            </a:extLst>
          </p:cNvPr>
          <p:cNvGrpSpPr/>
          <p:nvPr/>
        </p:nvGrpSpPr>
        <p:grpSpPr>
          <a:xfrm>
            <a:off x="7566838" y="2324448"/>
            <a:ext cx="108219" cy="126657"/>
            <a:chOff x="9084759" y="4478261"/>
            <a:chExt cx="106174" cy="106174"/>
          </a:xfrm>
        </p:grpSpPr>
        <p:cxnSp>
          <p:nvCxnSpPr>
            <p:cNvPr id="402" name="Straight Connector 401">
              <a:extLst>
                <a:ext uri="{FF2B5EF4-FFF2-40B4-BE49-F238E27FC236}">
                  <a16:creationId xmlns:a16="http://schemas.microsoft.com/office/drawing/2014/main" id="{C4771307-57B3-321F-C938-88EC60E145C0}"/>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403" name="Straight Connector 402">
              <a:extLst>
                <a:ext uri="{FF2B5EF4-FFF2-40B4-BE49-F238E27FC236}">
                  <a16:creationId xmlns:a16="http://schemas.microsoft.com/office/drawing/2014/main" id="{E583633C-DD89-53AE-1A3C-4A0B14529EBB}"/>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404" name="Group 403">
            <a:extLst>
              <a:ext uri="{FF2B5EF4-FFF2-40B4-BE49-F238E27FC236}">
                <a16:creationId xmlns:a16="http://schemas.microsoft.com/office/drawing/2014/main" id="{753521B0-8805-C175-8F28-13B06ED5BF00}"/>
              </a:ext>
            </a:extLst>
          </p:cNvPr>
          <p:cNvGrpSpPr/>
          <p:nvPr/>
        </p:nvGrpSpPr>
        <p:grpSpPr>
          <a:xfrm>
            <a:off x="7452078" y="2292591"/>
            <a:ext cx="108219" cy="126657"/>
            <a:chOff x="9084759" y="4478261"/>
            <a:chExt cx="106174" cy="106174"/>
          </a:xfrm>
        </p:grpSpPr>
        <p:cxnSp>
          <p:nvCxnSpPr>
            <p:cNvPr id="405" name="Straight Connector 404">
              <a:extLst>
                <a:ext uri="{FF2B5EF4-FFF2-40B4-BE49-F238E27FC236}">
                  <a16:creationId xmlns:a16="http://schemas.microsoft.com/office/drawing/2014/main" id="{1074176F-5D49-9EF5-4F6C-B742FDECDF5F}"/>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0BB0B0BE-363C-0C76-503A-87647F483A05}"/>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407" name="Group 406">
            <a:extLst>
              <a:ext uri="{FF2B5EF4-FFF2-40B4-BE49-F238E27FC236}">
                <a16:creationId xmlns:a16="http://schemas.microsoft.com/office/drawing/2014/main" id="{BE09D869-72B6-B39A-25C5-CDA1DA9D589D}"/>
              </a:ext>
            </a:extLst>
          </p:cNvPr>
          <p:cNvGrpSpPr/>
          <p:nvPr/>
        </p:nvGrpSpPr>
        <p:grpSpPr>
          <a:xfrm>
            <a:off x="7181158" y="2173338"/>
            <a:ext cx="108219" cy="126657"/>
            <a:chOff x="9084759" y="4478261"/>
            <a:chExt cx="106174" cy="106174"/>
          </a:xfrm>
        </p:grpSpPr>
        <p:cxnSp>
          <p:nvCxnSpPr>
            <p:cNvPr id="408" name="Straight Connector 407">
              <a:extLst>
                <a:ext uri="{FF2B5EF4-FFF2-40B4-BE49-F238E27FC236}">
                  <a16:creationId xmlns:a16="http://schemas.microsoft.com/office/drawing/2014/main" id="{45F4A242-4577-3F6C-9AF0-D6CCD07FEACC}"/>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62125083-E9DE-E935-0EAD-33113E3DCC1E}"/>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pSp>
        <p:nvGrpSpPr>
          <p:cNvPr id="410" name="Group 409">
            <a:extLst>
              <a:ext uri="{FF2B5EF4-FFF2-40B4-BE49-F238E27FC236}">
                <a16:creationId xmlns:a16="http://schemas.microsoft.com/office/drawing/2014/main" id="{FC993AB8-E2AA-67B2-3296-5BAA595571F4}"/>
              </a:ext>
            </a:extLst>
          </p:cNvPr>
          <p:cNvGrpSpPr/>
          <p:nvPr/>
        </p:nvGrpSpPr>
        <p:grpSpPr>
          <a:xfrm>
            <a:off x="6968387" y="1994586"/>
            <a:ext cx="108219" cy="126657"/>
            <a:chOff x="9084759" y="4478261"/>
            <a:chExt cx="106174" cy="106174"/>
          </a:xfrm>
        </p:grpSpPr>
        <p:cxnSp>
          <p:nvCxnSpPr>
            <p:cNvPr id="411" name="Straight Connector 410">
              <a:extLst>
                <a:ext uri="{FF2B5EF4-FFF2-40B4-BE49-F238E27FC236}">
                  <a16:creationId xmlns:a16="http://schemas.microsoft.com/office/drawing/2014/main" id="{A1A5CA7C-95F2-7FB5-9F55-B352067E96B6}"/>
                </a:ext>
              </a:extLst>
            </p:cNvPr>
            <p:cNvCxnSpPr>
              <a:cxnSpLocks/>
            </p:cNvCxnSpPr>
            <p:nvPr/>
          </p:nvCxnSpPr>
          <p:spPr bwMode="auto">
            <a:xfrm rot="162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E9B6D6BB-5E86-E7FE-A440-C36E2876C1CD}"/>
                </a:ext>
              </a:extLst>
            </p:cNvPr>
            <p:cNvCxnSpPr>
              <a:cxnSpLocks/>
            </p:cNvCxnSpPr>
            <p:nvPr/>
          </p:nvCxnSpPr>
          <p:spPr bwMode="auto">
            <a:xfrm rot="10800000">
              <a:off x="9137846" y="4478261"/>
              <a:ext cx="0" cy="106174"/>
            </a:xfrm>
            <a:prstGeom prst="line">
              <a:avLst/>
            </a:prstGeom>
            <a:noFill/>
            <a:ln w="28575" cap="flat" cmpd="sng" algn="ctr">
              <a:solidFill>
                <a:schemeClr val="accent6"/>
              </a:solidFill>
              <a:prstDash val="solid"/>
              <a:round/>
              <a:headEnd type="none" w="med" len="med"/>
              <a:tailEnd type="none" w="med" len="med"/>
            </a:ln>
            <a:effectLst/>
          </p:spPr>
        </p:cxnSp>
      </p:grpSp>
      <p:graphicFrame>
        <p:nvGraphicFramePr>
          <p:cNvPr id="63" name="Table 261">
            <a:extLst>
              <a:ext uri="{FF2B5EF4-FFF2-40B4-BE49-F238E27FC236}">
                <a16:creationId xmlns:a16="http://schemas.microsoft.com/office/drawing/2014/main" id="{ED57AA1C-5F5C-4DEA-6C42-D5DE29A85A85}"/>
              </a:ext>
            </a:extLst>
          </p:cNvPr>
          <p:cNvGraphicFramePr>
            <a:graphicFrameLocks/>
          </p:cNvGraphicFramePr>
          <p:nvPr/>
        </p:nvGraphicFramePr>
        <p:xfrm>
          <a:off x="716156" y="2738733"/>
          <a:ext cx="4546210" cy="3383424"/>
        </p:xfrm>
        <a:graphic>
          <a:graphicData uri="http://schemas.openxmlformats.org/drawingml/2006/table">
            <a:tbl>
              <a:tblPr firstRow="1" bandRow="1">
                <a:tableStyleId>{B301B821-A1FF-4177-AEE7-76D212191A09}</a:tableStyleId>
              </a:tblPr>
              <a:tblGrid>
                <a:gridCol w="1821931">
                  <a:extLst>
                    <a:ext uri="{9D8B030D-6E8A-4147-A177-3AD203B41FA5}">
                      <a16:colId xmlns:a16="http://schemas.microsoft.com/office/drawing/2014/main" val="2897966491"/>
                    </a:ext>
                  </a:extLst>
                </a:gridCol>
                <a:gridCol w="1313387">
                  <a:extLst>
                    <a:ext uri="{9D8B030D-6E8A-4147-A177-3AD203B41FA5}">
                      <a16:colId xmlns:a16="http://schemas.microsoft.com/office/drawing/2014/main" val="403912105"/>
                    </a:ext>
                  </a:extLst>
                </a:gridCol>
                <a:gridCol w="1410892">
                  <a:extLst>
                    <a:ext uri="{9D8B030D-6E8A-4147-A177-3AD203B41FA5}">
                      <a16:colId xmlns:a16="http://schemas.microsoft.com/office/drawing/2014/main" val="1113213249"/>
                    </a:ext>
                  </a:extLst>
                </a:gridCol>
              </a:tblGrid>
              <a:tr h="203935">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u="none" strike="noStrike" cap="none" normalizeH="0" baseline="0">
                          <a:ln>
                            <a:noFill/>
                          </a:ln>
                          <a:solidFill>
                            <a:schemeClr val="tx1"/>
                          </a:solidFill>
                          <a:effectLst/>
                          <a:latin typeface="Calibri" panose="020F0502020204030204" pitchFamily="34" charset="0"/>
                          <a:cs typeface="Calibri" panose="020F0502020204030204" pitchFamily="34" charset="0"/>
                        </a:rPr>
                        <a:t>Parameter</a:t>
                      </a:r>
                      <a:endParaRPr kumimoji="0" lang="en-GB" sz="1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Isa-Kd</a:t>
                      </a:r>
                      <a:b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(n = 179)</a:t>
                      </a:r>
                      <a:endParaRPr kumimoji="0" lang="en-US" sz="1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Kd </a:t>
                      </a:r>
                      <a:b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US" sz="1400" u="none" strike="noStrike" cap="none" normalizeH="0" baseline="0">
                          <a:ln>
                            <a:noFill/>
                          </a:ln>
                          <a:solidFill>
                            <a:schemeClr val="tx1"/>
                          </a:solidFill>
                          <a:effectLst/>
                          <a:latin typeface="Calibri" panose="020F0502020204030204" pitchFamily="34" charset="0"/>
                          <a:cs typeface="Calibri" panose="020F0502020204030204" pitchFamily="34" charset="0"/>
                        </a:rPr>
                        <a:t>(n = 123)</a:t>
                      </a:r>
                      <a:endParaRPr kumimoji="0" lang="en-US" sz="1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06484919"/>
                  </a:ext>
                </a:extLst>
              </a:tr>
              <a:tr h="11996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ORR, %</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86.6</a:t>
                      </a:r>
                      <a:endParaRPr kumimoji="0" lang="en-US" sz="1400" b="0" i="0" u="none" strike="noStrike" cap="none" normalizeH="0" baseline="3000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83.7</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86669191"/>
                  </a:ext>
                </a:extLst>
              </a:tr>
              <a:tr h="11996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kern="1200" cap="none" normalizeH="0" baseline="0">
                          <a:ln>
                            <a:noFill/>
                          </a:ln>
                          <a:solidFill>
                            <a:schemeClr val="bg1"/>
                          </a:solidFill>
                          <a:effectLst/>
                          <a:latin typeface="Calibri" panose="020F0502020204030204" pitchFamily="34" charset="0"/>
                          <a:cs typeface="Calibri" panose="020F0502020204030204" pitchFamily="34" charset="0"/>
                        </a:rPr>
                        <a:t>CR, %</a:t>
                      </a: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44.1</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28.5</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463401036"/>
                  </a:ext>
                </a:extLst>
              </a:tr>
              <a:tr h="119964">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u="none" strike="noStrike" kern="1200" cap="none" normalizeH="0" baseline="0" dirty="0">
                          <a:ln>
                            <a:noFill/>
                          </a:ln>
                          <a:solidFill>
                            <a:schemeClr val="bg1"/>
                          </a:solidFill>
                          <a:effectLst/>
                          <a:latin typeface="Calibri" panose="020F0502020204030204" pitchFamily="34" charset="0"/>
                          <a:cs typeface="Calibri" panose="020F0502020204030204" pitchFamily="34" charset="0"/>
                        </a:rPr>
                        <a:t>MRD negative, %</a:t>
                      </a:r>
                      <a:endParaRPr kumimoji="0" lang="en-US" sz="1400" b="0"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1"/>
                          </a:solidFill>
                          <a:effectLst/>
                          <a:latin typeface="Calibri" panose="020F0502020204030204" pitchFamily="34" charset="0"/>
                          <a:cs typeface="Calibri" panose="020F0502020204030204" pitchFamily="34" charset="0"/>
                        </a:rPr>
                        <a:t>33.5</a:t>
                      </a:r>
                      <a:endPar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15.4</a:t>
                      </a: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89732229"/>
                  </a:ext>
                </a:extLst>
              </a:tr>
              <a:tr h="203935">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MRD negative </a:t>
                      </a:r>
                      <a:br>
                        <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br>
                      <a:r>
                        <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and CR rate, %</a:t>
                      </a: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26.3</a:t>
                      </a: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12.2</a:t>
                      </a: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275726591"/>
                  </a:ext>
                </a:extLst>
              </a:tr>
              <a:tr h="119964">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mPFS2, mo (95% CI)</a:t>
                      </a: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47.2 (38.1-NC)</a:t>
                      </a:r>
                    </a:p>
                  </a:txBody>
                  <a:tcPr marL="121699" marR="121699" marT="45728" marB="45728" anchor="ctr" horzOverflow="overflow">
                    <a:lnL>
                      <a:noFill/>
                    </a:lnL>
                    <a:lnR>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35.6 (24.1-40.5)</a:t>
                      </a: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2575393876"/>
                  </a:ext>
                </a:extLst>
              </a:tr>
              <a:tr h="119964">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rgbClr val="CDCDCF"/>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HR: 0.68 (95% CI: 0.50-0.94)</a:t>
                      </a: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727740"/>
                  </a:ext>
                </a:extLst>
              </a:tr>
              <a:tr h="119964">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mOS, mo (95% CI)*</a:t>
                      </a: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NR (52.17-NR)</a:t>
                      </a: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1"/>
                          </a:solidFill>
                          <a:effectLst/>
                          <a:latin typeface="Calibri" panose="020F0502020204030204" pitchFamily="34" charset="0"/>
                          <a:cs typeface="Calibri" panose="020F0502020204030204" pitchFamily="34" charset="0"/>
                        </a:rPr>
                        <a:t>50.6 (18.9-NR)</a:t>
                      </a: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158796374"/>
                  </a:ext>
                </a:extLst>
              </a:tr>
              <a:tr h="119964">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sz="14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endParaRPr>
                    </a:p>
                  </a:txBody>
                  <a:tcPr marL="121699" marR="121699" marT="45728" marB="45728" anchor="ctr" horzOverflow="overflow">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HR: 0.855 (95% CI: 0.608-1.202) </a:t>
                      </a:r>
                      <a:br>
                        <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br>
                      <a:r>
                        <a:rPr kumimoji="0" lang="en-US" sz="1400" b="0" i="1" u="none" strike="noStrike" cap="none" normalizeH="0" baseline="0" dirty="0">
                          <a:ln>
                            <a:noFill/>
                          </a:ln>
                          <a:solidFill>
                            <a:schemeClr val="bg1"/>
                          </a:solidFill>
                          <a:effectLst/>
                          <a:latin typeface="Calibri" panose="020F0502020204030204" pitchFamily="34" charset="0"/>
                          <a:cs typeface="Calibri" panose="020F0502020204030204" pitchFamily="34" charset="0"/>
                        </a:rPr>
                        <a:t>P</a:t>
                      </a:r>
                      <a:r>
                        <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 .184</a:t>
                      </a: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121699" marR="121699" marT="45728" marB="45728" anchor="ctr" horzOverflow="overflow">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922392497"/>
                  </a:ext>
                </a:extLst>
              </a:tr>
            </a:tbl>
          </a:graphicData>
        </a:graphic>
      </p:graphicFrame>
      <p:sp>
        <p:nvSpPr>
          <p:cNvPr id="20" name="TextBox 19">
            <a:extLst>
              <a:ext uri="{FF2B5EF4-FFF2-40B4-BE49-F238E27FC236}">
                <a16:creationId xmlns:a16="http://schemas.microsoft.com/office/drawing/2014/main" id="{7B2AA950-6449-0E95-0AD7-0D9B95F489DC}"/>
              </a:ext>
            </a:extLst>
          </p:cNvPr>
          <p:cNvSpPr txBox="1"/>
          <p:nvPr/>
        </p:nvSpPr>
        <p:spPr bwMode="auto">
          <a:xfrm>
            <a:off x="695915" y="1447347"/>
            <a:ext cx="48107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Isa-Kd group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Median 2 prior lines of therapy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32% Len refractory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31.3% PI refractory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49.7% refractory to last regimen</a:t>
            </a: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Çerçeve 5">
            <a:extLst>
              <a:ext uri="{FF2B5EF4-FFF2-40B4-BE49-F238E27FC236}">
                <a16:creationId xmlns:a16="http://schemas.microsoft.com/office/drawing/2014/main" id="{233898B1-3A94-6BEA-4156-ECF3C764A8D7}"/>
              </a:ext>
            </a:extLst>
          </p:cNvPr>
          <p:cNvSpPr/>
          <p:nvPr/>
        </p:nvSpPr>
        <p:spPr>
          <a:xfrm>
            <a:off x="8843752" y="2032338"/>
            <a:ext cx="3281303" cy="2783798"/>
          </a:xfrm>
          <a:prstGeom prst="fram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2" name="Resim 21" descr="beyaz, tasarım içeren bir resim&#10;&#10;Yapay zeka tarafından oluşturulan içerik yanlış olabilir.">
            <a:extLst>
              <a:ext uri="{FF2B5EF4-FFF2-40B4-BE49-F238E27FC236}">
                <a16:creationId xmlns:a16="http://schemas.microsoft.com/office/drawing/2014/main" id="{2E8A3E80-0276-45A9-B7D3-849E2ABECC8F}"/>
              </a:ext>
            </a:extLst>
          </p:cNvPr>
          <p:cNvPicPr>
            <a:picLocks noChangeAspect="1"/>
          </p:cNvPicPr>
          <p:nvPr/>
        </p:nvPicPr>
        <p:blipFill>
          <a:blip r:embed="rId3"/>
          <a:stretch>
            <a:fillRect/>
          </a:stretch>
        </p:blipFill>
        <p:spPr>
          <a:xfrm>
            <a:off x="8825351" y="6193736"/>
            <a:ext cx="3120378" cy="585072"/>
          </a:xfrm>
          <a:prstGeom prst="rect">
            <a:avLst/>
          </a:prstGeom>
        </p:spPr>
      </p:pic>
    </p:spTree>
    <p:extLst>
      <p:ext uri="{BB962C8B-B14F-4D97-AF65-F5344CB8AC3E}">
        <p14:creationId xmlns:p14="http://schemas.microsoft.com/office/powerpoint/2010/main" val="12164057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1F8D84-3F21-8E4C-95F2-99CC2378EDA6}"/>
              </a:ext>
            </a:extLst>
          </p:cNvPr>
          <p:cNvSpPr>
            <a:spLocks noGrp="1"/>
          </p:cNvSpPr>
          <p:nvPr>
            <p:ph type="title"/>
          </p:nvPr>
        </p:nvSpPr>
        <p:spPr/>
        <p:txBody>
          <a:bodyPr/>
          <a:lstStyle/>
          <a:p>
            <a:r>
              <a:rPr lang="tr-TR" dirty="0"/>
              <a:t>                           </a:t>
            </a:r>
            <a:r>
              <a:rPr lang="tr-TR" b="1" dirty="0">
                <a:solidFill>
                  <a:srgbClr val="FF0000"/>
                </a:solidFill>
              </a:rPr>
              <a:t>TEŞEKKÜRLER</a:t>
            </a:r>
          </a:p>
        </p:txBody>
      </p:sp>
      <p:pic>
        <p:nvPicPr>
          <p:cNvPr id="4" name="Picture 2">
            <a:extLst>
              <a:ext uri="{FF2B5EF4-FFF2-40B4-BE49-F238E27FC236}">
                <a16:creationId xmlns:a16="http://schemas.microsoft.com/office/drawing/2014/main" id="{1DF1A3A7-178E-554D-BA14-598F9F5D4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815" y="2138363"/>
            <a:ext cx="3429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503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a:extLst>
              <a:ext uri="{FF2B5EF4-FFF2-40B4-BE49-F238E27FC236}">
                <a16:creationId xmlns:a16="http://schemas.microsoft.com/office/drawing/2014/main" id="{B7F71784-F218-7447-A614-86FBE059E33F}"/>
              </a:ext>
            </a:extLst>
          </p:cNvPr>
          <p:cNvSpPr>
            <a:spLocks noGrp="1"/>
          </p:cNvSpPr>
          <p:nvPr>
            <p:ph type="title"/>
          </p:nvPr>
        </p:nvSpPr>
        <p:spPr>
          <a:xfrm>
            <a:off x="838200" y="84223"/>
            <a:ext cx="10515600" cy="996343"/>
          </a:xfrm>
          <a:solidFill>
            <a:srgbClr val="FF0000"/>
          </a:solidFill>
          <a:ln>
            <a:solidFill>
              <a:schemeClr val="accent1"/>
            </a:solidFill>
          </a:ln>
        </p:spPr>
        <p:txBody>
          <a:bodyPr>
            <a:normAutofit fontScale="90000"/>
          </a:bodyPr>
          <a:lstStyle/>
          <a:p>
            <a:pPr algn="ctr"/>
            <a:r>
              <a:rPr lang="tr-TR" dirty="0" err="1">
                <a:solidFill>
                  <a:schemeClr val="bg1"/>
                </a:solidFill>
              </a:rPr>
              <a:t>Randomize</a:t>
            </a:r>
            <a:r>
              <a:rPr lang="tr-TR" dirty="0">
                <a:solidFill>
                  <a:schemeClr val="bg1"/>
                </a:solidFill>
              </a:rPr>
              <a:t> Faz 3 Çalışma: </a:t>
            </a:r>
            <a:r>
              <a:rPr lang="tr-TR" dirty="0" err="1">
                <a:solidFill>
                  <a:schemeClr val="bg1"/>
                </a:solidFill>
              </a:rPr>
              <a:t>VRd</a:t>
            </a:r>
            <a:r>
              <a:rPr lang="tr-TR" dirty="0">
                <a:solidFill>
                  <a:schemeClr val="bg1"/>
                </a:solidFill>
              </a:rPr>
              <a:t> </a:t>
            </a:r>
            <a:r>
              <a:rPr lang="tr-TR" dirty="0" err="1">
                <a:solidFill>
                  <a:schemeClr val="bg1"/>
                </a:solidFill>
              </a:rPr>
              <a:t>vs</a:t>
            </a:r>
            <a:r>
              <a:rPr lang="tr-TR" dirty="0">
                <a:solidFill>
                  <a:schemeClr val="bg1"/>
                </a:solidFill>
              </a:rPr>
              <a:t> </a:t>
            </a:r>
            <a:r>
              <a:rPr lang="tr-TR" dirty="0" err="1">
                <a:solidFill>
                  <a:schemeClr val="bg1"/>
                </a:solidFill>
              </a:rPr>
              <a:t>Rd</a:t>
            </a:r>
            <a:br>
              <a:rPr lang="tr-TR" dirty="0">
                <a:solidFill>
                  <a:schemeClr val="bg1"/>
                </a:solidFill>
              </a:rPr>
            </a:br>
            <a:r>
              <a:rPr lang="tr-TR" dirty="0">
                <a:solidFill>
                  <a:schemeClr val="bg1"/>
                </a:solidFill>
              </a:rPr>
              <a:t> SWOG S0777</a:t>
            </a:r>
          </a:p>
        </p:txBody>
      </p:sp>
      <p:graphicFrame>
        <p:nvGraphicFramePr>
          <p:cNvPr id="10" name="Group 3">
            <a:extLst>
              <a:ext uri="{FF2B5EF4-FFF2-40B4-BE49-F238E27FC236}">
                <a16:creationId xmlns:a16="http://schemas.microsoft.com/office/drawing/2014/main" id="{7AD0C19E-D878-3643-80B2-9F22A892DBD2}"/>
              </a:ext>
            </a:extLst>
          </p:cNvPr>
          <p:cNvGraphicFramePr>
            <a:graphicFrameLocks/>
          </p:cNvGraphicFramePr>
          <p:nvPr/>
        </p:nvGraphicFramePr>
        <p:xfrm>
          <a:off x="641430" y="5124039"/>
          <a:ext cx="5690393" cy="1249830"/>
        </p:xfrm>
        <a:graphic>
          <a:graphicData uri="http://schemas.openxmlformats.org/drawingml/2006/table">
            <a:tbl>
              <a:tblPr>
                <a:tableStyleId>{21E4AEA4-8DFA-4A89-87EB-49C32662AFE0}</a:tableStyleId>
              </a:tblPr>
              <a:tblGrid>
                <a:gridCol w="1236968">
                  <a:extLst>
                    <a:ext uri="{9D8B030D-6E8A-4147-A177-3AD203B41FA5}">
                      <a16:colId xmlns:a16="http://schemas.microsoft.com/office/drawing/2014/main" val="20000"/>
                    </a:ext>
                  </a:extLst>
                </a:gridCol>
                <a:gridCol w="1617574">
                  <a:extLst>
                    <a:ext uri="{9D8B030D-6E8A-4147-A177-3AD203B41FA5}">
                      <a16:colId xmlns:a16="http://schemas.microsoft.com/office/drawing/2014/main" val="20001"/>
                    </a:ext>
                  </a:extLst>
                </a:gridCol>
                <a:gridCol w="1427271">
                  <a:extLst>
                    <a:ext uri="{9D8B030D-6E8A-4147-A177-3AD203B41FA5}">
                      <a16:colId xmlns:a16="http://schemas.microsoft.com/office/drawing/2014/main" val="20002"/>
                    </a:ext>
                  </a:extLst>
                </a:gridCol>
                <a:gridCol w="1408580">
                  <a:extLst>
                    <a:ext uri="{9D8B030D-6E8A-4147-A177-3AD203B41FA5}">
                      <a16:colId xmlns:a16="http://schemas.microsoft.com/office/drawing/2014/main" val="20004"/>
                    </a:ext>
                  </a:extLst>
                </a:gridCol>
              </a:tblGrid>
              <a:tr h="24247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u="none" strike="noStrike" cap="none" normalizeH="0" baseline="0" dirty="0">
                          <a:ln>
                            <a:noFill/>
                          </a:ln>
                          <a:effectLst/>
                        </a:rPr>
                        <a:t>Survival, Mos</a:t>
                      </a:r>
                      <a:endParaRPr kumimoji="0" lang="en-GB" sz="1600" b="1" i="0" u="none" strike="noStrike" cap="none" normalizeH="0" baseline="0" dirty="0">
                        <a:ln>
                          <a:noFill/>
                        </a:ln>
                        <a:solidFill>
                          <a:schemeClr val="tx1"/>
                        </a:solidFill>
                        <a:effectLs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VRd</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(n = 242)</a:t>
                      </a:r>
                      <a:endParaRPr kumimoji="0" lang="en-US" sz="1600" b="1" i="0" u="none" strike="noStrike" cap="none" normalizeH="0" baseline="0" dirty="0">
                        <a:ln>
                          <a:noFill/>
                        </a:ln>
                        <a:solidFill>
                          <a:schemeClr val="tx1"/>
                        </a:solidFill>
                        <a:effectLs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Rd</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(n = 229)</a:t>
                      </a:r>
                      <a:endParaRPr kumimoji="0" lang="en-US" sz="1600" b="1" i="0" u="none" strike="noStrike" cap="none" normalizeH="0" baseline="0" dirty="0">
                        <a:ln>
                          <a:noFill/>
                        </a:ln>
                        <a:solidFill>
                          <a:schemeClr val="tx1"/>
                        </a:solidFill>
                        <a:effectLs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P Value</a:t>
                      </a:r>
                      <a:endParaRPr kumimoji="0" lang="en-US" sz="1600" b="1" i="0" u="none" strike="noStrike" cap="none" normalizeH="0" baseline="0" dirty="0">
                        <a:ln>
                          <a:noFill/>
                        </a:ln>
                        <a:solidFill>
                          <a:schemeClr val="tx1"/>
                        </a:solidFill>
                        <a:effectLst/>
                        <a:latin typeface="Arial" charset="0"/>
                      </a:endParaRPr>
                    </a:p>
                  </a:txBody>
                  <a:tcPr marL="91305" marR="91305" marT="45745" marB="45745" anchor="ctr" horzOverflow="overflow"/>
                </a:tc>
                <a:extLst>
                  <a:ext uri="{0D108BD9-81ED-4DB2-BD59-A6C34878D82A}">
                    <a16:rowId xmlns:a16="http://schemas.microsoft.com/office/drawing/2014/main" val="10000"/>
                  </a:ext>
                </a:extLst>
              </a:tr>
              <a:tr h="24247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Median PFS</a:t>
                      </a:r>
                      <a:endParaRPr kumimoji="0" lang="en-US" sz="1600" b="0" i="0" u="none" strike="noStrike" cap="none" normalizeH="0" baseline="0" dirty="0">
                        <a:ln>
                          <a:noFill/>
                        </a:ln>
                        <a:solidFill>
                          <a:schemeClr val="bg2">
                            <a:lumMod val="10000"/>
                          </a:schemeClr>
                        </a:solidFill>
                        <a:effectLs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highlight>
                            <a:srgbClr val="FFFF00"/>
                          </a:highlight>
                        </a:rPr>
                        <a:t>43</a:t>
                      </a:r>
                      <a:endParaRPr kumimoji="0" lang="en-US" sz="1600" b="0" i="0" u="none" strike="noStrike" cap="none" normalizeH="0" baseline="0" dirty="0">
                        <a:ln>
                          <a:noFill/>
                        </a:ln>
                        <a:solidFill>
                          <a:schemeClr val="bg2">
                            <a:lumMod val="10000"/>
                          </a:schemeClr>
                        </a:solidFill>
                        <a:effectLst/>
                        <a:highlight>
                          <a:srgbClr val="FFFF00"/>
                        </a:highligh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30</a:t>
                      </a:r>
                      <a:endParaRPr kumimoji="0" lang="en-US" sz="1600" b="0" i="0" u="none" strike="noStrike" cap="none" normalizeH="0" baseline="0" dirty="0">
                        <a:ln>
                          <a:noFill/>
                        </a:ln>
                        <a:solidFill>
                          <a:schemeClr val="bg2">
                            <a:lumMod val="10000"/>
                          </a:schemeClr>
                        </a:solidFill>
                        <a:effectLs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highlight>
                            <a:srgbClr val="FFFF00"/>
                          </a:highlight>
                        </a:rPr>
                        <a:t>.0018*</a:t>
                      </a:r>
                      <a:endParaRPr kumimoji="0" lang="en-US" sz="1600" b="0" i="0" u="none" strike="noStrike" cap="none" normalizeH="0" baseline="0" dirty="0">
                        <a:ln>
                          <a:noFill/>
                        </a:ln>
                        <a:solidFill>
                          <a:schemeClr val="bg2">
                            <a:lumMod val="10000"/>
                          </a:schemeClr>
                        </a:solidFill>
                        <a:effectLst/>
                        <a:highlight>
                          <a:srgbClr val="FFFF00"/>
                        </a:highlight>
                        <a:latin typeface="Arial" charset="0"/>
                      </a:endParaRPr>
                    </a:p>
                  </a:txBody>
                  <a:tcPr marL="91305" marR="91305" marT="45745" marB="45745" anchor="ctr" horzOverflow="overflow"/>
                </a:tc>
                <a:extLst>
                  <a:ext uri="{0D108BD9-81ED-4DB2-BD59-A6C34878D82A}">
                    <a16:rowId xmlns:a16="http://schemas.microsoft.com/office/drawing/2014/main" val="10001"/>
                  </a:ext>
                </a:extLst>
              </a:tr>
              <a:tr h="24247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Median OS</a:t>
                      </a:r>
                      <a:endParaRPr kumimoji="0" lang="en-US" sz="1600" b="0" i="0" u="none" strike="noStrike" cap="none" normalizeH="0" baseline="0" dirty="0">
                        <a:ln>
                          <a:noFill/>
                        </a:ln>
                        <a:solidFill>
                          <a:schemeClr val="bg2">
                            <a:lumMod val="10000"/>
                          </a:schemeClr>
                        </a:solidFill>
                        <a:effectLs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highlight>
                            <a:srgbClr val="FFFF00"/>
                          </a:highlight>
                        </a:rPr>
                        <a:t>75</a:t>
                      </a:r>
                      <a:endParaRPr kumimoji="0" lang="en-US" sz="1600" b="0" i="0" u="none" strike="noStrike" cap="none" normalizeH="0" baseline="0" dirty="0">
                        <a:ln>
                          <a:noFill/>
                        </a:ln>
                        <a:solidFill>
                          <a:schemeClr val="bg2">
                            <a:lumMod val="10000"/>
                          </a:schemeClr>
                        </a:solidFill>
                        <a:effectLst/>
                        <a:highlight>
                          <a:srgbClr val="FFFF00"/>
                        </a:highligh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rPr>
                        <a:t>64</a:t>
                      </a:r>
                      <a:endParaRPr kumimoji="0" lang="en-US" sz="1600" b="0" i="0" u="none" strike="noStrike" cap="none" normalizeH="0" baseline="0" dirty="0">
                        <a:ln>
                          <a:noFill/>
                        </a:ln>
                        <a:solidFill>
                          <a:schemeClr val="bg2">
                            <a:lumMod val="10000"/>
                          </a:schemeClr>
                        </a:solidFill>
                        <a:effectLst/>
                        <a:latin typeface="Arial" charset="0"/>
                      </a:endParaRPr>
                    </a:p>
                  </a:txBody>
                  <a:tcPr marL="91305" marR="91305" marT="45745" marB="45745"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u="none" strike="noStrike" cap="none" normalizeH="0" baseline="0" dirty="0">
                          <a:ln>
                            <a:noFill/>
                          </a:ln>
                          <a:effectLst/>
                          <a:highlight>
                            <a:srgbClr val="FFFF00"/>
                          </a:highlight>
                        </a:rPr>
                        <a:t>.025</a:t>
                      </a:r>
                      <a:r>
                        <a:rPr kumimoji="0" lang="en-US" sz="1600" u="none" strike="noStrike" cap="none" normalizeH="0" baseline="30000" dirty="0">
                          <a:ln>
                            <a:noFill/>
                          </a:ln>
                          <a:effectLst/>
                          <a:highlight>
                            <a:srgbClr val="FFFF00"/>
                          </a:highlight>
                        </a:rPr>
                        <a:t>†</a:t>
                      </a:r>
                      <a:endParaRPr kumimoji="0" lang="en-US" sz="1600" b="0" i="0" u="none" strike="noStrike" cap="none" normalizeH="0" baseline="30000" dirty="0">
                        <a:ln>
                          <a:noFill/>
                        </a:ln>
                        <a:solidFill>
                          <a:schemeClr val="bg2">
                            <a:lumMod val="10000"/>
                          </a:schemeClr>
                        </a:solidFill>
                        <a:effectLst/>
                        <a:highlight>
                          <a:srgbClr val="FFFF00"/>
                        </a:highlight>
                        <a:latin typeface="Arial" charset="0"/>
                      </a:endParaRPr>
                    </a:p>
                  </a:txBody>
                  <a:tcPr marL="91305" marR="91305" marT="45745" marB="45745" anchor="ctr" horzOverflow="overflow"/>
                </a:tc>
                <a:extLst>
                  <a:ext uri="{0D108BD9-81ED-4DB2-BD59-A6C34878D82A}">
                    <a16:rowId xmlns:a16="http://schemas.microsoft.com/office/drawing/2014/main" val="10002"/>
                  </a:ext>
                </a:extLst>
              </a:tr>
            </a:tbl>
          </a:graphicData>
        </a:graphic>
      </p:graphicFrame>
      <p:pic>
        <p:nvPicPr>
          <p:cNvPr id="2" name="Resim 1">
            <a:extLst>
              <a:ext uri="{FF2B5EF4-FFF2-40B4-BE49-F238E27FC236}">
                <a16:creationId xmlns:a16="http://schemas.microsoft.com/office/drawing/2014/main" id="{9DC8AB03-5314-0848-A52F-4022A55F9B1E}"/>
              </a:ext>
            </a:extLst>
          </p:cNvPr>
          <p:cNvPicPr>
            <a:picLocks noChangeAspect="1"/>
          </p:cNvPicPr>
          <p:nvPr/>
        </p:nvPicPr>
        <p:blipFill>
          <a:blip r:embed="rId2"/>
          <a:stretch>
            <a:fillRect/>
          </a:stretch>
        </p:blipFill>
        <p:spPr>
          <a:xfrm>
            <a:off x="211247" y="1080566"/>
            <a:ext cx="5884752" cy="3970681"/>
          </a:xfrm>
          <a:prstGeom prst="rect">
            <a:avLst/>
          </a:prstGeom>
        </p:spPr>
      </p:pic>
      <p:pic>
        <p:nvPicPr>
          <p:cNvPr id="3" name="Resim 2">
            <a:extLst>
              <a:ext uri="{FF2B5EF4-FFF2-40B4-BE49-F238E27FC236}">
                <a16:creationId xmlns:a16="http://schemas.microsoft.com/office/drawing/2014/main" id="{FCD4850E-FDE6-C941-BFE3-887D4869335F}"/>
              </a:ext>
            </a:extLst>
          </p:cNvPr>
          <p:cNvPicPr>
            <a:picLocks noChangeAspect="1"/>
          </p:cNvPicPr>
          <p:nvPr/>
        </p:nvPicPr>
        <p:blipFill>
          <a:blip r:embed="rId3"/>
          <a:stretch>
            <a:fillRect/>
          </a:stretch>
        </p:blipFill>
        <p:spPr>
          <a:xfrm>
            <a:off x="6095999" y="1065584"/>
            <a:ext cx="5775364" cy="4000643"/>
          </a:xfrm>
          <a:prstGeom prst="rect">
            <a:avLst/>
          </a:prstGeom>
        </p:spPr>
      </p:pic>
      <p:sp>
        <p:nvSpPr>
          <p:cNvPr id="4" name="Metin kutusu 3">
            <a:extLst>
              <a:ext uri="{FF2B5EF4-FFF2-40B4-BE49-F238E27FC236}">
                <a16:creationId xmlns:a16="http://schemas.microsoft.com/office/drawing/2014/main" id="{C12F8EFE-CFA1-9546-AABF-83CDDA69CC12}"/>
              </a:ext>
            </a:extLst>
          </p:cNvPr>
          <p:cNvSpPr txBox="1"/>
          <p:nvPr/>
        </p:nvSpPr>
        <p:spPr>
          <a:xfrm>
            <a:off x="6570158" y="5330751"/>
            <a:ext cx="5621842" cy="923330"/>
          </a:xfrm>
          <a:prstGeom prst="rect">
            <a:avLst/>
          </a:prstGeom>
          <a:solidFill>
            <a:schemeClr val="accent1">
              <a:lumMod val="20000"/>
              <a:lumOff val="80000"/>
            </a:schemeClr>
          </a:solidFill>
          <a:ln>
            <a:solidFill>
              <a:schemeClr val="accent1"/>
            </a:solidFill>
          </a:ln>
        </p:spPr>
        <p:txBody>
          <a:bodyPr wrap="square" rtlCol="0">
            <a:spAutoFit/>
          </a:bodyPr>
          <a:lstStyle/>
          <a:p>
            <a:r>
              <a:rPr lang="tr-TR" dirty="0"/>
              <a:t>≥ Grade 3 </a:t>
            </a:r>
            <a:r>
              <a:rPr lang="tr-TR" dirty="0" err="1"/>
              <a:t>nörotoksisite</a:t>
            </a:r>
            <a:r>
              <a:rPr lang="tr-TR" dirty="0"/>
              <a:t>; VRD &gt; RD</a:t>
            </a:r>
          </a:p>
          <a:p>
            <a:r>
              <a:rPr lang="tr-TR" dirty="0"/>
              <a:t>33% </a:t>
            </a:r>
            <a:r>
              <a:rPr lang="tr-TR" dirty="0" err="1"/>
              <a:t>vs</a:t>
            </a:r>
            <a:r>
              <a:rPr lang="tr-TR" dirty="0"/>
              <a:t> 11%; p&lt;0·0001</a:t>
            </a:r>
          </a:p>
          <a:p>
            <a:r>
              <a:rPr lang="tr-TR" dirty="0" err="1">
                <a:solidFill>
                  <a:srgbClr val="FF0000"/>
                </a:solidFill>
              </a:rPr>
              <a:t>Bortezomib</a:t>
            </a:r>
            <a:r>
              <a:rPr lang="tr-TR" dirty="0">
                <a:solidFill>
                  <a:srgbClr val="FF0000"/>
                </a:solidFill>
              </a:rPr>
              <a:t> 1·3 mg/m</a:t>
            </a:r>
            <a:r>
              <a:rPr lang="tr-TR" baseline="30000" dirty="0">
                <a:solidFill>
                  <a:srgbClr val="FF0000"/>
                </a:solidFill>
              </a:rPr>
              <a:t>2</a:t>
            </a:r>
            <a:r>
              <a:rPr lang="tr-TR" dirty="0">
                <a:solidFill>
                  <a:srgbClr val="FF0000"/>
                </a:solidFill>
              </a:rPr>
              <a:t>intravenously on </a:t>
            </a:r>
            <a:r>
              <a:rPr lang="tr-TR" dirty="0" err="1">
                <a:solidFill>
                  <a:srgbClr val="FF0000"/>
                </a:solidFill>
              </a:rPr>
              <a:t>days</a:t>
            </a:r>
            <a:r>
              <a:rPr lang="tr-TR" dirty="0">
                <a:solidFill>
                  <a:srgbClr val="FF0000"/>
                </a:solidFill>
              </a:rPr>
              <a:t> 1, 4, 8, 11</a:t>
            </a:r>
          </a:p>
        </p:txBody>
      </p:sp>
      <p:sp>
        <p:nvSpPr>
          <p:cNvPr id="11" name="Metin kutusu 10">
            <a:extLst>
              <a:ext uri="{FF2B5EF4-FFF2-40B4-BE49-F238E27FC236}">
                <a16:creationId xmlns:a16="http://schemas.microsoft.com/office/drawing/2014/main" id="{4728FF59-0145-8B42-8F6F-00C5C5EEEC1A}"/>
              </a:ext>
            </a:extLst>
          </p:cNvPr>
          <p:cNvSpPr txBox="1"/>
          <p:nvPr/>
        </p:nvSpPr>
        <p:spPr>
          <a:xfrm>
            <a:off x="5010096" y="6527556"/>
            <a:ext cx="3563469" cy="246221"/>
          </a:xfrm>
          <a:prstGeom prst="rect">
            <a:avLst/>
          </a:prstGeom>
          <a:noFill/>
        </p:spPr>
        <p:txBody>
          <a:bodyPr wrap="square" rtlCol="0">
            <a:spAutoFit/>
          </a:bodyPr>
          <a:lstStyle/>
          <a:p>
            <a:r>
              <a:rPr lang="tr-TR" sz="1000" dirty="0" err="1"/>
              <a:t>Durie</a:t>
            </a:r>
            <a:r>
              <a:rPr lang="tr-TR" sz="1000" dirty="0"/>
              <a:t>, </a:t>
            </a:r>
            <a:r>
              <a:rPr lang="tr-TR" sz="1000" dirty="0" err="1"/>
              <a:t>Brian</a:t>
            </a:r>
            <a:r>
              <a:rPr lang="tr-TR" sz="1000" dirty="0"/>
              <a:t> G M et al.  </a:t>
            </a:r>
            <a:r>
              <a:rPr lang="tr-TR" sz="1000" i="1" dirty="0" err="1"/>
              <a:t>Lancet</a:t>
            </a:r>
            <a:r>
              <a:rPr lang="tr-TR" sz="1000" i="1" dirty="0"/>
              <a:t> (</a:t>
            </a:r>
            <a:r>
              <a:rPr lang="tr-TR" sz="1000" dirty="0" err="1"/>
              <a:t>vol</a:t>
            </a:r>
            <a:r>
              <a:rPr lang="tr-TR" sz="1000" dirty="0"/>
              <a:t>. 389,10068 (2017): 519-527.</a:t>
            </a:r>
          </a:p>
        </p:txBody>
      </p:sp>
    </p:spTree>
    <p:extLst>
      <p:ext uri="{BB962C8B-B14F-4D97-AF65-F5344CB8AC3E}">
        <p14:creationId xmlns:p14="http://schemas.microsoft.com/office/powerpoint/2010/main" val="256878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22D99EF-34FD-3D41-8FBB-8B56A1630534}"/>
              </a:ext>
            </a:extLst>
          </p:cNvPr>
          <p:cNvPicPr>
            <a:picLocks noChangeAspect="1"/>
          </p:cNvPicPr>
          <p:nvPr/>
        </p:nvPicPr>
        <p:blipFill>
          <a:blip r:embed="rId2"/>
          <a:stretch>
            <a:fillRect/>
          </a:stretch>
        </p:blipFill>
        <p:spPr>
          <a:xfrm>
            <a:off x="986500" y="536761"/>
            <a:ext cx="5657368" cy="2385222"/>
          </a:xfrm>
          <a:prstGeom prst="rect">
            <a:avLst/>
          </a:prstGeom>
          <a:ln>
            <a:solidFill>
              <a:schemeClr val="accent1"/>
            </a:solidFill>
          </a:ln>
        </p:spPr>
      </p:pic>
      <p:pic>
        <p:nvPicPr>
          <p:cNvPr id="5" name="object 16">
            <a:extLst>
              <a:ext uri="{FF2B5EF4-FFF2-40B4-BE49-F238E27FC236}">
                <a16:creationId xmlns:a16="http://schemas.microsoft.com/office/drawing/2014/main" id="{2C65FF4E-F3C9-604F-8BA5-629362067F4E}"/>
              </a:ext>
            </a:extLst>
          </p:cNvPr>
          <p:cNvPicPr/>
          <p:nvPr/>
        </p:nvPicPr>
        <p:blipFill>
          <a:blip r:embed="rId3" cstate="print"/>
          <a:stretch>
            <a:fillRect/>
          </a:stretch>
        </p:blipFill>
        <p:spPr>
          <a:xfrm>
            <a:off x="670367" y="3605021"/>
            <a:ext cx="4017380" cy="3009573"/>
          </a:xfrm>
          <a:prstGeom prst="rect">
            <a:avLst/>
          </a:prstGeom>
        </p:spPr>
      </p:pic>
      <p:pic>
        <p:nvPicPr>
          <p:cNvPr id="6" name="object 14">
            <a:extLst>
              <a:ext uri="{FF2B5EF4-FFF2-40B4-BE49-F238E27FC236}">
                <a16:creationId xmlns:a16="http://schemas.microsoft.com/office/drawing/2014/main" id="{24CCF17A-62AD-624F-9FBB-7AAAE80B5329}"/>
              </a:ext>
            </a:extLst>
          </p:cNvPr>
          <p:cNvPicPr/>
          <p:nvPr/>
        </p:nvPicPr>
        <p:blipFill>
          <a:blip r:embed="rId4" cstate="print"/>
          <a:stretch>
            <a:fillRect/>
          </a:stretch>
        </p:blipFill>
        <p:spPr>
          <a:xfrm>
            <a:off x="7012405" y="3605021"/>
            <a:ext cx="3277489" cy="3009573"/>
          </a:xfrm>
          <a:prstGeom prst="rect">
            <a:avLst/>
          </a:prstGeom>
        </p:spPr>
      </p:pic>
      <p:sp>
        <p:nvSpPr>
          <p:cNvPr id="7" name="object 23">
            <a:extLst>
              <a:ext uri="{FF2B5EF4-FFF2-40B4-BE49-F238E27FC236}">
                <a16:creationId xmlns:a16="http://schemas.microsoft.com/office/drawing/2014/main" id="{649521FC-0D4C-DD46-A311-077E49411C31}"/>
              </a:ext>
            </a:extLst>
          </p:cNvPr>
          <p:cNvSpPr txBox="1"/>
          <p:nvPr/>
        </p:nvSpPr>
        <p:spPr>
          <a:xfrm>
            <a:off x="1241739" y="5337420"/>
            <a:ext cx="1149350" cy="269875"/>
          </a:xfrm>
          <a:prstGeom prst="rect">
            <a:avLst/>
          </a:prstGeom>
          <a:ln>
            <a:solidFill>
              <a:schemeClr val="accent1"/>
            </a:solidFill>
          </a:ln>
        </p:spPr>
        <p:txBody>
          <a:bodyPr vert="horz" wrap="square" lIns="0" tIns="12700" rIns="0" bIns="0" rtlCol="0">
            <a:spAutoFit/>
          </a:bodyPr>
          <a:lstStyle/>
          <a:p>
            <a:pPr marL="12700">
              <a:lnSpc>
                <a:spcPct val="100000"/>
              </a:lnSpc>
              <a:spcBef>
                <a:spcPts val="100"/>
              </a:spcBef>
            </a:pPr>
            <a:r>
              <a:rPr sz="800" spc="-5" dirty="0">
                <a:latin typeface="Arial MT"/>
                <a:cs typeface="Arial MT"/>
              </a:rPr>
              <a:t>HR:0.742</a:t>
            </a:r>
            <a:r>
              <a:rPr sz="800" spc="5" dirty="0">
                <a:latin typeface="Arial MT"/>
                <a:cs typeface="Arial MT"/>
              </a:rPr>
              <a:t> </a:t>
            </a:r>
            <a:r>
              <a:rPr sz="800" spc="-5" dirty="0">
                <a:latin typeface="Arial MT"/>
                <a:cs typeface="Arial MT"/>
              </a:rPr>
              <a:t>(0.594,</a:t>
            </a:r>
            <a:r>
              <a:rPr sz="800" spc="10" dirty="0">
                <a:latin typeface="Arial MT"/>
                <a:cs typeface="Arial MT"/>
              </a:rPr>
              <a:t> </a:t>
            </a:r>
            <a:r>
              <a:rPr sz="800" spc="-5" dirty="0">
                <a:latin typeface="Arial MT"/>
                <a:cs typeface="Arial MT"/>
              </a:rPr>
              <a:t>0.928);</a:t>
            </a:r>
            <a:endParaRPr sz="800" dirty="0">
              <a:latin typeface="Arial MT"/>
              <a:cs typeface="Arial MT"/>
            </a:endParaRPr>
          </a:p>
          <a:p>
            <a:pPr marL="12700">
              <a:lnSpc>
                <a:spcPct val="100000"/>
              </a:lnSpc>
            </a:pPr>
            <a:r>
              <a:rPr sz="800" i="1" dirty="0">
                <a:latin typeface="Arial"/>
                <a:cs typeface="Arial"/>
              </a:rPr>
              <a:t>P</a:t>
            </a:r>
            <a:r>
              <a:rPr sz="800" dirty="0">
                <a:latin typeface="Arial MT"/>
                <a:cs typeface="Arial MT"/>
              </a:rPr>
              <a:t>=</a:t>
            </a:r>
            <a:r>
              <a:rPr sz="800" spc="-50" dirty="0">
                <a:latin typeface="Arial MT"/>
                <a:cs typeface="Arial MT"/>
              </a:rPr>
              <a:t> </a:t>
            </a:r>
            <a:r>
              <a:rPr sz="800" spc="-5" dirty="0">
                <a:latin typeface="Arial MT"/>
                <a:cs typeface="Arial MT"/>
              </a:rPr>
              <a:t>0.003</a:t>
            </a:r>
            <a:endParaRPr sz="800" dirty="0">
              <a:latin typeface="Arial MT"/>
              <a:cs typeface="Arial MT"/>
            </a:endParaRPr>
          </a:p>
        </p:txBody>
      </p:sp>
      <p:sp>
        <p:nvSpPr>
          <p:cNvPr id="9" name="object 20">
            <a:extLst>
              <a:ext uri="{FF2B5EF4-FFF2-40B4-BE49-F238E27FC236}">
                <a16:creationId xmlns:a16="http://schemas.microsoft.com/office/drawing/2014/main" id="{367F940A-6049-B049-A508-FDB112517468}"/>
              </a:ext>
            </a:extLst>
          </p:cNvPr>
          <p:cNvSpPr txBox="1"/>
          <p:nvPr/>
        </p:nvSpPr>
        <p:spPr>
          <a:xfrm>
            <a:off x="4325162" y="5240582"/>
            <a:ext cx="725170" cy="193675"/>
          </a:xfrm>
          <a:prstGeom prst="rect">
            <a:avLst/>
          </a:prstGeom>
          <a:ln>
            <a:solidFill>
              <a:schemeClr val="accent1"/>
            </a:solidFill>
          </a:ln>
        </p:spPr>
        <p:txBody>
          <a:bodyPr vert="horz" wrap="square" lIns="0" tIns="12700" rIns="0" bIns="0" rtlCol="0">
            <a:spAutoFit/>
          </a:bodyPr>
          <a:lstStyle/>
          <a:p>
            <a:pPr marL="12700">
              <a:lnSpc>
                <a:spcPct val="100000"/>
              </a:lnSpc>
              <a:spcBef>
                <a:spcPts val="100"/>
              </a:spcBef>
            </a:pPr>
            <a:r>
              <a:rPr sz="1100" spc="-5" dirty="0">
                <a:latin typeface="Arial MT"/>
                <a:cs typeface="Arial MT"/>
              </a:rPr>
              <a:t>VRd:</a:t>
            </a:r>
            <a:r>
              <a:rPr sz="1100" spc="-70" dirty="0">
                <a:latin typeface="Arial MT"/>
                <a:cs typeface="Arial MT"/>
              </a:rPr>
              <a:t> </a:t>
            </a:r>
            <a:r>
              <a:rPr sz="1100" dirty="0">
                <a:latin typeface="Arial MT"/>
                <a:cs typeface="Arial MT"/>
              </a:rPr>
              <a:t>41mo</a:t>
            </a:r>
          </a:p>
        </p:txBody>
      </p:sp>
      <p:sp>
        <p:nvSpPr>
          <p:cNvPr id="10" name="object 21">
            <a:extLst>
              <a:ext uri="{FF2B5EF4-FFF2-40B4-BE49-F238E27FC236}">
                <a16:creationId xmlns:a16="http://schemas.microsoft.com/office/drawing/2014/main" id="{92BBF168-3F03-3549-BD33-3AD0BF5234A3}"/>
              </a:ext>
            </a:extLst>
          </p:cNvPr>
          <p:cNvSpPr txBox="1"/>
          <p:nvPr/>
        </p:nvSpPr>
        <p:spPr>
          <a:xfrm>
            <a:off x="4371517" y="5595448"/>
            <a:ext cx="632460" cy="193675"/>
          </a:xfrm>
          <a:prstGeom prst="rect">
            <a:avLst/>
          </a:prstGeom>
          <a:ln>
            <a:solidFill>
              <a:schemeClr val="accent1"/>
            </a:solidFill>
          </a:ln>
        </p:spPr>
        <p:txBody>
          <a:bodyPr vert="horz" wrap="square" lIns="0" tIns="12700" rIns="0" bIns="0" rtlCol="0">
            <a:spAutoFit/>
          </a:bodyPr>
          <a:lstStyle/>
          <a:p>
            <a:pPr marL="12700">
              <a:lnSpc>
                <a:spcPct val="100000"/>
              </a:lnSpc>
              <a:spcBef>
                <a:spcPts val="100"/>
              </a:spcBef>
            </a:pPr>
            <a:r>
              <a:rPr sz="1100" spc="-5" dirty="0">
                <a:latin typeface="Arial MT"/>
                <a:cs typeface="Arial MT"/>
              </a:rPr>
              <a:t>Rd:</a:t>
            </a:r>
            <a:r>
              <a:rPr sz="1100" spc="-75" dirty="0">
                <a:latin typeface="Arial MT"/>
                <a:cs typeface="Arial MT"/>
              </a:rPr>
              <a:t> </a:t>
            </a:r>
            <a:r>
              <a:rPr sz="1100" dirty="0">
                <a:latin typeface="Arial MT"/>
                <a:cs typeface="Arial MT"/>
              </a:rPr>
              <a:t>29mo</a:t>
            </a:r>
          </a:p>
        </p:txBody>
      </p:sp>
      <p:sp>
        <p:nvSpPr>
          <p:cNvPr id="11" name="object 17">
            <a:extLst>
              <a:ext uri="{FF2B5EF4-FFF2-40B4-BE49-F238E27FC236}">
                <a16:creationId xmlns:a16="http://schemas.microsoft.com/office/drawing/2014/main" id="{D0364AFB-621F-0B40-A352-50F7989A31AA}"/>
              </a:ext>
            </a:extLst>
          </p:cNvPr>
          <p:cNvSpPr txBox="1"/>
          <p:nvPr/>
        </p:nvSpPr>
        <p:spPr>
          <a:xfrm>
            <a:off x="1666839" y="3605021"/>
            <a:ext cx="470534" cy="299720"/>
          </a:xfrm>
          <a:prstGeom prst="rect">
            <a:avLst/>
          </a:prstGeom>
          <a:ln>
            <a:solidFill>
              <a:schemeClr val="accent1"/>
            </a:solidFill>
          </a:ln>
        </p:spPr>
        <p:txBody>
          <a:bodyPr vert="horz" wrap="square" lIns="0" tIns="12700" rIns="0" bIns="0" rtlCol="0">
            <a:spAutoFit/>
          </a:bodyPr>
          <a:lstStyle/>
          <a:p>
            <a:pPr marL="12700">
              <a:lnSpc>
                <a:spcPct val="100000"/>
              </a:lnSpc>
              <a:spcBef>
                <a:spcPts val="100"/>
              </a:spcBef>
            </a:pPr>
            <a:r>
              <a:rPr sz="1800" dirty="0">
                <a:latin typeface="Arial MT"/>
                <a:cs typeface="Arial MT"/>
              </a:rPr>
              <a:t>PFS</a:t>
            </a:r>
          </a:p>
        </p:txBody>
      </p:sp>
      <p:sp>
        <p:nvSpPr>
          <p:cNvPr id="12" name="object 15">
            <a:extLst>
              <a:ext uri="{FF2B5EF4-FFF2-40B4-BE49-F238E27FC236}">
                <a16:creationId xmlns:a16="http://schemas.microsoft.com/office/drawing/2014/main" id="{28C6B8F7-0C75-9448-B645-330D7B334B7E}"/>
              </a:ext>
            </a:extLst>
          </p:cNvPr>
          <p:cNvSpPr txBox="1"/>
          <p:nvPr/>
        </p:nvSpPr>
        <p:spPr>
          <a:xfrm>
            <a:off x="8076007" y="3605021"/>
            <a:ext cx="356870" cy="299720"/>
          </a:xfrm>
          <a:prstGeom prst="rect">
            <a:avLst/>
          </a:prstGeom>
          <a:ln>
            <a:solidFill>
              <a:schemeClr val="accent1"/>
            </a:solidFill>
          </a:ln>
        </p:spPr>
        <p:txBody>
          <a:bodyPr vert="horz" wrap="square" lIns="0" tIns="12700" rIns="0" bIns="0" rtlCol="0">
            <a:spAutoFit/>
          </a:bodyPr>
          <a:lstStyle/>
          <a:p>
            <a:pPr marL="12700">
              <a:lnSpc>
                <a:spcPct val="100000"/>
              </a:lnSpc>
              <a:spcBef>
                <a:spcPts val="100"/>
              </a:spcBef>
            </a:pPr>
            <a:r>
              <a:rPr sz="1800" dirty="0">
                <a:latin typeface="Arial MT"/>
                <a:cs typeface="Arial MT"/>
              </a:rPr>
              <a:t>OS</a:t>
            </a:r>
          </a:p>
        </p:txBody>
      </p:sp>
      <p:sp>
        <p:nvSpPr>
          <p:cNvPr id="13" name="object 22">
            <a:extLst>
              <a:ext uri="{FF2B5EF4-FFF2-40B4-BE49-F238E27FC236}">
                <a16:creationId xmlns:a16="http://schemas.microsoft.com/office/drawing/2014/main" id="{58EAC2B6-F035-164A-8C8E-7A3B20EE4E7C}"/>
              </a:ext>
            </a:extLst>
          </p:cNvPr>
          <p:cNvSpPr txBox="1"/>
          <p:nvPr/>
        </p:nvSpPr>
        <p:spPr>
          <a:xfrm>
            <a:off x="10195526" y="4663980"/>
            <a:ext cx="632460" cy="182101"/>
          </a:xfrm>
          <a:prstGeom prst="rect">
            <a:avLst/>
          </a:prstGeom>
          <a:ln>
            <a:solidFill>
              <a:schemeClr val="accent1"/>
            </a:solidFill>
          </a:ln>
        </p:spPr>
        <p:txBody>
          <a:bodyPr vert="horz" wrap="square" lIns="0" tIns="12700" rIns="0" bIns="0" rtlCol="0">
            <a:spAutoFit/>
          </a:bodyPr>
          <a:lstStyle/>
          <a:p>
            <a:pPr marL="12700">
              <a:lnSpc>
                <a:spcPct val="100000"/>
              </a:lnSpc>
              <a:spcBef>
                <a:spcPts val="100"/>
              </a:spcBef>
            </a:pPr>
            <a:r>
              <a:rPr sz="1100" spc="-5" dirty="0">
                <a:latin typeface="Arial MT"/>
                <a:cs typeface="Arial MT"/>
              </a:rPr>
              <a:t>VRd:</a:t>
            </a:r>
            <a:r>
              <a:rPr sz="1100" spc="-45" dirty="0">
                <a:latin typeface="Arial MT"/>
                <a:cs typeface="Arial MT"/>
              </a:rPr>
              <a:t> </a:t>
            </a:r>
            <a:r>
              <a:rPr sz="1100" spc="-10" dirty="0">
                <a:latin typeface="Arial MT"/>
                <a:cs typeface="Arial MT"/>
              </a:rPr>
              <a:t>NR</a:t>
            </a:r>
            <a:endParaRPr sz="1100" dirty="0">
              <a:latin typeface="Arial MT"/>
              <a:cs typeface="Arial MT"/>
            </a:endParaRPr>
          </a:p>
        </p:txBody>
      </p:sp>
      <p:sp>
        <p:nvSpPr>
          <p:cNvPr id="15" name="Metin kutusu 14">
            <a:extLst>
              <a:ext uri="{FF2B5EF4-FFF2-40B4-BE49-F238E27FC236}">
                <a16:creationId xmlns:a16="http://schemas.microsoft.com/office/drawing/2014/main" id="{6B905FCA-3831-7740-A0BB-2CDA5385C2BC}"/>
              </a:ext>
            </a:extLst>
          </p:cNvPr>
          <p:cNvSpPr txBox="1"/>
          <p:nvPr/>
        </p:nvSpPr>
        <p:spPr>
          <a:xfrm>
            <a:off x="10195526" y="4979002"/>
            <a:ext cx="783869" cy="261610"/>
          </a:xfrm>
          <a:prstGeom prst="rect">
            <a:avLst/>
          </a:prstGeom>
          <a:noFill/>
          <a:ln>
            <a:solidFill>
              <a:schemeClr val="accent1"/>
            </a:solidFill>
          </a:ln>
        </p:spPr>
        <p:txBody>
          <a:bodyPr wrap="none" rtlCol="0">
            <a:spAutoFit/>
          </a:bodyPr>
          <a:lstStyle/>
          <a:p>
            <a:r>
              <a:rPr lang="tr-TR" sz="1100" spc="-5" dirty="0" err="1">
                <a:latin typeface="Arial MT"/>
                <a:cs typeface="Arial MT"/>
              </a:rPr>
              <a:t>Rd</a:t>
            </a:r>
            <a:r>
              <a:rPr lang="tr-TR" sz="1100" spc="-5" dirty="0">
                <a:latin typeface="Arial MT"/>
                <a:cs typeface="Arial MT"/>
              </a:rPr>
              <a:t>:</a:t>
            </a:r>
            <a:r>
              <a:rPr lang="tr-TR" sz="1100" spc="-75" dirty="0">
                <a:latin typeface="Arial MT"/>
                <a:cs typeface="Arial MT"/>
              </a:rPr>
              <a:t> </a:t>
            </a:r>
            <a:r>
              <a:rPr lang="tr-TR" sz="1100" dirty="0">
                <a:latin typeface="Arial MT"/>
                <a:cs typeface="Arial MT"/>
              </a:rPr>
              <a:t>69mo</a:t>
            </a:r>
          </a:p>
        </p:txBody>
      </p:sp>
      <p:sp>
        <p:nvSpPr>
          <p:cNvPr id="16" name="object 24">
            <a:extLst>
              <a:ext uri="{FF2B5EF4-FFF2-40B4-BE49-F238E27FC236}">
                <a16:creationId xmlns:a16="http://schemas.microsoft.com/office/drawing/2014/main" id="{7816E2AB-AABB-B742-B8D5-1323BBE19925}"/>
              </a:ext>
            </a:extLst>
          </p:cNvPr>
          <p:cNvSpPr txBox="1"/>
          <p:nvPr/>
        </p:nvSpPr>
        <p:spPr>
          <a:xfrm>
            <a:off x="9261082" y="5654185"/>
            <a:ext cx="1121410" cy="269875"/>
          </a:xfrm>
          <a:prstGeom prst="rect">
            <a:avLst/>
          </a:prstGeom>
          <a:ln>
            <a:solidFill>
              <a:schemeClr val="accent1"/>
            </a:solidFill>
          </a:ln>
        </p:spPr>
        <p:txBody>
          <a:bodyPr vert="horz" wrap="square" lIns="0" tIns="12700" rIns="0" bIns="0" rtlCol="0">
            <a:spAutoFit/>
          </a:bodyPr>
          <a:lstStyle/>
          <a:p>
            <a:pPr marL="12700">
              <a:lnSpc>
                <a:spcPct val="100000"/>
              </a:lnSpc>
              <a:spcBef>
                <a:spcPts val="100"/>
              </a:spcBef>
            </a:pPr>
            <a:r>
              <a:rPr sz="800" dirty="0">
                <a:latin typeface="Arial MT"/>
                <a:cs typeface="Arial MT"/>
              </a:rPr>
              <a:t>HR</a:t>
            </a:r>
            <a:r>
              <a:rPr sz="800" spc="-15" dirty="0">
                <a:latin typeface="Arial MT"/>
                <a:cs typeface="Arial MT"/>
              </a:rPr>
              <a:t> </a:t>
            </a:r>
            <a:r>
              <a:rPr sz="800" spc="-5" dirty="0">
                <a:latin typeface="Arial MT"/>
                <a:cs typeface="Arial MT"/>
              </a:rPr>
              <a:t>0.709</a:t>
            </a:r>
            <a:r>
              <a:rPr sz="800" spc="5" dirty="0">
                <a:latin typeface="Arial MT"/>
                <a:cs typeface="Arial MT"/>
              </a:rPr>
              <a:t> </a:t>
            </a:r>
            <a:r>
              <a:rPr sz="800" spc="-5" dirty="0">
                <a:latin typeface="Arial MT"/>
                <a:cs typeface="Arial MT"/>
              </a:rPr>
              <a:t>(0.543,</a:t>
            </a:r>
            <a:r>
              <a:rPr sz="800" spc="10" dirty="0">
                <a:latin typeface="Arial MT"/>
                <a:cs typeface="Arial MT"/>
              </a:rPr>
              <a:t> </a:t>
            </a:r>
            <a:r>
              <a:rPr sz="800" spc="-5" dirty="0">
                <a:latin typeface="Arial MT"/>
                <a:cs typeface="Arial MT"/>
              </a:rPr>
              <a:t>0.926)</a:t>
            </a:r>
            <a:endParaRPr sz="800" dirty="0">
              <a:latin typeface="Arial MT"/>
              <a:cs typeface="Arial MT"/>
            </a:endParaRPr>
          </a:p>
          <a:p>
            <a:pPr marL="12700">
              <a:lnSpc>
                <a:spcPct val="100000"/>
              </a:lnSpc>
            </a:pPr>
            <a:r>
              <a:rPr sz="800" i="1" dirty="0">
                <a:latin typeface="Arial"/>
                <a:cs typeface="Arial"/>
              </a:rPr>
              <a:t>P</a:t>
            </a:r>
            <a:r>
              <a:rPr sz="800" dirty="0">
                <a:latin typeface="Arial MT"/>
                <a:cs typeface="Arial MT"/>
              </a:rPr>
              <a:t>=</a:t>
            </a:r>
            <a:r>
              <a:rPr sz="800" spc="-45" dirty="0">
                <a:latin typeface="Arial MT"/>
                <a:cs typeface="Arial MT"/>
              </a:rPr>
              <a:t> </a:t>
            </a:r>
            <a:r>
              <a:rPr sz="800" spc="-5" dirty="0">
                <a:latin typeface="Arial MT"/>
                <a:cs typeface="Arial MT"/>
              </a:rPr>
              <a:t>0.0114</a:t>
            </a:r>
            <a:endParaRPr sz="800" dirty="0">
              <a:latin typeface="Arial MT"/>
              <a:cs typeface="Arial MT"/>
            </a:endParaRPr>
          </a:p>
        </p:txBody>
      </p:sp>
      <p:sp>
        <p:nvSpPr>
          <p:cNvPr id="18" name="object 9">
            <a:extLst>
              <a:ext uri="{FF2B5EF4-FFF2-40B4-BE49-F238E27FC236}">
                <a16:creationId xmlns:a16="http://schemas.microsoft.com/office/drawing/2014/main" id="{BFD4941B-709E-1041-9FE6-0840FCE7B09C}"/>
              </a:ext>
            </a:extLst>
          </p:cNvPr>
          <p:cNvSpPr txBox="1"/>
          <p:nvPr/>
        </p:nvSpPr>
        <p:spPr>
          <a:xfrm>
            <a:off x="4794885" y="6614594"/>
            <a:ext cx="2602230" cy="177800"/>
          </a:xfrm>
          <a:prstGeom prst="rect">
            <a:avLst/>
          </a:prstGeom>
        </p:spPr>
        <p:txBody>
          <a:bodyPr vert="horz" wrap="square" lIns="0" tIns="12065" rIns="0" bIns="0" rtlCol="0">
            <a:spAutoFit/>
          </a:bodyPr>
          <a:lstStyle/>
          <a:p>
            <a:pPr marL="12700">
              <a:lnSpc>
                <a:spcPct val="100000"/>
              </a:lnSpc>
              <a:spcBef>
                <a:spcPts val="95"/>
              </a:spcBef>
            </a:pPr>
            <a:r>
              <a:rPr sz="1000" spc="-55" dirty="0">
                <a:latin typeface="Arial MT"/>
                <a:cs typeface="Arial MT"/>
              </a:rPr>
              <a:t>Du</a:t>
            </a:r>
            <a:r>
              <a:rPr sz="1000" spc="-50" dirty="0">
                <a:latin typeface="Arial MT"/>
                <a:cs typeface="Arial MT"/>
              </a:rPr>
              <a:t>r</a:t>
            </a:r>
            <a:r>
              <a:rPr sz="1000" spc="-60" dirty="0">
                <a:latin typeface="Arial MT"/>
                <a:cs typeface="Arial MT"/>
              </a:rPr>
              <a:t>i</a:t>
            </a:r>
            <a:r>
              <a:rPr sz="1000" spc="-5" dirty="0">
                <a:latin typeface="Arial MT"/>
                <a:cs typeface="Arial MT"/>
              </a:rPr>
              <a:t>e</a:t>
            </a:r>
            <a:r>
              <a:rPr sz="1000" spc="-114" dirty="0">
                <a:latin typeface="Arial MT"/>
                <a:cs typeface="Arial MT"/>
              </a:rPr>
              <a:t> </a:t>
            </a:r>
            <a:r>
              <a:rPr sz="1000" spc="-70" dirty="0">
                <a:latin typeface="Arial MT"/>
                <a:cs typeface="Arial MT"/>
              </a:rPr>
              <a:t>B</a:t>
            </a:r>
            <a:r>
              <a:rPr sz="1000" spc="-5" dirty="0">
                <a:latin typeface="Arial MT"/>
                <a:cs typeface="Arial MT"/>
              </a:rPr>
              <a:t>,</a:t>
            </a:r>
            <a:r>
              <a:rPr sz="1000" spc="-150" dirty="0">
                <a:latin typeface="Arial MT"/>
                <a:cs typeface="Arial MT"/>
              </a:rPr>
              <a:t> </a:t>
            </a:r>
            <a:r>
              <a:rPr sz="1000" spc="-35" dirty="0">
                <a:latin typeface="Arial MT"/>
                <a:cs typeface="Arial MT"/>
              </a:rPr>
              <a:t>e</a:t>
            </a:r>
            <a:r>
              <a:rPr sz="1000" spc="-5" dirty="0">
                <a:latin typeface="Arial MT"/>
                <a:cs typeface="Arial MT"/>
              </a:rPr>
              <a:t>t</a:t>
            </a:r>
            <a:r>
              <a:rPr sz="1000" spc="20" dirty="0">
                <a:latin typeface="Arial MT"/>
                <a:cs typeface="Arial MT"/>
              </a:rPr>
              <a:t> </a:t>
            </a:r>
            <a:r>
              <a:rPr sz="1000" spc="-45" dirty="0">
                <a:latin typeface="Arial MT"/>
                <a:cs typeface="Arial MT"/>
              </a:rPr>
              <a:t>a</a:t>
            </a:r>
            <a:r>
              <a:rPr sz="1000" spc="-50" dirty="0">
                <a:latin typeface="Arial MT"/>
                <a:cs typeface="Arial MT"/>
              </a:rPr>
              <a:t>l</a:t>
            </a:r>
            <a:r>
              <a:rPr sz="1000" spc="-5" dirty="0">
                <a:latin typeface="Arial MT"/>
                <a:cs typeface="Arial MT"/>
              </a:rPr>
              <a:t>.</a:t>
            </a:r>
            <a:r>
              <a:rPr sz="1000" spc="-125" dirty="0">
                <a:latin typeface="Arial MT"/>
                <a:cs typeface="Arial MT"/>
              </a:rPr>
              <a:t> </a:t>
            </a:r>
            <a:r>
              <a:rPr sz="1000" spc="-85" dirty="0">
                <a:latin typeface="Arial MT"/>
                <a:cs typeface="Arial MT"/>
              </a:rPr>
              <a:t>Bl</a:t>
            </a:r>
            <a:r>
              <a:rPr sz="1000" spc="-80" dirty="0">
                <a:latin typeface="Arial MT"/>
                <a:cs typeface="Arial MT"/>
              </a:rPr>
              <a:t>oo</a:t>
            </a:r>
            <a:r>
              <a:rPr sz="1000" spc="-5" dirty="0">
                <a:latin typeface="Arial MT"/>
                <a:cs typeface="Arial MT"/>
              </a:rPr>
              <a:t>d</a:t>
            </a:r>
            <a:r>
              <a:rPr sz="1000" spc="-125" dirty="0">
                <a:latin typeface="Arial MT"/>
                <a:cs typeface="Arial MT"/>
              </a:rPr>
              <a:t> </a:t>
            </a:r>
            <a:r>
              <a:rPr sz="1000" spc="-80" dirty="0">
                <a:latin typeface="Arial MT"/>
                <a:cs typeface="Arial MT"/>
              </a:rPr>
              <a:t>Can</a:t>
            </a:r>
            <a:r>
              <a:rPr sz="1000" spc="-5" dirty="0">
                <a:latin typeface="Arial MT"/>
                <a:cs typeface="Arial MT"/>
              </a:rPr>
              <a:t>c</a:t>
            </a:r>
            <a:r>
              <a:rPr sz="1000" spc="-140" dirty="0">
                <a:latin typeface="Arial MT"/>
                <a:cs typeface="Arial MT"/>
              </a:rPr>
              <a:t> </a:t>
            </a:r>
            <a:r>
              <a:rPr sz="1000" spc="-75" dirty="0">
                <a:latin typeface="Arial MT"/>
                <a:cs typeface="Arial MT"/>
              </a:rPr>
              <a:t>J</a:t>
            </a:r>
            <a:r>
              <a:rPr sz="1000" spc="-5" dirty="0">
                <a:latin typeface="Arial MT"/>
                <a:cs typeface="Arial MT"/>
              </a:rPr>
              <a:t>.</a:t>
            </a:r>
            <a:r>
              <a:rPr sz="1000" spc="-100" dirty="0">
                <a:latin typeface="Arial MT"/>
                <a:cs typeface="Arial MT"/>
              </a:rPr>
              <a:t> </a:t>
            </a:r>
            <a:r>
              <a:rPr sz="1000" spc="-10" dirty="0">
                <a:latin typeface="Arial MT"/>
                <a:cs typeface="Arial MT"/>
              </a:rPr>
              <a:t>202</a:t>
            </a:r>
            <a:r>
              <a:rPr sz="1000" spc="-5" dirty="0">
                <a:latin typeface="Arial MT"/>
                <a:cs typeface="Arial MT"/>
              </a:rPr>
              <a:t>0 </a:t>
            </a:r>
            <a:r>
              <a:rPr sz="1000" spc="-10" dirty="0">
                <a:latin typeface="Arial MT"/>
                <a:cs typeface="Arial MT"/>
              </a:rPr>
              <a:t>Ma</a:t>
            </a:r>
            <a:r>
              <a:rPr sz="1000" spc="-35" dirty="0">
                <a:latin typeface="Arial MT"/>
                <a:cs typeface="Arial MT"/>
              </a:rPr>
              <a:t>y</a:t>
            </a:r>
            <a:r>
              <a:rPr sz="1000" spc="-5" dirty="0">
                <a:latin typeface="Arial MT"/>
                <a:cs typeface="Arial MT"/>
              </a:rPr>
              <a:t>;</a:t>
            </a:r>
            <a:r>
              <a:rPr sz="1000" spc="30" dirty="0">
                <a:latin typeface="Arial MT"/>
                <a:cs typeface="Arial MT"/>
              </a:rPr>
              <a:t> </a:t>
            </a:r>
            <a:r>
              <a:rPr sz="1000" spc="-10" dirty="0">
                <a:latin typeface="Arial MT"/>
                <a:cs typeface="Arial MT"/>
              </a:rPr>
              <a:t>10</a:t>
            </a:r>
            <a:r>
              <a:rPr sz="1000" spc="-5" dirty="0">
                <a:latin typeface="Arial MT"/>
                <a:cs typeface="Arial MT"/>
              </a:rPr>
              <a:t>(</a:t>
            </a:r>
            <a:r>
              <a:rPr sz="1000" spc="-10" dirty="0">
                <a:latin typeface="Arial MT"/>
                <a:cs typeface="Arial MT"/>
              </a:rPr>
              <a:t>5</a:t>
            </a:r>
            <a:r>
              <a:rPr sz="1000" spc="-5" dirty="0">
                <a:latin typeface="Arial MT"/>
                <a:cs typeface="Arial MT"/>
              </a:rPr>
              <a:t>):</a:t>
            </a:r>
            <a:r>
              <a:rPr sz="1000" spc="-15" dirty="0">
                <a:latin typeface="Arial MT"/>
                <a:cs typeface="Arial MT"/>
              </a:rPr>
              <a:t> </a:t>
            </a:r>
            <a:r>
              <a:rPr sz="1000" spc="-10" dirty="0">
                <a:latin typeface="Arial MT"/>
                <a:cs typeface="Arial MT"/>
              </a:rPr>
              <a:t>53.</a:t>
            </a:r>
            <a:endParaRPr sz="1000" dirty="0">
              <a:latin typeface="Arial MT"/>
              <a:cs typeface="Arial MT"/>
            </a:endParaRPr>
          </a:p>
        </p:txBody>
      </p:sp>
      <p:sp>
        <p:nvSpPr>
          <p:cNvPr id="19" name="object 18">
            <a:extLst>
              <a:ext uri="{FF2B5EF4-FFF2-40B4-BE49-F238E27FC236}">
                <a16:creationId xmlns:a16="http://schemas.microsoft.com/office/drawing/2014/main" id="{575ECE19-FD74-FB4E-9F29-A563C12B8749}"/>
              </a:ext>
            </a:extLst>
          </p:cNvPr>
          <p:cNvSpPr txBox="1"/>
          <p:nvPr/>
        </p:nvSpPr>
        <p:spPr>
          <a:xfrm>
            <a:off x="8114991" y="1729372"/>
            <a:ext cx="3495117" cy="641201"/>
          </a:xfrm>
          <a:prstGeom prst="rect">
            <a:avLst/>
          </a:prstGeom>
          <a:solidFill>
            <a:srgbClr val="FF0000"/>
          </a:solidFill>
          <a:ln>
            <a:solidFill>
              <a:schemeClr val="accent1"/>
            </a:solidFill>
          </a:ln>
        </p:spPr>
        <p:txBody>
          <a:bodyPr vert="horz" wrap="square" lIns="0" tIns="12700" rIns="0" bIns="0" rtlCol="0">
            <a:spAutoFit/>
          </a:bodyPr>
          <a:lstStyle/>
          <a:p>
            <a:pPr marL="355600" indent="-342900">
              <a:spcBef>
                <a:spcPts val="100"/>
              </a:spcBef>
              <a:buFont typeface="Wingdings" pitchFamily="2" charset="2"/>
              <a:buChar char="Ø"/>
            </a:pPr>
            <a:r>
              <a:rPr lang="tr-TR" sz="2000" dirty="0">
                <a:solidFill>
                  <a:schemeClr val="bg1"/>
                </a:solidFill>
              </a:rPr>
              <a:t>460 hasta</a:t>
            </a:r>
          </a:p>
          <a:p>
            <a:pPr marL="355600" indent="-342900">
              <a:lnSpc>
                <a:spcPct val="100000"/>
              </a:lnSpc>
              <a:spcBef>
                <a:spcPts val="100"/>
              </a:spcBef>
              <a:buFont typeface="Wingdings" pitchFamily="2" charset="2"/>
              <a:buChar char="Ø"/>
            </a:pPr>
            <a:r>
              <a:rPr sz="2000" spc="-10" dirty="0">
                <a:solidFill>
                  <a:schemeClr val="bg1"/>
                </a:solidFill>
                <a:latin typeface="Arial MT"/>
                <a:cs typeface="Arial MT"/>
              </a:rPr>
              <a:t>Median</a:t>
            </a:r>
            <a:r>
              <a:rPr sz="2000" spc="-25" dirty="0">
                <a:solidFill>
                  <a:schemeClr val="bg1"/>
                </a:solidFill>
                <a:latin typeface="Arial MT"/>
                <a:cs typeface="Arial MT"/>
              </a:rPr>
              <a:t> </a:t>
            </a:r>
            <a:r>
              <a:rPr lang="tr-TR" sz="2000" spc="-5" dirty="0">
                <a:solidFill>
                  <a:schemeClr val="bg1"/>
                </a:solidFill>
                <a:latin typeface="Arial MT"/>
                <a:cs typeface="Arial MT"/>
              </a:rPr>
              <a:t>takip süresi</a:t>
            </a:r>
            <a:r>
              <a:rPr sz="2000" spc="-10" dirty="0">
                <a:solidFill>
                  <a:schemeClr val="bg1"/>
                </a:solidFill>
                <a:latin typeface="Arial MT"/>
                <a:cs typeface="Arial MT"/>
              </a:rPr>
              <a:t>:</a:t>
            </a:r>
            <a:r>
              <a:rPr lang="tr-TR" sz="2000" spc="-10" dirty="0">
                <a:solidFill>
                  <a:schemeClr val="bg1"/>
                </a:solidFill>
                <a:latin typeface="Arial MT"/>
                <a:cs typeface="Arial MT"/>
              </a:rPr>
              <a:t> </a:t>
            </a:r>
            <a:r>
              <a:rPr lang="tr-TR" sz="2000" spc="-5" dirty="0">
                <a:solidFill>
                  <a:schemeClr val="bg1"/>
                </a:solidFill>
                <a:latin typeface="Arial MT"/>
                <a:cs typeface="Arial MT"/>
              </a:rPr>
              <a:t>84</a:t>
            </a:r>
            <a:r>
              <a:rPr lang="tr-TR" sz="2000" spc="-85" dirty="0">
                <a:solidFill>
                  <a:schemeClr val="bg1"/>
                </a:solidFill>
                <a:latin typeface="Arial MT"/>
                <a:cs typeface="Arial MT"/>
              </a:rPr>
              <a:t> ay</a:t>
            </a:r>
            <a:endParaRPr lang="tr-TR" sz="2000" dirty="0">
              <a:solidFill>
                <a:schemeClr val="bg1"/>
              </a:solidFill>
              <a:latin typeface="Arial MT"/>
              <a:cs typeface="Arial MT"/>
            </a:endParaRPr>
          </a:p>
        </p:txBody>
      </p:sp>
      <p:sp>
        <p:nvSpPr>
          <p:cNvPr id="8" name="Slayt Numarası Yer Tutucusu 7">
            <a:extLst>
              <a:ext uri="{FF2B5EF4-FFF2-40B4-BE49-F238E27FC236}">
                <a16:creationId xmlns:a16="http://schemas.microsoft.com/office/drawing/2014/main" id="{922A54A4-89FC-E74F-A2E1-4C0E77F80580}"/>
              </a:ext>
            </a:extLst>
          </p:cNvPr>
          <p:cNvSpPr>
            <a:spLocks noGrp="1"/>
          </p:cNvSpPr>
          <p:nvPr>
            <p:ph type="sldNum" sz="quarter" idx="12"/>
          </p:nvPr>
        </p:nvSpPr>
        <p:spPr/>
        <p:txBody>
          <a:bodyPr/>
          <a:lstStyle/>
          <a:p>
            <a:fld id="{07A78EC7-007D-0644-903D-BA1E50F683F1}" type="slidenum">
              <a:rPr lang="tr-TR" smtClean="0"/>
              <a:t>14</a:t>
            </a:fld>
            <a:r>
              <a:rPr lang="tr-TR" dirty="0"/>
              <a:t>/26</a:t>
            </a:r>
          </a:p>
        </p:txBody>
      </p:sp>
      <p:sp>
        <p:nvSpPr>
          <p:cNvPr id="2" name="object 18">
            <a:extLst>
              <a:ext uri="{FF2B5EF4-FFF2-40B4-BE49-F238E27FC236}">
                <a16:creationId xmlns:a16="http://schemas.microsoft.com/office/drawing/2014/main" id="{A7D09CC7-2C24-4374-22A3-DF863C3A8031}"/>
              </a:ext>
            </a:extLst>
          </p:cNvPr>
          <p:cNvSpPr txBox="1"/>
          <p:nvPr/>
        </p:nvSpPr>
        <p:spPr>
          <a:xfrm>
            <a:off x="3019115" y="3808175"/>
            <a:ext cx="1426595" cy="961802"/>
          </a:xfrm>
          <a:prstGeom prst="rect">
            <a:avLst/>
          </a:prstGeom>
          <a:solidFill>
            <a:srgbClr val="FF0000"/>
          </a:solidFill>
          <a:ln>
            <a:solidFill>
              <a:schemeClr val="accent1"/>
            </a:solidFill>
          </a:ln>
        </p:spPr>
        <p:txBody>
          <a:bodyPr vert="horz" wrap="square" lIns="0" tIns="12700" rIns="0" bIns="0" rtlCol="0">
            <a:spAutoFit/>
          </a:bodyPr>
          <a:lstStyle/>
          <a:p>
            <a:pPr marL="12700">
              <a:lnSpc>
                <a:spcPct val="100000"/>
              </a:lnSpc>
              <a:spcBef>
                <a:spcPts val="100"/>
              </a:spcBef>
            </a:pPr>
            <a:r>
              <a:rPr lang="tr-TR" sz="2000" spc="-10" dirty="0">
                <a:solidFill>
                  <a:schemeClr val="bg1"/>
                </a:solidFill>
                <a:latin typeface="Arial MT"/>
                <a:cs typeface="Arial MT"/>
              </a:rPr>
              <a:t>     PFS</a:t>
            </a:r>
          </a:p>
          <a:p>
            <a:pPr marL="12700">
              <a:lnSpc>
                <a:spcPct val="100000"/>
              </a:lnSpc>
              <a:spcBef>
                <a:spcPts val="100"/>
              </a:spcBef>
            </a:pPr>
            <a:r>
              <a:rPr lang="tr-TR" sz="2000" spc="-10" dirty="0" err="1">
                <a:solidFill>
                  <a:schemeClr val="bg1"/>
                </a:solidFill>
                <a:latin typeface="Arial MT"/>
                <a:cs typeface="Arial MT"/>
              </a:rPr>
              <a:t>VRd</a:t>
            </a:r>
            <a:r>
              <a:rPr sz="2000" spc="-10" dirty="0">
                <a:solidFill>
                  <a:schemeClr val="bg1"/>
                </a:solidFill>
                <a:latin typeface="Arial MT"/>
                <a:cs typeface="Arial MT"/>
              </a:rPr>
              <a:t>:</a:t>
            </a:r>
            <a:r>
              <a:rPr lang="tr-TR" sz="2000" spc="-10" dirty="0">
                <a:solidFill>
                  <a:schemeClr val="bg1"/>
                </a:solidFill>
                <a:latin typeface="Arial MT"/>
                <a:cs typeface="Arial MT"/>
              </a:rPr>
              <a:t> </a:t>
            </a:r>
            <a:r>
              <a:rPr lang="tr-TR" sz="2000" spc="-5" dirty="0">
                <a:solidFill>
                  <a:schemeClr val="bg1"/>
                </a:solidFill>
                <a:latin typeface="Arial MT"/>
                <a:cs typeface="Arial MT"/>
              </a:rPr>
              <a:t>41</a:t>
            </a:r>
            <a:r>
              <a:rPr lang="tr-TR" sz="2000" spc="-85" dirty="0">
                <a:solidFill>
                  <a:schemeClr val="bg1"/>
                </a:solidFill>
                <a:latin typeface="Arial MT"/>
                <a:cs typeface="Arial MT"/>
              </a:rPr>
              <a:t> ay</a:t>
            </a:r>
          </a:p>
          <a:p>
            <a:pPr marL="12700">
              <a:lnSpc>
                <a:spcPct val="100000"/>
              </a:lnSpc>
              <a:spcBef>
                <a:spcPts val="100"/>
              </a:spcBef>
            </a:pPr>
            <a:r>
              <a:rPr lang="tr-TR" sz="2000" spc="-85" dirty="0" err="1">
                <a:solidFill>
                  <a:schemeClr val="bg1"/>
                </a:solidFill>
                <a:latin typeface="Arial MT"/>
                <a:cs typeface="Arial MT"/>
              </a:rPr>
              <a:t>Rd</a:t>
            </a:r>
            <a:r>
              <a:rPr lang="tr-TR" sz="2000" spc="-85" dirty="0">
                <a:solidFill>
                  <a:schemeClr val="bg1"/>
                </a:solidFill>
                <a:latin typeface="Arial MT"/>
                <a:cs typeface="Arial MT"/>
              </a:rPr>
              <a:t>:    29 ay </a:t>
            </a:r>
            <a:endParaRPr lang="tr-TR" sz="2000" dirty="0">
              <a:solidFill>
                <a:schemeClr val="bg1"/>
              </a:solidFill>
              <a:latin typeface="Arial MT"/>
              <a:cs typeface="Arial MT"/>
            </a:endParaRPr>
          </a:p>
        </p:txBody>
      </p:sp>
      <p:sp>
        <p:nvSpPr>
          <p:cNvPr id="3" name="object 18">
            <a:extLst>
              <a:ext uri="{FF2B5EF4-FFF2-40B4-BE49-F238E27FC236}">
                <a16:creationId xmlns:a16="http://schemas.microsoft.com/office/drawing/2014/main" id="{B0357151-4F99-3BC0-823A-BAF9DAEE0C40}"/>
              </a:ext>
            </a:extLst>
          </p:cNvPr>
          <p:cNvSpPr txBox="1"/>
          <p:nvPr/>
        </p:nvSpPr>
        <p:spPr>
          <a:xfrm>
            <a:off x="9669194" y="3427221"/>
            <a:ext cx="1426595" cy="961802"/>
          </a:xfrm>
          <a:prstGeom prst="rect">
            <a:avLst/>
          </a:prstGeom>
          <a:solidFill>
            <a:srgbClr val="FF0000"/>
          </a:solidFill>
          <a:ln>
            <a:solidFill>
              <a:schemeClr val="accent1"/>
            </a:solidFill>
          </a:ln>
        </p:spPr>
        <p:txBody>
          <a:bodyPr vert="horz" wrap="square" lIns="0" tIns="12700" rIns="0" bIns="0" rtlCol="0">
            <a:spAutoFit/>
          </a:bodyPr>
          <a:lstStyle/>
          <a:p>
            <a:pPr marL="12700">
              <a:lnSpc>
                <a:spcPct val="100000"/>
              </a:lnSpc>
              <a:spcBef>
                <a:spcPts val="100"/>
              </a:spcBef>
            </a:pPr>
            <a:r>
              <a:rPr lang="tr-TR" sz="2000" spc="-10" dirty="0">
                <a:solidFill>
                  <a:schemeClr val="bg1"/>
                </a:solidFill>
                <a:latin typeface="Arial MT"/>
                <a:cs typeface="Arial MT"/>
              </a:rPr>
              <a:t>     OS</a:t>
            </a:r>
          </a:p>
          <a:p>
            <a:pPr marL="12700">
              <a:lnSpc>
                <a:spcPct val="100000"/>
              </a:lnSpc>
              <a:spcBef>
                <a:spcPts val="100"/>
              </a:spcBef>
            </a:pPr>
            <a:r>
              <a:rPr lang="tr-TR" sz="2000" spc="-10" dirty="0" err="1">
                <a:solidFill>
                  <a:schemeClr val="bg1"/>
                </a:solidFill>
                <a:latin typeface="Arial MT"/>
                <a:cs typeface="Arial MT"/>
              </a:rPr>
              <a:t>VRd</a:t>
            </a:r>
            <a:r>
              <a:rPr sz="2000" spc="-10" dirty="0">
                <a:solidFill>
                  <a:schemeClr val="bg1"/>
                </a:solidFill>
                <a:latin typeface="Arial MT"/>
                <a:cs typeface="Arial MT"/>
              </a:rPr>
              <a:t>:</a:t>
            </a:r>
            <a:r>
              <a:rPr lang="tr-TR" sz="2000" spc="-10" dirty="0">
                <a:solidFill>
                  <a:schemeClr val="bg1"/>
                </a:solidFill>
                <a:latin typeface="Arial MT"/>
                <a:cs typeface="Arial MT"/>
              </a:rPr>
              <a:t> </a:t>
            </a:r>
            <a:r>
              <a:rPr lang="tr-TR" sz="2000" spc="-5" dirty="0" err="1">
                <a:solidFill>
                  <a:schemeClr val="bg1"/>
                </a:solidFill>
                <a:latin typeface="Arial MT"/>
                <a:cs typeface="Arial MT"/>
              </a:rPr>
              <a:t>Nr</a:t>
            </a:r>
            <a:endParaRPr lang="tr-TR" sz="2000" spc="-85" dirty="0">
              <a:solidFill>
                <a:schemeClr val="bg1"/>
              </a:solidFill>
              <a:latin typeface="Arial MT"/>
              <a:cs typeface="Arial MT"/>
            </a:endParaRPr>
          </a:p>
          <a:p>
            <a:pPr marL="12700">
              <a:lnSpc>
                <a:spcPct val="100000"/>
              </a:lnSpc>
              <a:spcBef>
                <a:spcPts val="100"/>
              </a:spcBef>
            </a:pPr>
            <a:r>
              <a:rPr lang="tr-TR" sz="2000" spc="-85" dirty="0" err="1">
                <a:solidFill>
                  <a:schemeClr val="bg1"/>
                </a:solidFill>
                <a:latin typeface="Arial MT"/>
                <a:cs typeface="Arial MT"/>
              </a:rPr>
              <a:t>Rd</a:t>
            </a:r>
            <a:r>
              <a:rPr lang="tr-TR" sz="2000" spc="-85" dirty="0">
                <a:solidFill>
                  <a:schemeClr val="bg1"/>
                </a:solidFill>
                <a:latin typeface="Arial MT"/>
                <a:cs typeface="Arial MT"/>
              </a:rPr>
              <a:t>:    69 ay </a:t>
            </a:r>
            <a:endParaRPr lang="tr-TR" sz="2000" dirty="0">
              <a:solidFill>
                <a:schemeClr val="bg1"/>
              </a:solidFill>
              <a:latin typeface="Arial MT"/>
              <a:cs typeface="Arial MT"/>
            </a:endParaRPr>
          </a:p>
        </p:txBody>
      </p:sp>
    </p:spTree>
    <p:extLst>
      <p:ext uri="{BB962C8B-B14F-4D97-AF65-F5344CB8AC3E}">
        <p14:creationId xmlns:p14="http://schemas.microsoft.com/office/powerpoint/2010/main" val="130922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F53154B2-E191-E44E-A16A-0A238E286865}"/>
              </a:ext>
            </a:extLst>
          </p:cNvPr>
          <p:cNvPicPr>
            <a:picLocks noGrp="1" noChangeAspect="1"/>
          </p:cNvPicPr>
          <p:nvPr>
            <p:ph idx="1"/>
          </p:nvPr>
        </p:nvPicPr>
        <p:blipFill>
          <a:blip r:embed="rId2"/>
          <a:stretch>
            <a:fillRect/>
          </a:stretch>
        </p:blipFill>
        <p:spPr>
          <a:xfrm>
            <a:off x="225192" y="149785"/>
            <a:ext cx="5169694" cy="1925964"/>
          </a:xfrm>
          <a:prstGeom prst="rect">
            <a:avLst/>
          </a:prstGeom>
        </p:spPr>
      </p:pic>
      <p:pic>
        <p:nvPicPr>
          <p:cNvPr id="5" name="Resim 4">
            <a:extLst>
              <a:ext uri="{FF2B5EF4-FFF2-40B4-BE49-F238E27FC236}">
                <a16:creationId xmlns:a16="http://schemas.microsoft.com/office/drawing/2014/main" id="{FD6F4F51-B2BC-6046-9DB3-EC1B0F1E3521}"/>
              </a:ext>
            </a:extLst>
          </p:cNvPr>
          <p:cNvPicPr>
            <a:picLocks noChangeAspect="1"/>
          </p:cNvPicPr>
          <p:nvPr/>
        </p:nvPicPr>
        <p:blipFill>
          <a:blip r:embed="rId3"/>
          <a:stretch>
            <a:fillRect/>
          </a:stretch>
        </p:blipFill>
        <p:spPr>
          <a:xfrm>
            <a:off x="5394886" y="568036"/>
            <a:ext cx="6565900" cy="5293014"/>
          </a:xfrm>
          <a:prstGeom prst="rect">
            <a:avLst/>
          </a:prstGeom>
        </p:spPr>
      </p:pic>
      <p:sp>
        <p:nvSpPr>
          <p:cNvPr id="6" name="Metin kutusu 5">
            <a:extLst>
              <a:ext uri="{FF2B5EF4-FFF2-40B4-BE49-F238E27FC236}">
                <a16:creationId xmlns:a16="http://schemas.microsoft.com/office/drawing/2014/main" id="{7BE95A8D-B9DF-BB40-9969-FAF3EBAC5499}"/>
              </a:ext>
            </a:extLst>
          </p:cNvPr>
          <p:cNvSpPr txBox="1"/>
          <p:nvPr/>
        </p:nvSpPr>
        <p:spPr>
          <a:xfrm>
            <a:off x="2070360" y="2967335"/>
            <a:ext cx="2577840" cy="923330"/>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tr-TR" dirty="0"/>
              <a:t>Gerçek yaşam verisi</a:t>
            </a:r>
          </a:p>
          <a:p>
            <a:pPr marL="285750" indent="-285750">
              <a:buFont typeface="Arial" panose="020B0604020202020204" pitchFamily="34" charset="0"/>
              <a:buChar char="•"/>
            </a:pPr>
            <a:r>
              <a:rPr lang="tr-TR" dirty="0"/>
              <a:t>Retrospektif analiz</a:t>
            </a:r>
          </a:p>
          <a:p>
            <a:pPr marL="285750" indent="-285750">
              <a:buFont typeface="Arial" panose="020B0604020202020204" pitchFamily="34" charset="0"/>
              <a:buChar char="•"/>
            </a:pPr>
            <a:r>
              <a:rPr lang="tr-TR" dirty="0"/>
              <a:t>N: 681</a:t>
            </a:r>
          </a:p>
        </p:txBody>
      </p:sp>
      <p:sp>
        <p:nvSpPr>
          <p:cNvPr id="7" name="Metin kutusu 6">
            <a:extLst>
              <a:ext uri="{FF2B5EF4-FFF2-40B4-BE49-F238E27FC236}">
                <a16:creationId xmlns:a16="http://schemas.microsoft.com/office/drawing/2014/main" id="{B6D9F009-3A48-4A4D-BB24-94399C1A568C}"/>
              </a:ext>
            </a:extLst>
          </p:cNvPr>
          <p:cNvSpPr txBox="1"/>
          <p:nvPr/>
        </p:nvSpPr>
        <p:spPr>
          <a:xfrm>
            <a:off x="794937" y="4598375"/>
            <a:ext cx="4226606" cy="1200329"/>
          </a:xfrm>
          <a:prstGeom prst="rect">
            <a:avLst/>
          </a:prstGeom>
          <a:noFill/>
          <a:ln>
            <a:solidFill>
              <a:schemeClr val="accent1"/>
            </a:solidFill>
          </a:ln>
        </p:spPr>
        <p:txBody>
          <a:bodyPr wrap="none" rtlCol="0">
            <a:spAutoFit/>
          </a:bodyPr>
          <a:lstStyle/>
          <a:p>
            <a:pPr marL="285750" indent="-285750">
              <a:buFont typeface="Wingdings" pitchFamily="2" charset="2"/>
              <a:buChar char="v"/>
            </a:pPr>
            <a:r>
              <a:rPr lang="tr-TR" b="1" dirty="0" err="1">
                <a:solidFill>
                  <a:srgbClr val="FF0000"/>
                </a:solidFill>
              </a:rPr>
              <a:t>VRD’de</a:t>
            </a:r>
            <a:r>
              <a:rPr lang="tr-TR" b="1" dirty="0">
                <a:solidFill>
                  <a:srgbClr val="FF0000"/>
                </a:solidFill>
              </a:rPr>
              <a:t> </a:t>
            </a:r>
            <a:r>
              <a:rPr lang="tr-TR" b="1" dirty="0" err="1">
                <a:solidFill>
                  <a:srgbClr val="FF0000"/>
                </a:solidFill>
              </a:rPr>
              <a:t>VCD’ye</a:t>
            </a:r>
            <a:r>
              <a:rPr lang="tr-TR" b="1" dirty="0">
                <a:solidFill>
                  <a:srgbClr val="FF0000"/>
                </a:solidFill>
              </a:rPr>
              <a:t> göre;</a:t>
            </a:r>
          </a:p>
          <a:p>
            <a:pPr marL="742950" lvl="1" indent="-285750">
              <a:buFont typeface="Wingdings" pitchFamily="2" charset="2"/>
              <a:buChar char="ü"/>
            </a:pPr>
            <a:r>
              <a:rPr lang="tr-TR" b="1" dirty="0">
                <a:solidFill>
                  <a:srgbClr val="FF0000"/>
                </a:solidFill>
              </a:rPr>
              <a:t>Yanıtlar daha iyi, PFS daha uzun</a:t>
            </a:r>
          </a:p>
          <a:p>
            <a:pPr marL="742950" lvl="1" indent="-285750">
              <a:buFont typeface="Wingdings" pitchFamily="2" charset="2"/>
              <a:buChar char="ü"/>
            </a:pPr>
            <a:r>
              <a:rPr lang="tr-TR" b="1" dirty="0">
                <a:solidFill>
                  <a:srgbClr val="FF0000"/>
                </a:solidFill>
              </a:rPr>
              <a:t>+/- ASCT</a:t>
            </a:r>
          </a:p>
          <a:p>
            <a:pPr marL="742950" lvl="1" indent="-285750">
              <a:buFont typeface="Wingdings" pitchFamily="2" charset="2"/>
              <a:buChar char="ü"/>
            </a:pPr>
            <a:r>
              <a:rPr lang="tr-TR" b="1" dirty="0">
                <a:solidFill>
                  <a:srgbClr val="FF0000"/>
                </a:solidFill>
              </a:rPr>
              <a:t>Anlamlı PFS ve OS avantajı</a:t>
            </a:r>
          </a:p>
        </p:txBody>
      </p:sp>
      <p:sp>
        <p:nvSpPr>
          <p:cNvPr id="8" name="Metin kutusu 7">
            <a:extLst>
              <a:ext uri="{FF2B5EF4-FFF2-40B4-BE49-F238E27FC236}">
                <a16:creationId xmlns:a16="http://schemas.microsoft.com/office/drawing/2014/main" id="{442EF99A-A918-C44F-A479-12B4C6278BBB}"/>
              </a:ext>
            </a:extLst>
          </p:cNvPr>
          <p:cNvSpPr txBox="1"/>
          <p:nvPr/>
        </p:nvSpPr>
        <p:spPr>
          <a:xfrm>
            <a:off x="3770684" y="6506415"/>
            <a:ext cx="5056192" cy="246221"/>
          </a:xfrm>
          <a:prstGeom prst="rect">
            <a:avLst/>
          </a:prstGeom>
          <a:noFill/>
        </p:spPr>
        <p:txBody>
          <a:bodyPr wrap="none" rtlCol="0">
            <a:spAutoFit/>
          </a:bodyPr>
          <a:lstStyle/>
          <a:p>
            <a:r>
              <a:rPr lang="tr-TR" sz="1000" b="1" dirty="0" err="1"/>
              <a:t>Uttervall</a:t>
            </a:r>
            <a:r>
              <a:rPr lang="tr-TR" sz="1000" b="1" dirty="0"/>
              <a:t>, </a:t>
            </a:r>
            <a:r>
              <a:rPr lang="tr-TR" sz="1000" b="1" dirty="0" err="1"/>
              <a:t>Katarina</a:t>
            </a:r>
            <a:r>
              <a:rPr lang="tr-TR" sz="1000" b="1" dirty="0"/>
              <a:t> et al.  </a:t>
            </a:r>
            <a:r>
              <a:rPr lang="tr-TR" sz="1000" b="1" i="1" dirty="0" err="1"/>
              <a:t>European</a:t>
            </a:r>
            <a:r>
              <a:rPr lang="tr-TR" sz="1000" b="1" i="1" dirty="0"/>
              <a:t> </a:t>
            </a:r>
            <a:r>
              <a:rPr lang="tr-TR" sz="1000" b="1" i="1" dirty="0" err="1"/>
              <a:t>journal</a:t>
            </a:r>
            <a:r>
              <a:rPr lang="tr-TR" sz="1000" b="1" i="1" dirty="0"/>
              <a:t> of </a:t>
            </a:r>
            <a:r>
              <a:rPr lang="tr-TR" sz="1000" b="1" i="1" dirty="0" err="1"/>
              <a:t>haematology</a:t>
            </a:r>
            <a:r>
              <a:rPr lang="tr-TR" sz="1000" b="1" dirty="0"/>
              <a:t> </a:t>
            </a:r>
            <a:r>
              <a:rPr lang="tr-TR" sz="1000" b="1" dirty="0" err="1"/>
              <a:t>vol</a:t>
            </a:r>
            <a:r>
              <a:rPr lang="tr-TR" sz="1000" b="1" dirty="0"/>
              <a:t>. 103,3 (2019): 247-254.</a:t>
            </a:r>
          </a:p>
        </p:txBody>
      </p:sp>
    </p:spTree>
    <p:extLst>
      <p:ext uri="{BB962C8B-B14F-4D97-AF65-F5344CB8AC3E}">
        <p14:creationId xmlns:p14="http://schemas.microsoft.com/office/powerpoint/2010/main" val="3329307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92C85F-14C9-3B41-9C27-AAC2EFCB2E30}"/>
              </a:ext>
            </a:extLst>
          </p:cNvPr>
          <p:cNvSpPr>
            <a:spLocks noGrp="1"/>
          </p:cNvSpPr>
          <p:nvPr>
            <p:ph type="title"/>
          </p:nvPr>
        </p:nvSpPr>
        <p:spPr>
          <a:xfrm>
            <a:off x="838200" y="128589"/>
            <a:ext cx="10985500" cy="1028700"/>
          </a:xfrm>
          <a:solidFill>
            <a:srgbClr val="FF0000"/>
          </a:solidFill>
          <a:ln>
            <a:solidFill>
              <a:schemeClr val="accent1"/>
            </a:solidFill>
          </a:ln>
        </p:spPr>
        <p:txBody>
          <a:bodyPr>
            <a:normAutofit fontScale="90000"/>
          </a:bodyPr>
          <a:lstStyle/>
          <a:p>
            <a:r>
              <a:rPr lang="tr-TR" b="1" dirty="0">
                <a:solidFill>
                  <a:schemeClr val="bg1"/>
                </a:solidFill>
              </a:rPr>
              <a:t>  ENDURANCE:  </a:t>
            </a:r>
            <a:r>
              <a:rPr lang="tr-TR" b="1" dirty="0" err="1">
                <a:solidFill>
                  <a:schemeClr val="bg1"/>
                </a:solidFill>
              </a:rPr>
              <a:t>Multicentre</a:t>
            </a:r>
            <a:r>
              <a:rPr lang="tr-TR" b="1" dirty="0">
                <a:solidFill>
                  <a:schemeClr val="bg1"/>
                </a:solidFill>
              </a:rPr>
              <a:t>, </a:t>
            </a:r>
            <a:r>
              <a:rPr lang="tr-TR" b="1" dirty="0" err="1">
                <a:solidFill>
                  <a:schemeClr val="bg1"/>
                </a:solidFill>
              </a:rPr>
              <a:t>open-label</a:t>
            </a:r>
            <a:r>
              <a:rPr lang="tr-TR" b="1" dirty="0">
                <a:solidFill>
                  <a:schemeClr val="bg1"/>
                </a:solidFill>
              </a:rPr>
              <a:t>, </a:t>
            </a:r>
            <a:r>
              <a:rPr lang="tr-TR" b="1" dirty="0" err="1">
                <a:solidFill>
                  <a:schemeClr val="bg1"/>
                </a:solidFill>
              </a:rPr>
              <a:t>phase</a:t>
            </a:r>
            <a:r>
              <a:rPr lang="tr-TR" b="1" dirty="0">
                <a:solidFill>
                  <a:schemeClr val="bg1"/>
                </a:solidFill>
              </a:rPr>
              <a:t> 3,</a:t>
            </a:r>
            <a:br>
              <a:rPr lang="tr-TR" b="1" dirty="0">
                <a:solidFill>
                  <a:schemeClr val="bg1"/>
                </a:solidFill>
              </a:rPr>
            </a:br>
            <a:r>
              <a:rPr lang="tr-TR" b="1" dirty="0">
                <a:solidFill>
                  <a:schemeClr val="bg1"/>
                </a:solidFill>
              </a:rPr>
              <a:t>      </a:t>
            </a:r>
            <a:r>
              <a:rPr lang="tr-TR" b="1" dirty="0" err="1">
                <a:solidFill>
                  <a:schemeClr val="bg1"/>
                </a:solidFill>
              </a:rPr>
              <a:t>randomised</a:t>
            </a:r>
            <a:r>
              <a:rPr lang="tr-TR" b="1" dirty="0">
                <a:solidFill>
                  <a:schemeClr val="bg1"/>
                </a:solidFill>
              </a:rPr>
              <a:t>, </a:t>
            </a:r>
            <a:r>
              <a:rPr lang="tr-TR" b="1" dirty="0" err="1">
                <a:solidFill>
                  <a:schemeClr val="bg1"/>
                </a:solidFill>
              </a:rPr>
              <a:t>controlled</a:t>
            </a:r>
            <a:r>
              <a:rPr lang="tr-TR" b="1" dirty="0">
                <a:solidFill>
                  <a:schemeClr val="bg1"/>
                </a:solidFill>
              </a:rPr>
              <a:t> </a:t>
            </a:r>
            <a:r>
              <a:rPr lang="tr-TR" b="1" dirty="0" err="1">
                <a:solidFill>
                  <a:schemeClr val="bg1"/>
                </a:solidFill>
              </a:rPr>
              <a:t>trial</a:t>
            </a:r>
            <a:r>
              <a:rPr lang="tr-TR" b="1" dirty="0">
                <a:solidFill>
                  <a:schemeClr val="bg1"/>
                </a:solidFill>
              </a:rPr>
              <a:t> VRD vs. KRD  </a:t>
            </a:r>
            <a:endParaRPr lang="tr-TR" dirty="0">
              <a:solidFill>
                <a:schemeClr val="bg1"/>
              </a:solidFill>
            </a:endParaRPr>
          </a:p>
        </p:txBody>
      </p:sp>
      <p:pic>
        <p:nvPicPr>
          <p:cNvPr id="4" name="İçerik Yer Tutucusu 3">
            <a:extLst>
              <a:ext uri="{FF2B5EF4-FFF2-40B4-BE49-F238E27FC236}">
                <a16:creationId xmlns:a16="http://schemas.microsoft.com/office/drawing/2014/main" id="{86FFEA8E-EE32-004C-89D1-8A06A2A53655}"/>
              </a:ext>
            </a:extLst>
          </p:cNvPr>
          <p:cNvPicPr>
            <a:picLocks noGrp="1" noChangeAspect="1"/>
          </p:cNvPicPr>
          <p:nvPr>
            <p:ph idx="1"/>
          </p:nvPr>
        </p:nvPicPr>
        <p:blipFill>
          <a:blip r:embed="rId2"/>
          <a:stretch>
            <a:fillRect/>
          </a:stretch>
        </p:blipFill>
        <p:spPr>
          <a:xfrm>
            <a:off x="103045" y="3131344"/>
            <a:ext cx="5221313" cy="3361531"/>
          </a:xfrm>
          <a:prstGeom prst="rect">
            <a:avLst/>
          </a:prstGeom>
        </p:spPr>
      </p:pic>
      <p:pic>
        <p:nvPicPr>
          <p:cNvPr id="5" name="Resim 4">
            <a:extLst>
              <a:ext uri="{FF2B5EF4-FFF2-40B4-BE49-F238E27FC236}">
                <a16:creationId xmlns:a16="http://schemas.microsoft.com/office/drawing/2014/main" id="{0C48865F-7080-7D49-9E22-6A402AE61761}"/>
              </a:ext>
            </a:extLst>
          </p:cNvPr>
          <p:cNvPicPr>
            <a:picLocks noChangeAspect="1"/>
          </p:cNvPicPr>
          <p:nvPr/>
        </p:nvPicPr>
        <p:blipFill>
          <a:blip r:embed="rId3"/>
          <a:stretch>
            <a:fillRect/>
          </a:stretch>
        </p:blipFill>
        <p:spPr>
          <a:xfrm>
            <a:off x="6396038" y="3131343"/>
            <a:ext cx="5692917" cy="3361532"/>
          </a:xfrm>
          <a:prstGeom prst="rect">
            <a:avLst/>
          </a:prstGeom>
        </p:spPr>
      </p:pic>
      <p:sp>
        <p:nvSpPr>
          <p:cNvPr id="6" name="Metin kutusu 5">
            <a:extLst>
              <a:ext uri="{FF2B5EF4-FFF2-40B4-BE49-F238E27FC236}">
                <a16:creationId xmlns:a16="http://schemas.microsoft.com/office/drawing/2014/main" id="{BA171C36-4463-D24B-BDE8-96EB73963000}"/>
              </a:ext>
            </a:extLst>
          </p:cNvPr>
          <p:cNvSpPr txBox="1"/>
          <p:nvPr/>
        </p:nvSpPr>
        <p:spPr>
          <a:xfrm>
            <a:off x="5407209" y="4165778"/>
            <a:ext cx="2109937" cy="646331"/>
          </a:xfrm>
          <a:prstGeom prst="rect">
            <a:avLst/>
          </a:prstGeom>
          <a:solidFill>
            <a:srgbClr val="FF0000"/>
          </a:solidFill>
        </p:spPr>
        <p:txBody>
          <a:bodyPr wrap="none" rtlCol="0">
            <a:spAutoFit/>
          </a:bodyPr>
          <a:lstStyle/>
          <a:p>
            <a:r>
              <a:rPr lang="tr-TR" dirty="0">
                <a:solidFill>
                  <a:schemeClr val="bg1"/>
                </a:solidFill>
              </a:rPr>
              <a:t>PFS ve OS farkı yok</a:t>
            </a:r>
          </a:p>
          <a:p>
            <a:r>
              <a:rPr lang="tr-TR" dirty="0" err="1">
                <a:solidFill>
                  <a:schemeClr val="bg1"/>
                </a:solidFill>
              </a:rPr>
              <a:t>Toksisite</a:t>
            </a:r>
            <a:r>
              <a:rPr lang="tr-TR" dirty="0">
                <a:solidFill>
                  <a:schemeClr val="bg1"/>
                </a:solidFill>
              </a:rPr>
              <a:t> daha fazla</a:t>
            </a:r>
          </a:p>
        </p:txBody>
      </p:sp>
      <p:sp>
        <p:nvSpPr>
          <p:cNvPr id="7" name="Metin kutusu 6">
            <a:extLst>
              <a:ext uri="{FF2B5EF4-FFF2-40B4-BE49-F238E27FC236}">
                <a16:creationId xmlns:a16="http://schemas.microsoft.com/office/drawing/2014/main" id="{DFC4ECD9-6131-7B46-8D85-821E3D84FD92}"/>
              </a:ext>
            </a:extLst>
          </p:cNvPr>
          <p:cNvSpPr txBox="1"/>
          <p:nvPr/>
        </p:nvSpPr>
        <p:spPr>
          <a:xfrm>
            <a:off x="1700212" y="1461204"/>
            <a:ext cx="4047565" cy="1200329"/>
          </a:xfrm>
          <a:prstGeom prst="rect">
            <a:avLst/>
          </a:prstGeom>
          <a:noFill/>
        </p:spPr>
        <p:txBody>
          <a:bodyPr wrap="square" rtlCol="0">
            <a:spAutoFit/>
          </a:bodyPr>
          <a:lstStyle/>
          <a:p>
            <a:pPr marL="285750" indent="-285750">
              <a:buFont typeface="Wingdings" pitchFamily="2" charset="2"/>
              <a:buChar char="Ø"/>
            </a:pPr>
            <a:r>
              <a:rPr lang="tr-TR" dirty="0"/>
              <a:t>18 yaş </a:t>
            </a:r>
          </a:p>
          <a:p>
            <a:pPr marL="285750" indent="-285750">
              <a:buFont typeface="Wingdings" pitchFamily="2" charset="2"/>
              <a:buChar char="Ø"/>
            </a:pPr>
            <a:r>
              <a:rPr lang="tr-TR" b="1" dirty="0">
                <a:solidFill>
                  <a:srgbClr val="FF0000"/>
                </a:solidFill>
              </a:rPr>
              <a:t>ASCT; </a:t>
            </a:r>
            <a:r>
              <a:rPr lang="tr-TR" b="1" dirty="0" err="1">
                <a:solidFill>
                  <a:srgbClr val="FF0000"/>
                </a:solidFill>
              </a:rPr>
              <a:t>ineligible</a:t>
            </a:r>
            <a:r>
              <a:rPr lang="tr-TR" b="1" dirty="0">
                <a:solidFill>
                  <a:srgbClr val="FF0000"/>
                </a:solidFill>
              </a:rPr>
              <a:t>/planlanmayan</a:t>
            </a:r>
          </a:p>
          <a:p>
            <a:pPr marL="285750" indent="-285750">
              <a:buFont typeface="Wingdings" pitchFamily="2" charset="2"/>
              <a:buChar char="Ø"/>
            </a:pPr>
            <a:r>
              <a:rPr lang="tr-TR" b="1" dirty="0">
                <a:solidFill>
                  <a:srgbClr val="00B0F0"/>
                </a:solidFill>
              </a:rPr>
              <a:t>High risk genetik yok [-t(4;14)]</a:t>
            </a:r>
          </a:p>
          <a:p>
            <a:pPr marL="285750" indent="-285750">
              <a:buFont typeface="Wingdings" pitchFamily="2" charset="2"/>
              <a:buChar char="Ø"/>
            </a:pPr>
            <a:r>
              <a:rPr lang="tr-TR" dirty="0"/>
              <a:t>n:1053</a:t>
            </a:r>
          </a:p>
        </p:txBody>
      </p:sp>
      <p:pic>
        <p:nvPicPr>
          <p:cNvPr id="8" name="Resim 7">
            <a:extLst>
              <a:ext uri="{FF2B5EF4-FFF2-40B4-BE49-F238E27FC236}">
                <a16:creationId xmlns:a16="http://schemas.microsoft.com/office/drawing/2014/main" id="{8732FD00-4F3F-2F42-9FFD-2D8F0BCDBBF0}"/>
              </a:ext>
            </a:extLst>
          </p:cNvPr>
          <p:cNvPicPr>
            <a:picLocks noChangeAspect="1"/>
          </p:cNvPicPr>
          <p:nvPr/>
        </p:nvPicPr>
        <p:blipFill>
          <a:blip r:embed="rId4"/>
          <a:stretch>
            <a:fillRect/>
          </a:stretch>
        </p:blipFill>
        <p:spPr>
          <a:xfrm>
            <a:off x="6170737" y="1319502"/>
            <a:ext cx="4321050" cy="1744444"/>
          </a:xfrm>
          <a:prstGeom prst="rect">
            <a:avLst/>
          </a:prstGeom>
        </p:spPr>
      </p:pic>
      <p:sp>
        <p:nvSpPr>
          <p:cNvPr id="9" name="Metin kutusu 8">
            <a:extLst>
              <a:ext uri="{FF2B5EF4-FFF2-40B4-BE49-F238E27FC236}">
                <a16:creationId xmlns:a16="http://schemas.microsoft.com/office/drawing/2014/main" id="{8FBFA45F-32D5-AE40-8D5A-AF3A976249AD}"/>
              </a:ext>
            </a:extLst>
          </p:cNvPr>
          <p:cNvSpPr txBox="1"/>
          <p:nvPr/>
        </p:nvSpPr>
        <p:spPr>
          <a:xfrm>
            <a:off x="4072217" y="6560272"/>
            <a:ext cx="4047565" cy="246221"/>
          </a:xfrm>
          <a:prstGeom prst="rect">
            <a:avLst/>
          </a:prstGeom>
          <a:noFill/>
        </p:spPr>
        <p:txBody>
          <a:bodyPr wrap="square" rtlCol="0">
            <a:spAutoFit/>
          </a:bodyPr>
          <a:lstStyle/>
          <a:p>
            <a:r>
              <a:rPr lang="tr-TR" sz="1000" dirty="0"/>
              <a:t>Kumar, </a:t>
            </a:r>
            <a:r>
              <a:rPr lang="tr-TR" sz="1000" dirty="0" err="1"/>
              <a:t>Shaji</a:t>
            </a:r>
            <a:r>
              <a:rPr lang="tr-TR" sz="1000" dirty="0"/>
              <a:t> K et al. </a:t>
            </a:r>
            <a:r>
              <a:rPr lang="tr-TR" sz="1000" i="1" dirty="0" err="1"/>
              <a:t>The</a:t>
            </a:r>
            <a:r>
              <a:rPr lang="tr-TR" sz="1000" i="1" dirty="0"/>
              <a:t> </a:t>
            </a:r>
            <a:r>
              <a:rPr lang="tr-TR" sz="1000" i="1" dirty="0" err="1"/>
              <a:t>Lancet</a:t>
            </a:r>
            <a:r>
              <a:rPr lang="tr-TR" sz="1000" i="1" dirty="0"/>
              <a:t>. </a:t>
            </a:r>
            <a:r>
              <a:rPr lang="tr-TR" sz="1000" i="1" dirty="0" err="1"/>
              <a:t>Oncology</a:t>
            </a:r>
            <a:r>
              <a:rPr lang="tr-TR" sz="1000" dirty="0"/>
              <a:t> </a:t>
            </a:r>
            <a:r>
              <a:rPr lang="tr-TR" sz="1000" dirty="0" err="1"/>
              <a:t>vol</a:t>
            </a:r>
            <a:r>
              <a:rPr lang="tr-TR" sz="1000" dirty="0"/>
              <a:t>. 21,10 (2020): 1317-1330. </a:t>
            </a:r>
          </a:p>
        </p:txBody>
      </p:sp>
      <p:sp>
        <p:nvSpPr>
          <p:cNvPr id="11" name="Slayt Numarası Yer Tutucusu 10">
            <a:extLst>
              <a:ext uri="{FF2B5EF4-FFF2-40B4-BE49-F238E27FC236}">
                <a16:creationId xmlns:a16="http://schemas.microsoft.com/office/drawing/2014/main" id="{D42C7647-5A25-3C46-945B-292B1B4D60F9}"/>
              </a:ext>
            </a:extLst>
          </p:cNvPr>
          <p:cNvSpPr>
            <a:spLocks noGrp="1"/>
          </p:cNvSpPr>
          <p:nvPr>
            <p:ph type="sldNum" sz="quarter" idx="12"/>
          </p:nvPr>
        </p:nvSpPr>
        <p:spPr/>
        <p:txBody>
          <a:bodyPr/>
          <a:lstStyle/>
          <a:p>
            <a:fld id="{07A78EC7-007D-0644-903D-BA1E50F683F1}" type="slidenum">
              <a:rPr lang="tr-TR" smtClean="0"/>
              <a:t>16</a:t>
            </a:fld>
            <a:r>
              <a:rPr lang="tr-TR" dirty="0"/>
              <a:t>/26</a:t>
            </a:r>
          </a:p>
        </p:txBody>
      </p:sp>
      <p:sp>
        <p:nvSpPr>
          <p:cNvPr id="3" name="Başlık 1">
            <a:extLst>
              <a:ext uri="{FF2B5EF4-FFF2-40B4-BE49-F238E27FC236}">
                <a16:creationId xmlns:a16="http://schemas.microsoft.com/office/drawing/2014/main" id="{55BB70FB-7FD4-3950-DA7D-1CF32ACD8AA7}"/>
              </a:ext>
            </a:extLst>
          </p:cNvPr>
          <p:cNvSpPr txBox="1">
            <a:spLocks/>
          </p:cNvSpPr>
          <p:nvPr/>
        </p:nvSpPr>
        <p:spPr>
          <a:xfrm>
            <a:off x="2269681" y="5103945"/>
            <a:ext cx="8384991" cy="646332"/>
          </a:xfrm>
          <a:prstGeom prst="rect">
            <a:avLst/>
          </a:prstGeom>
          <a:solidFill>
            <a:srgbClr val="00B0F0"/>
          </a:solidFill>
          <a:ln>
            <a:solidFill>
              <a:schemeClr val="accent1"/>
            </a:solidFill>
          </a:ln>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100" b="1" dirty="0">
                <a:solidFill>
                  <a:schemeClr val="bg1"/>
                </a:solidFill>
              </a:rPr>
              <a:t> </a:t>
            </a:r>
          </a:p>
          <a:p>
            <a:r>
              <a:rPr lang="tr-TR" sz="3100" b="1" dirty="0">
                <a:solidFill>
                  <a:schemeClr val="bg1"/>
                </a:solidFill>
              </a:rPr>
              <a:t> </a:t>
            </a:r>
            <a:r>
              <a:rPr lang="en-US" sz="3100" b="1" dirty="0" err="1">
                <a:solidFill>
                  <a:schemeClr val="bg1"/>
                </a:solidFill>
              </a:rPr>
              <a:t>Uyarılar</a:t>
            </a:r>
            <a:r>
              <a:rPr lang="en-US" sz="3100" b="1" dirty="0">
                <a:solidFill>
                  <a:schemeClr val="bg1"/>
                </a:solidFill>
              </a:rPr>
              <a:t>: OKİT yok </a:t>
            </a:r>
            <a:r>
              <a:rPr lang="en-US" sz="3100" b="1" dirty="0" err="1">
                <a:solidFill>
                  <a:schemeClr val="bg1"/>
                </a:solidFill>
              </a:rPr>
              <a:t>ve</a:t>
            </a:r>
            <a:r>
              <a:rPr lang="en-US" sz="3100" b="1" dirty="0">
                <a:solidFill>
                  <a:schemeClr val="bg1"/>
                </a:solidFill>
              </a:rPr>
              <a:t> </a:t>
            </a:r>
            <a:r>
              <a:rPr lang="en-US" sz="3100" b="1" dirty="0" err="1">
                <a:solidFill>
                  <a:schemeClr val="bg1"/>
                </a:solidFill>
              </a:rPr>
              <a:t>çoğu</a:t>
            </a:r>
            <a:r>
              <a:rPr lang="en-US" sz="3100" b="1" dirty="0">
                <a:solidFill>
                  <a:schemeClr val="bg1"/>
                </a:solidFill>
              </a:rPr>
              <a:t> </a:t>
            </a:r>
            <a:r>
              <a:rPr lang="en-US" sz="3100" b="1" dirty="0" err="1">
                <a:solidFill>
                  <a:schemeClr val="bg1"/>
                </a:solidFill>
              </a:rPr>
              <a:t>yüksek</a:t>
            </a:r>
            <a:r>
              <a:rPr lang="en-US" sz="3100" b="1" dirty="0">
                <a:solidFill>
                  <a:schemeClr val="bg1"/>
                </a:solidFill>
              </a:rPr>
              <a:t> </a:t>
            </a:r>
            <a:r>
              <a:rPr lang="en-US" sz="3100" b="1" dirty="0" err="1">
                <a:solidFill>
                  <a:schemeClr val="bg1"/>
                </a:solidFill>
              </a:rPr>
              <a:t>riskli</a:t>
            </a:r>
            <a:r>
              <a:rPr lang="en-US" sz="3100" b="1" dirty="0">
                <a:solidFill>
                  <a:schemeClr val="bg1"/>
                </a:solidFill>
              </a:rPr>
              <a:t> </a:t>
            </a:r>
            <a:r>
              <a:rPr lang="en-US" sz="3100" b="1" dirty="0" err="1">
                <a:solidFill>
                  <a:schemeClr val="bg1"/>
                </a:solidFill>
              </a:rPr>
              <a:t>sitogenetik</a:t>
            </a:r>
            <a:r>
              <a:rPr lang="en-US" sz="3100" b="1" dirty="0">
                <a:solidFill>
                  <a:schemeClr val="bg1"/>
                </a:solidFill>
              </a:rPr>
              <a:t> </a:t>
            </a:r>
            <a:r>
              <a:rPr lang="en-US" sz="3100" b="1" dirty="0" err="1">
                <a:solidFill>
                  <a:schemeClr val="bg1"/>
                </a:solidFill>
              </a:rPr>
              <a:t>hariç</a:t>
            </a:r>
            <a:r>
              <a:rPr lang="en-US" sz="3100" b="1" dirty="0">
                <a:solidFill>
                  <a:schemeClr val="bg1"/>
                </a:solidFill>
              </a:rPr>
              <a:t>.</a:t>
            </a:r>
          </a:p>
          <a:p>
            <a:endParaRPr lang="tr-TR" dirty="0">
              <a:solidFill>
                <a:schemeClr val="bg1"/>
              </a:solidFill>
            </a:endParaRPr>
          </a:p>
        </p:txBody>
      </p:sp>
    </p:spTree>
    <p:extLst>
      <p:ext uri="{BB962C8B-B14F-4D97-AF65-F5344CB8AC3E}">
        <p14:creationId xmlns:p14="http://schemas.microsoft.com/office/powerpoint/2010/main" val="1165713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761662-DA67-EA30-1169-F93126EAE6CC}"/>
              </a:ext>
            </a:extLst>
          </p:cNvPr>
          <p:cNvSpPr>
            <a:spLocks noGrp="1"/>
          </p:cNvSpPr>
          <p:nvPr>
            <p:ph type="title"/>
          </p:nvPr>
        </p:nvSpPr>
        <p:spPr>
          <a:xfrm>
            <a:off x="785639" y="71767"/>
            <a:ext cx="10515600" cy="1325563"/>
          </a:xfrm>
        </p:spPr>
        <p:txBody>
          <a:bodyPr/>
          <a:lstStyle/>
          <a:p>
            <a:r>
              <a:rPr lang="tr-TR" dirty="0"/>
              <a:t>     </a:t>
            </a:r>
            <a:r>
              <a:rPr lang="tr-TR" b="1" dirty="0" err="1">
                <a:solidFill>
                  <a:srgbClr val="FF0000"/>
                </a:solidFill>
              </a:rPr>
              <a:t>VRd</a:t>
            </a:r>
            <a:r>
              <a:rPr lang="tr-TR" b="1" dirty="0">
                <a:solidFill>
                  <a:srgbClr val="FF0000"/>
                </a:solidFill>
              </a:rPr>
              <a:t> İndüksiyonu Tedavi  Standardı Oldu</a:t>
            </a:r>
          </a:p>
        </p:txBody>
      </p:sp>
      <p:sp>
        <p:nvSpPr>
          <p:cNvPr id="4" name="Content Placeholder 2">
            <a:extLst>
              <a:ext uri="{FF2B5EF4-FFF2-40B4-BE49-F238E27FC236}">
                <a16:creationId xmlns:a16="http://schemas.microsoft.com/office/drawing/2014/main" id="{EC22C8C3-752E-38A4-7BE4-F870DA11F4F1}"/>
              </a:ext>
            </a:extLst>
          </p:cNvPr>
          <p:cNvSpPr>
            <a:spLocks noGrp="1"/>
          </p:cNvSpPr>
          <p:nvPr>
            <p:ph idx="1"/>
          </p:nvPr>
        </p:nvSpPr>
        <p:spPr>
          <a:xfrm>
            <a:off x="604675" y="1513047"/>
            <a:ext cx="10877529" cy="4650686"/>
          </a:xfrm>
        </p:spPr>
        <p:txBody>
          <a:bodyPr>
            <a:normAutofit fontScale="92500" lnSpcReduction="10000"/>
          </a:bodyPr>
          <a:lstStyle/>
          <a:p>
            <a:r>
              <a:rPr lang="en-US" sz="2400" b="1" dirty="0" err="1">
                <a:solidFill>
                  <a:srgbClr val="FF0000"/>
                </a:solidFill>
              </a:rPr>
              <a:t>Hipotez</a:t>
            </a:r>
            <a:r>
              <a:rPr lang="en-US" sz="2400" b="1" dirty="0">
                <a:solidFill>
                  <a:srgbClr val="FF0000"/>
                </a:solidFill>
              </a:rPr>
              <a:t>: bortezomib </a:t>
            </a:r>
            <a:r>
              <a:rPr lang="en-US" sz="2400" b="1" dirty="0" err="1">
                <a:solidFill>
                  <a:srgbClr val="FF0000"/>
                </a:solidFill>
              </a:rPr>
              <a:t>yerine</a:t>
            </a:r>
            <a:r>
              <a:rPr lang="en-US" sz="2400" b="1" dirty="0">
                <a:solidFill>
                  <a:srgbClr val="FF0000"/>
                </a:solidFill>
              </a:rPr>
              <a:t> carfilzomib </a:t>
            </a:r>
            <a:r>
              <a:rPr lang="en-US" sz="2400" b="1" dirty="0" err="1">
                <a:solidFill>
                  <a:srgbClr val="FF0000"/>
                </a:solidFill>
              </a:rPr>
              <a:t>kullanmak</a:t>
            </a:r>
            <a:r>
              <a:rPr lang="en-US" sz="2400" b="1" dirty="0">
                <a:solidFill>
                  <a:srgbClr val="FF0000"/>
                </a:solidFill>
              </a:rPr>
              <a:t> </a:t>
            </a:r>
            <a:r>
              <a:rPr lang="en-US" sz="2400" b="1" dirty="0" err="1">
                <a:solidFill>
                  <a:srgbClr val="FF0000"/>
                </a:solidFill>
              </a:rPr>
              <a:t>sonuçları</a:t>
            </a:r>
            <a:r>
              <a:rPr lang="en-US" sz="2400" b="1" dirty="0">
                <a:solidFill>
                  <a:srgbClr val="FF0000"/>
                </a:solidFill>
              </a:rPr>
              <a:t> </a:t>
            </a:r>
            <a:r>
              <a:rPr lang="en-US" sz="2400" b="1" dirty="0" err="1">
                <a:solidFill>
                  <a:srgbClr val="FF0000"/>
                </a:solidFill>
              </a:rPr>
              <a:t>iyileştirecektir</a:t>
            </a:r>
            <a:endParaRPr lang="en-US" sz="2400" b="1" dirty="0">
              <a:solidFill>
                <a:srgbClr val="FF0000"/>
              </a:solidFill>
            </a:endParaRPr>
          </a:p>
          <a:p>
            <a:pPr marL="0" indent="0">
              <a:buNone/>
            </a:pPr>
            <a:r>
              <a:rPr lang="en-US" sz="2400" b="1" dirty="0"/>
              <a:t>            </a:t>
            </a:r>
            <a:r>
              <a:rPr lang="en-US" sz="2400" b="1" dirty="0">
                <a:solidFill>
                  <a:srgbClr val="00B0F0"/>
                </a:solidFill>
              </a:rPr>
              <a:t>ENDURANCE </a:t>
            </a:r>
            <a:r>
              <a:rPr lang="en-US" sz="2400" dirty="0" err="1"/>
              <a:t>çalışması</a:t>
            </a:r>
            <a:r>
              <a:rPr lang="en-US" sz="2400" dirty="0"/>
              <a:t> (</a:t>
            </a:r>
            <a:r>
              <a:rPr lang="en-US" sz="2400" dirty="0" err="1"/>
              <a:t>RVd</a:t>
            </a:r>
            <a:r>
              <a:rPr lang="en-US" sz="2400" dirty="0"/>
              <a:t> - </a:t>
            </a:r>
            <a:r>
              <a:rPr lang="en-US" sz="2400" dirty="0" err="1"/>
              <a:t>KRd</a:t>
            </a:r>
            <a:r>
              <a:rPr lang="en-US" sz="2400" dirty="0"/>
              <a:t>) </a:t>
            </a:r>
            <a:r>
              <a:rPr lang="en-US" sz="2400" dirty="0" err="1"/>
              <a:t>PFS'de</a:t>
            </a:r>
            <a:r>
              <a:rPr lang="en-US" sz="2400" dirty="0"/>
              <a:t> fark </a:t>
            </a:r>
            <a:r>
              <a:rPr lang="en-US" sz="2400" dirty="0" err="1"/>
              <a:t>göstermedi</a:t>
            </a:r>
            <a:endParaRPr lang="en-US" sz="2400" dirty="0"/>
          </a:p>
          <a:p>
            <a:pPr marL="0" indent="0">
              <a:buNone/>
            </a:pPr>
            <a:r>
              <a:rPr lang="en-US" sz="2400" b="1" dirty="0"/>
              <a:t>             </a:t>
            </a:r>
            <a:r>
              <a:rPr lang="en-US" sz="2400" b="1" dirty="0" err="1">
                <a:solidFill>
                  <a:srgbClr val="00B0F0"/>
                </a:solidFill>
              </a:rPr>
              <a:t>Uyarılar</a:t>
            </a:r>
            <a:r>
              <a:rPr lang="en-US" sz="2400" b="1" dirty="0">
                <a:solidFill>
                  <a:srgbClr val="00B0F0"/>
                </a:solidFill>
              </a:rPr>
              <a:t>: OKİT  yok </a:t>
            </a:r>
            <a:r>
              <a:rPr lang="en-US" sz="2400" b="1" dirty="0" err="1">
                <a:solidFill>
                  <a:srgbClr val="00B0F0"/>
                </a:solidFill>
              </a:rPr>
              <a:t>ve</a:t>
            </a:r>
            <a:r>
              <a:rPr lang="en-US" sz="2400" b="1" dirty="0">
                <a:solidFill>
                  <a:srgbClr val="00B0F0"/>
                </a:solidFill>
              </a:rPr>
              <a:t> </a:t>
            </a:r>
            <a:r>
              <a:rPr lang="en-US" sz="2400" b="1" dirty="0" err="1">
                <a:solidFill>
                  <a:srgbClr val="00B0F0"/>
                </a:solidFill>
              </a:rPr>
              <a:t>çoğu</a:t>
            </a:r>
            <a:r>
              <a:rPr lang="en-US" sz="2400" b="1" dirty="0">
                <a:solidFill>
                  <a:srgbClr val="00B0F0"/>
                </a:solidFill>
              </a:rPr>
              <a:t> </a:t>
            </a:r>
            <a:r>
              <a:rPr lang="en-US" sz="2400" b="1" dirty="0" err="1">
                <a:solidFill>
                  <a:srgbClr val="00B0F0"/>
                </a:solidFill>
              </a:rPr>
              <a:t>yüksek</a:t>
            </a:r>
            <a:r>
              <a:rPr lang="en-US" sz="2400" b="1" dirty="0">
                <a:solidFill>
                  <a:srgbClr val="00B0F0"/>
                </a:solidFill>
              </a:rPr>
              <a:t> </a:t>
            </a:r>
            <a:r>
              <a:rPr lang="en-US" sz="2400" b="1" dirty="0" err="1">
                <a:solidFill>
                  <a:srgbClr val="00B0F0"/>
                </a:solidFill>
              </a:rPr>
              <a:t>riskli</a:t>
            </a:r>
            <a:r>
              <a:rPr lang="en-US" sz="2400" b="1" dirty="0">
                <a:solidFill>
                  <a:srgbClr val="00B0F0"/>
                </a:solidFill>
              </a:rPr>
              <a:t> </a:t>
            </a:r>
            <a:r>
              <a:rPr lang="en-US" sz="2400" b="1" dirty="0" err="1">
                <a:solidFill>
                  <a:srgbClr val="00B0F0"/>
                </a:solidFill>
              </a:rPr>
              <a:t>sitogenetik</a:t>
            </a:r>
            <a:r>
              <a:rPr lang="en-US" sz="2400" b="1" dirty="0">
                <a:solidFill>
                  <a:srgbClr val="00B0F0"/>
                </a:solidFill>
              </a:rPr>
              <a:t> </a:t>
            </a:r>
            <a:r>
              <a:rPr lang="en-US" sz="2400" b="1" dirty="0" err="1">
                <a:solidFill>
                  <a:srgbClr val="00B0F0"/>
                </a:solidFill>
              </a:rPr>
              <a:t>hariç</a:t>
            </a:r>
            <a:r>
              <a:rPr lang="en-US" sz="2400" b="1" dirty="0">
                <a:solidFill>
                  <a:srgbClr val="00B0F0"/>
                </a:solidFill>
              </a:rPr>
              <a:t>.</a:t>
            </a:r>
            <a:endParaRPr lang="en-US" b="1" dirty="0">
              <a:solidFill>
                <a:srgbClr val="00B0F0"/>
              </a:solidFill>
            </a:endParaRPr>
          </a:p>
          <a:p>
            <a:pPr lvl="2"/>
            <a:endParaRPr lang="en-US" sz="2000" b="1" dirty="0"/>
          </a:p>
          <a:p>
            <a:r>
              <a:rPr lang="en-US" sz="2400" b="1" dirty="0" err="1">
                <a:solidFill>
                  <a:srgbClr val="FF0000"/>
                </a:solidFill>
              </a:rPr>
              <a:t>Hipotez</a:t>
            </a:r>
            <a:r>
              <a:rPr lang="en-US" sz="2400" b="1" dirty="0">
                <a:solidFill>
                  <a:srgbClr val="FF0000"/>
                </a:solidFill>
              </a:rPr>
              <a:t>: Bir </a:t>
            </a:r>
            <a:r>
              <a:rPr lang="en-US" sz="2400" b="1" dirty="0" err="1">
                <a:solidFill>
                  <a:srgbClr val="FF0000"/>
                </a:solidFill>
              </a:rPr>
              <a:t>monoklonal</a:t>
            </a:r>
            <a:r>
              <a:rPr lang="en-US" sz="2400" b="1" dirty="0">
                <a:solidFill>
                  <a:srgbClr val="FF0000"/>
                </a:solidFill>
              </a:rPr>
              <a:t> </a:t>
            </a:r>
            <a:r>
              <a:rPr lang="en-US" sz="2400" b="1" dirty="0" err="1">
                <a:solidFill>
                  <a:srgbClr val="FF0000"/>
                </a:solidFill>
              </a:rPr>
              <a:t>antikor</a:t>
            </a:r>
            <a:r>
              <a:rPr lang="en-US" sz="2400" b="1" dirty="0">
                <a:solidFill>
                  <a:srgbClr val="FF0000"/>
                </a:solidFill>
              </a:rPr>
              <a:t> </a:t>
            </a:r>
            <a:r>
              <a:rPr lang="en-US" sz="2400" b="1" dirty="0" err="1">
                <a:solidFill>
                  <a:srgbClr val="FF0000"/>
                </a:solidFill>
              </a:rPr>
              <a:t>eklemek</a:t>
            </a:r>
            <a:r>
              <a:rPr lang="en-US" sz="2400" b="1" dirty="0">
                <a:solidFill>
                  <a:srgbClr val="FF0000"/>
                </a:solidFill>
              </a:rPr>
              <a:t> </a:t>
            </a:r>
            <a:r>
              <a:rPr lang="en-US" sz="2400" b="1" dirty="0" err="1">
                <a:solidFill>
                  <a:srgbClr val="FF0000"/>
                </a:solidFill>
              </a:rPr>
              <a:t>sonuçları</a:t>
            </a:r>
            <a:r>
              <a:rPr lang="en-US" sz="2400" b="1" dirty="0">
                <a:solidFill>
                  <a:srgbClr val="FF0000"/>
                </a:solidFill>
              </a:rPr>
              <a:t> </a:t>
            </a:r>
            <a:r>
              <a:rPr lang="en-US" sz="2400" b="1" dirty="0" err="1">
                <a:solidFill>
                  <a:srgbClr val="FF0000"/>
                </a:solidFill>
              </a:rPr>
              <a:t>iyileştirecektir</a:t>
            </a:r>
            <a:r>
              <a:rPr lang="en-US" sz="2400" b="1" dirty="0">
                <a:solidFill>
                  <a:srgbClr val="FF0000"/>
                </a:solidFill>
              </a:rPr>
              <a:t>.</a:t>
            </a:r>
          </a:p>
          <a:p>
            <a:r>
              <a:rPr lang="en-US" sz="2200" b="1" dirty="0"/>
              <a:t>   </a:t>
            </a:r>
            <a:r>
              <a:rPr lang="en-US" sz="2200" b="1" dirty="0">
                <a:solidFill>
                  <a:srgbClr val="00B0F0"/>
                </a:solidFill>
              </a:rPr>
              <a:t>Anti-SLAMF7 antibody (elotuzumab)</a:t>
            </a:r>
          </a:p>
          <a:p>
            <a:pPr lvl="2"/>
            <a:r>
              <a:rPr lang="en-US" sz="2000" dirty="0"/>
              <a:t>GMMG-HD6, ASCT </a:t>
            </a:r>
            <a:r>
              <a:rPr lang="en-US" sz="2000" dirty="0" err="1"/>
              <a:t>sonrası</a:t>
            </a:r>
            <a:r>
              <a:rPr lang="en-US" sz="2000" dirty="0"/>
              <a:t> </a:t>
            </a:r>
            <a:r>
              <a:rPr lang="en-US" sz="2000" dirty="0" err="1"/>
              <a:t>RVd</a:t>
            </a:r>
            <a:r>
              <a:rPr lang="en-US" sz="2000" dirty="0"/>
              <a:t> </a:t>
            </a:r>
            <a:r>
              <a:rPr lang="en-US" sz="2000" dirty="0" err="1"/>
              <a:t>indüksiyonuna</a:t>
            </a:r>
            <a:r>
              <a:rPr lang="en-US" sz="2000" dirty="0"/>
              <a:t> </a:t>
            </a:r>
            <a:r>
              <a:rPr lang="en-US" sz="2000" dirty="0" err="1"/>
              <a:t>veya</a:t>
            </a:r>
            <a:r>
              <a:rPr lang="en-US" sz="2000" dirty="0"/>
              <a:t> </a:t>
            </a:r>
            <a:r>
              <a:rPr lang="en-US" sz="2000" dirty="0" err="1"/>
              <a:t>RVd</a:t>
            </a:r>
            <a:r>
              <a:rPr lang="en-US" sz="2000" dirty="0"/>
              <a:t> </a:t>
            </a:r>
            <a:r>
              <a:rPr lang="en-US" sz="2000" dirty="0" err="1"/>
              <a:t>konsolidasyonuna</a:t>
            </a:r>
            <a:r>
              <a:rPr lang="en-US" sz="2000" dirty="0"/>
              <a:t>/</a:t>
            </a:r>
            <a:r>
              <a:rPr lang="en-US" sz="2000" dirty="0" err="1"/>
              <a:t>lenalidomid</a:t>
            </a:r>
            <a:r>
              <a:rPr lang="en-US" sz="2000" dirty="0"/>
              <a:t> </a:t>
            </a:r>
            <a:r>
              <a:rPr lang="en-US" sz="2000" dirty="0" err="1"/>
              <a:t>idamesine</a:t>
            </a:r>
            <a:r>
              <a:rPr lang="en-US" sz="2000" dirty="0"/>
              <a:t> </a:t>
            </a:r>
            <a:r>
              <a:rPr lang="en-US" sz="2000" dirty="0" err="1"/>
              <a:t>elotuzumab</a:t>
            </a:r>
            <a:r>
              <a:rPr lang="en-US" sz="2000" dirty="0"/>
              <a:t> </a:t>
            </a:r>
            <a:r>
              <a:rPr lang="en-US" sz="2000" dirty="0" err="1"/>
              <a:t>eklenmesinin</a:t>
            </a:r>
            <a:r>
              <a:rPr lang="en-US" sz="2000" dirty="0"/>
              <a:t> </a:t>
            </a:r>
            <a:r>
              <a:rPr lang="en-US" sz="2000" dirty="0" err="1"/>
              <a:t>PFS'yi</a:t>
            </a:r>
            <a:r>
              <a:rPr lang="en-US" sz="2000" dirty="0"/>
              <a:t> </a:t>
            </a:r>
            <a:r>
              <a:rPr lang="en-US" sz="2000" dirty="0" err="1"/>
              <a:t>iyileştirmediğini</a:t>
            </a:r>
            <a:r>
              <a:rPr lang="en-US" sz="2000" dirty="0"/>
              <a:t> </a:t>
            </a:r>
            <a:r>
              <a:rPr lang="en-US" sz="2000" dirty="0" err="1"/>
              <a:t>gösterdi</a:t>
            </a:r>
            <a:r>
              <a:rPr lang="en-US" sz="2000" dirty="0"/>
              <a:t>.</a:t>
            </a:r>
          </a:p>
          <a:p>
            <a:pPr marL="914400" lvl="2" indent="0">
              <a:buNone/>
            </a:pPr>
            <a:endParaRPr lang="en-US" sz="2000" dirty="0"/>
          </a:p>
          <a:p>
            <a:pPr lvl="2"/>
            <a:r>
              <a:rPr lang="en-US" sz="2000" dirty="0"/>
              <a:t>SWOG-1211, </a:t>
            </a:r>
            <a:r>
              <a:rPr lang="en-US" sz="2000" dirty="0" err="1"/>
              <a:t>RVd</a:t>
            </a:r>
            <a:r>
              <a:rPr lang="en-US" sz="2000" dirty="0"/>
              <a:t> </a:t>
            </a:r>
            <a:r>
              <a:rPr lang="en-US" sz="2000" dirty="0" err="1"/>
              <a:t>indüksiyonuna</a:t>
            </a:r>
            <a:r>
              <a:rPr lang="en-US" sz="2000" dirty="0"/>
              <a:t>/</a:t>
            </a:r>
            <a:r>
              <a:rPr lang="en-US" sz="2000" dirty="0" err="1"/>
              <a:t>idamesine</a:t>
            </a:r>
            <a:r>
              <a:rPr lang="en-US" sz="2000" dirty="0"/>
              <a:t> </a:t>
            </a:r>
            <a:r>
              <a:rPr lang="en-US" sz="2000" dirty="0" err="1"/>
              <a:t>elotuzumab</a:t>
            </a:r>
            <a:r>
              <a:rPr lang="en-US" sz="2000" dirty="0"/>
              <a:t> </a:t>
            </a:r>
            <a:r>
              <a:rPr lang="en-US" sz="2000" dirty="0" err="1"/>
              <a:t>eklenmesinin</a:t>
            </a:r>
            <a:r>
              <a:rPr lang="en-US" sz="2000" dirty="0"/>
              <a:t> </a:t>
            </a:r>
            <a:r>
              <a:rPr lang="en-US" sz="2000" dirty="0" err="1"/>
              <a:t>yüksek</a:t>
            </a:r>
            <a:r>
              <a:rPr lang="en-US" sz="2000" dirty="0"/>
              <a:t> </a:t>
            </a:r>
            <a:r>
              <a:rPr lang="en-US" sz="2000" dirty="0" err="1"/>
              <a:t>riskte</a:t>
            </a:r>
            <a:r>
              <a:rPr lang="en-US" sz="2000" dirty="0"/>
              <a:t> (ASCT </a:t>
            </a:r>
            <a:r>
              <a:rPr lang="en-US" sz="2000" dirty="0" err="1"/>
              <a:t>olmadan</a:t>
            </a:r>
            <a:r>
              <a:rPr lang="en-US" sz="2000" dirty="0"/>
              <a:t>) </a:t>
            </a:r>
            <a:r>
              <a:rPr lang="en-US" sz="2000" dirty="0" err="1"/>
              <a:t>PFS'yi</a:t>
            </a:r>
            <a:r>
              <a:rPr lang="en-US" sz="2000" dirty="0"/>
              <a:t> </a:t>
            </a:r>
            <a:r>
              <a:rPr lang="en-US" sz="2000" dirty="0" err="1"/>
              <a:t>iyileştirmediğini</a:t>
            </a:r>
            <a:r>
              <a:rPr lang="en-US" sz="2000" dirty="0"/>
              <a:t> </a:t>
            </a:r>
            <a:r>
              <a:rPr lang="en-US" sz="2000" dirty="0" err="1"/>
              <a:t>gösterdi</a:t>
            </a:r>
            <a:r>
              <a:rPr lang="en-US" sz="2000" dirty="0"/>
              <a:t>.</a:t>
            </a:r>
          </a:p>
          <a:p>
            <a:pPr marL="914400" lvl="2" indent="0">
              <a:buNone/>
            </a:pPr>
            <a:endParaRPr lang="en-US" dirty="0"/>
          </a:p>
          <a:p>
            <a:pPr marL="914400" lvl="2" indent="0">
              <a:buNone/>
            </a:pPr>
            <a:endParaRPr lang="en-US" sz="2200" b="1" dirty="0">
              <a:solidFill>
                <a:srgbClr val="00B0F0"/>
              </a:solidFill>
            </a:endParaRPr>
          </a:p>
          <a:p>
            <a:pPr marL="914400" lvl="2" indent="0">
              <a:buNone/>
            </a:pPr>
            <a:r>
              <a:rPr lang="en-US" sz="2200" b="1" dirty="0">
                <a:solidFill>
                  <a:srgbClr val="00B0F0"/>
                </a:solidFill>
              </a:rPr>
              <a:t>Anti-CD38 antibodies (daratumumab, isatuximab)</a:t>
            </a:r>
          </a:p>
        </p:txBody>
      </p:sp>
      <p:sp>
        <p:nvSpPr>
          <p:cNvPr id="5" name="Text Box 11">
            <a:extLst>
              <a:ext uri="{FF2B5EF4-FFF2-40B4-BE49-F238E27FC236}">
                <a16:creationId xmlns:a16="http://schemas.microsoft.com/office/drawing/2014/main" id="{26322E62-73AC-37E0-E44F-DA6E67590A9E}"/>
              </a:ext>
            </a:extLst>
          </p:cNvPr>
          <p:cNvSpPr txBox="1">
            <a:spLocks noChangeArrowheads="1"/>
          </p:cNvSpPr>
          <p:nvPr/>
        </p:nvSpPr>
        <p:spPr bwMode="auto">
          <a:xfrm>
            <a:off x="442620" y="639516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Kumar. Lancet Oncol. 2020;21:1317. Goldschmidt. 2021;138:486. Usmani. Lancet Haematol. 2021;8:E45.</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183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680596-61E6-930A-C2ED-9FD86D1256CD}"/>
              </a:ext>
            </a:extLst>
          </p:cNvPr>
          <p:cNvSpPr>
            <a:spLocks noGrp="1"/>
          </p:cNvSpPr>
          <p:nvPr>
            <p:ph type="title"/>
          </p:nvPr>
        </p:nvSpPr>
        <p:spPr>
          <a:xfrm>
            <a:off x="838200" y="365125"/>
            <a:ext cx="10515600" cy="879475"/>
          </a:xfrm>
        </p:spPr>
        <p:txBody>
          <a:bodyPr/>
          <a:lstStyle/>
          <a:p>
            <a:r>
              <a:rPr lang="tr-TR" dirty="0">
                <a:solidFill>
                  <a:srgbClr val="FF0000"/>
                </a:solidFill>
              </a:rPr>
              <a:t>                          </a:t>
            </a:r>
            <a:r>
              <a:rPr lang="tr-TR" b="1" dirty="0">
                <a:solidFill>
                  <a:srgbClr val="FF0000"/>
                </a:solidFill>
              </a:rPr>
              <a:t>ÖZET İNDÜKSİYON</a:t>
            </a:r>
          </a:p>
        </p:txBody>
      </p:sp>
      <p:sp>
        <p:nvSpPr>
          <p:cNvPr id="3" name="İçerik Yer Tutucusu 2">
            <a:extLst>
              <a:ext uri="{FF2B5EF4-FFF2-40B4-BE49-F238E27FC236}">
                <a16:creationId xmlns:a16="http://schemas.microsoft.com/office/drawing/2014/main" id="{ABCC2B0E-95AA-8B47-79AC-A5AB37C2E454}"/>
              </a:ext>
            </a:extLst>
          </p:cNvPr>
          <p:cNvSpPr>
            <a:spLocks noGrp="1"/>
          </p:cNvSpPr>
          <p:nvPr>
            <p:ph idx="1"/>
          </p:nvPr>
        </p:nvSpPr>
        <p:spPr/>
        <p:txBody>
          <a:bodyPr/>
          <a:lstStyle/>
          <a:p>
            <a:pPr algn="just"/>
            <a:r>
              <a:rPr lang="tr-TR" dirty="0"/>
              <a:t>Şu anda, özellikle </a:t>
            </a:r>
            <a:r>
              <a:rPr lang="tr-TR" b="1" dirty="0">
                <a:solidFill>
                  <a:srgbClr val="FF0000"/>
                </a:solidFill>
              </a:rPr>
              <a:t>yüksek riskli NDMM için </a:t>
            </a:r>
            <a:r>
              <a:rPr lang="tr-TR" dirty="0"/>
              <a:t>bir kombinasyonun diğerinden daha iyi olduğu net değil ve bu soruyu cevaplamak için tasarlanmış devam eden çalışmaları bekliyoruz.</a:t>
            </a:r>
          </a:p>
          <a:p>
            <a:pPr algn="just"/>
            <a:endParaRPr lang="tr-TR" dirty="0">
              <a:solidFill>
                <a:srgbClr val="FF0000"/>
              </a:solidFill>
            </a:endParaRPr>
          </a:p>
          <a:p>
            <a:pPr algn="just"/>
            <a:r>
              <a:rPr lang="tr-TR" dirty="0">
                <a:solidFill>
                  <a:srgbClr val="FF0000"/>
                </a:solidFill>
              </a:rPr>
              <a:t>FORTE çalışmasında daha fazla yüksek riskli hasta çalışmaya dahil edildi ,  </a:t>
            </a:r>
            <a:r>
              <a:rPr lang="tr-TR" b="1" dirty="0">
                <a:solidFill>
                  <a:srgbClr val="FF0000"/>
                </a:solidFill>
              </a:rPr>
              <a:t>KRD </a:t>
            </a:r>
            <a:r>
              <a:rPr lang="tr-TR" b="1" dirty="0" err="1">
                <a:solidFill>
                  <a:srgbClr val="FF0000"/>
                </a:solidFill>
              </a:rPr>
              <a:t>yi</a:t>
            </a:r>
            <a:r>
              <a:rPr lang="tr-TR" b="1" dirty="0">
                <a:solidFill>
                  <a:srgbClr val="FF0000"/>
                </a:solidFill>
              </a:rPr>
              <a:t> yüksek risk hastalarındaki başarısından dolayı yüksek riskli  NDMM fit hastalarda  önerebiliriz.</a:t>
            </a:r>
          </a:p>
        </p:txBody>
      </p:sp>
    </p:spTree>
    <p:extLst>
      <p:ext uri="{BB962C8B-B14F-4D97-AF65-F5344CB8AC3E}">
        <p14:creationId xmlns:p14="http://schemas.microsoft.com/office/powerpoint/2010/main" val="575767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569D9-83DF-9207-C511-5BBF4FC74A8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8178BE9-8EA8-7000-FFED-844B683BC108}"/>
              </a:ext>
            </a:extLst>
          </p:cNvPr>
          <p:cNvSpPr>
            <a:spLocks noGrp="1"/>
          </p:cNvSpPr>
          <p:nvPr>
            <p:ph type="title"/>
          </p:nvPr>
        </p:nvSpPr>
        <p:spPr>
          <a:xfrm>
            <a:off x="949036" y="2884199"/>
            <a:ext cx="10515600" cy="1089602"/>
          </a:xfrm>
        </p:spPr>
        <p:txBody>
          <a:bodyPr/>
          <a:lstStyle/>
          <a:p>
            <a:r>
              <a:rPr lang="tr-TR" b="1" dirty="0">
                <a:solidFill>
                  <a:srgbClr val="FF0000"/>
                </a:solidFill>
              </a:rPr>
              <a:t>               3 </a:t>
            </a:r>
            <a:r>
              <a:rPr lang="tr-TR" b="1" dirty="0" err="1">
                <a:solidFill>
                  <a:srgbClr val="FF0000"/>
                </a:solidFill>
              </a:rPr>
              <a:t>lü</a:t>
            </a:r>
            <a:r>
              <a:rPr lang="tr-TR" b="1" dirty="0">
                <a:solidFill>
                  <a:srgbClr val="FF0000"/>
                </a:solidFill>
              </a:rPr>
              <a:t> Tedaviler—Yüksek Risk  </a:t>
            </a:r>
          </a:p>
        </p:txBody>
      </p:sp>
    </p:spTree>
    <p:extLst>
      <p:ext uri="{BB962C8B-B14F-4D97-AF65-F5344CB8AC3E}">
        <p14:creationId xmlns:p14="http://schemas.microsoft.com/office/powerpoint/2010/main" val="2001665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ADBDC-774C-FE8B-13EB-E06D71661D85}"/>
            </a:ext>
          </a:extLst>
        </p:cNvPr>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97491EB-A102-D8A6-65D7-F74AA718E447}"/>
              </a:ext>
            </a:extLst>
          </p:cNvPr>
          <p:cNvCxnSpPr>
            <a:cxnSpLocks/>
            <a:stCxn id="8" idx="2"/>
          </p:cNvCxnSpPr>
          <p:nvPr/>
        </p:nvCxnSpPr>
        <p:spPr bwMode="auto">
          <a:xfrm>
            <a:off x="2008418" y="2627451"/>
            <a:ext cx="0" cy="338554"/>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FD8203E7-FB44-7619-342A-2C3E277C127D}"/>
              </a:ext>
            </a:extLst>
          </p:cNvPr>
          <p:cNvCxnSpPr>
            <a:cxnSpLocks/>
          </p:cNvCxnSpPr>
          <p:nvPr/>
        </p:nvCxnSpPr>
        <p:spPr bwMode="auto">
          <a:xfrm flipH="1">
            <a:off x="2089240" y="3831086"/>
            <a:ext cx="0" cy="886152"/>
          </a:xfrm>
          <a:prstGeom prst="line">
            <a:avLst/>
          </a:prstGeom>
          <a:noFill/>
          <a:ln w="28575" cap="flat" cmpd="sng" algn="ctr">
            <a:solidFill>
              <a:schemeClr val="bg1"/>
            </a:solidFill>
            <a:prstDash val="solid"/>
            <a:round/>
            <a:headEnd type="none" w="med" len="med"/>
            <a:tailEnd type="none" w="med" len="med"/>
          </a:ln>
          <a:effectLst/>
        </p:spPr>
      </p:cxnSp>
      <p:sp>
        <p:nvSpPr>
          <p:cNvPr id="137222" name="_s1038">
            <a:extLst>
              <a:ext uri="{FF2B5EF4-FFF2-40B4-BE49-F238E27FC236}">
                <a16:creationId xmlns:a16="http://schemas.microsoft.com/office/drawing/2014/main" id="{F6C81C31-9E55-E63F-8053-4862DB2CE02E}"/>
              </a:ext>
            </a:extLst>
          </p:cNvPr>
          <p:cNvSpPr>
            <a:spLocks noChangeArrowheads="1"/>
          </p:cNvSpPr>
          <p:nvPr/>
        </p:nvSpPr>
        <p:spPr bwMode="auto">
          <a:xfrm>
            <a:off x="1345523" y="1436410"/>
            <a:ext cx="4572000" cy="548640"/>
          </a:xfrm>
          <a:prstGeom prst="roundRect">
            <a:avLst>
              <a:gd name="adj" fmla="val 16667"/>
            </a:avLst>
          </a:prstGeom>
          <a:solidFill>
            <a:srgbClr val="00B0F0"/>
          </a:solidFill>
          <a:ln w="9525">
            <a:solidFill>
              <a:schemeClr val="tx1"/>
            </a:solidFill>
            <a:round/>
            <a:headEnd/>
            <a:tailEnd/>
          </a:ln>
        </p:spPr>
        <p:txBody>
          <a:bodyPr wrap="none" lIns="0" tIns="0" rIns="0" bIns="0" anchor="ctr"/>
          <a:lstStyle>
            <a:lvl1pPr defTabSz="682625">
              <a:lnSpc>
                <a:spcPct val="90000"/>
              </a:lnSpc>
              <a:spcBef>
                <a:spcPct val="50000"/>
              </a:spcBef>
              <a:buClr>
                <a:schemeClr val="tx2"/>
              </a:buClr>
              <a:buSzPct val="120000"/>
              <a:buChar char="•"/>
              <a:defRPr sz="2400" b="1">
                <a:solidFill>
                  <a:schemeClr val="tx1"/>
                </a:solidFill>
                <a:latin typeface="Arial" panose="020B0604020202020204" pitchFamily="34" charset="0"/>
                <a:ea typeface="MS PGothic" panose="020B0600070205080204" pitchFamily="34" charset="-128"/>
              </a:defRPr>
            </a:lvl1pPr>
            <a:lvl2pPr marL="742950" indent="-28575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2pPr>
            <a:lvl3pPr marL="11430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3pPr>
            <a:lvl4pPr marL="16002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4pPr>
            <a:lvl5pPr marL="20574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5pPr>
            <a:lvl6pPr marL="25146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6pPr>
            <a:lvl7pPr marL="29718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7pPr>
            <a:lvl8pPr marL="34290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8pPr>
            <a:lvl9pPr marL="38862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libri"/>
                <a:ea typeface="MS PGothic" panose="020B0600070205080204" pitchFamily="34" charset="-128"/>
                <a:cs typeface="Times New Roman" panose="02020603050405020304" pitchFamily="18" charset="0"/>
              </a:rPr>
              <a:t>ASCT Candidate</a:t>
            </a:r>
            <a:endParaRPr kumimoji="0" lang="en-US" altLang="en-US" sz="2400" b="0" i="0" u="none" strike="noStrike" kern="1200" cap="none" spc="0" normalizeH="0" baseline="0" noProof="0">
              <a:ln>
                <a:noFill/>
              </a:ln>
              <a:solidFill>
                <a:srgbClr val="FFFFFF"/>
              </a:solidFill>
              <a:effectLst/>
              <a:uLnTx/>
              <a:uFillTx/>
              <a:latin typeface="Calibri"/>
              <a:ea typeface="MS PGothic" panose="020B0600070205080204" pitchFamily="34" charset="-128"/>
              <a:cs typeface="Times New Roman" panose="02020603050405020304" pitchFamily="18" charset="0"/>
            </a:endParaRPr>
          </a:p>
        </p:txBody>
      </p:sp>
      <p:sp>
        <p:nvSpPr>
          <p:cNvPr id="137223" name="_s1039">
            <a:extLst>
              <a:ext uri="{FF2B5EF4-FFF2-40B4-BE49-F238E27FC236}">
                <a16:creationId xmlns:a16="http://schemas.microsoft.com/office/drawing/2014/main" id="{E0A9CCE8-3A92-6A51-0A93-8C0C03A607C5}"/>
              </a:ext>
            </a:extLst>
          </p:cNvPr>
          <p:cNvSpPr>
            <a:spLocks noChangeArrowheads="1"/>
          </p:cNvSpPr>
          <p:nvPr/>
        </p:nvSpPr>
        <p:spPr bwMode="auto">
          <a:xfrm>
            <a:off x="6580986" y="1436410"/>
            <a:ext cx="4572000" cy="548640"/>
          </a:xfrm>
          <a:prstGeom prst="roundRect">
            <a:avLst>
              <a:gd name="adj" fmla="val 16667"/>
            </a:avLst>
          </a:prstGeom>
          <a:solidFill>
            <a:srgbClr val="00B0F0"/>
          </a:solidFill>
          <a:ln w="9525">
            <a:noFill/>
            <a:round/>
            <a:headEnd/>
            <a:tailEnd/>
          </a:ln>
        </p:spPr>
        <p:txBody>
          <a:bodyPr wrap="none" lIns="0" tIns="0" rIns="0" bIns="0" anchor="ctr"/>
          <a:lstStyle>
            <a:lvl1pPr defTabSz="682625">
              <a:lnSpc>
                <a:spcPct val="90000"/>
              </a:lnSpc>
              <a:spcBef>
                <a:spcPct val="50000"/>
              </a:spcBef>
              <a:buClr>
                <a:schemeClr val="tx2"/>
              </a:buClr>
              <a:buSzPct val="120000"/>
              <a:buChar char="•"/>
              <a:defRPr sz="2400" b="1">
                <a:solidFill>
                  <a:schemeClr val="tx1"/>
                </a:solidFill>
                <a:latin typeface="Arial" panose="020B0604020202020204" pitchFamily="34" charset="0"/>
                <a:ea typeface="MS PGothic" panose="020B0600070205080204" pitchFamily="34" charset="-128"/>
              </a:defRPr>
            </a:lvl1pPr>
            <a:lvl2pPr marL="742950" indent="-28575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2pPr>
            <a:lvl3pPr marL="11430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3pPr>
            <a:lvl4pPr marL="16002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4pPr>
            <a:lvl5pPr marL="20574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5pPr>
            <a:lvl6pPr marL="25146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6pPr>
            <a:lvl7pPr marL="29718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7pPr>
            <a:lvl8pPr marL="34290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8pPr>
            <a:lvl9pPr marL="38862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libri"/>
                <a:ea typeface="MS PGothic" panose="020B0600070205080204" pitchFamily="34" charset="-128"/>
                <a:cs typeface="Times New Roman" panose="02020603050405020304" pitchFamily="18" charset="0"/>
              </a:rPr>
              <a:t>Non-ASCT Candidate</a:t>
            </a:r>
          </a:p>
        </p:txBody>
      </p:sp>
      <p:sp>
        <p:nvSpPr>
          <p:cNvPr id="137224" name="_s1040">
            <a:extLst>
              <a:ext uri="{FF2B5EF4-FFF2-40B4-BE49-F238E27FC236}">
                <a16:creationId xmlns:a16="http://schemas.microsoft.com/office/drawing/2014/main" id="{84409A22-7882-0DA8-F9EA-849F755B2FC6}"/>
              </a:ext>
            </a:extLst>
          </p:cNvPr>
          <p:cNvSpPr>
            <a:spLocks noChangeArrowheads="1"/>
          </p:cNvSpPr>
          <p:nvPr/>
        </p:nvSpPr>
        <p:spPr bwMode="auto">
          <a:xfrm>
            <a:off x="7495386" y="2991747"/>
            <a:ext cx="2743200" cy="548640"/>
          </a:xfrm>
          <a:prstGeom prst="roundRect">
            <a:avLst>
              <a:gd name="adj" fmla="val 16667"/>
            </a:avLst>
          </a:prstGeom>
          <a:solidFill>
            <a:srgbClr val="00B050"/>
          </a:solidFill>
          <a:ln w="9525">
            <a:solidFill>
              <a:schemeClr val="tx1"/>
            </a:solidFill>
            <a:round/>
            <a:headEnd/>
            <a:tailEnd/>
          </a:ln>
        </p:spPr>
        <p:txBody>
          <a:bodyPr wrap="none" lIns="0" tIns="0" rIns="0" bIns="0" anchor="ctr"/>
          <a:lstStyle>
            <a:lvl1pPr defTabSz="682625">
              <a:lnSpc>
                <a:spcPct val="90000"/>
              </a:lnSpc>
              <a:spcBef>
                <a:spcPct val="50000"/>
              </a:spcBef>
              <a:buClr>
                <a:schemeClr val="tx2"/>
              </a:buClr>
              <a:buSzPct val="120000"/>
              <a:buChar char="•"/>
              <a:defRPr sz="2400" b="1">
                <a:solidFill>
                  <a:schemeClr val="tx1"/>
                </a:solidFill>
                <a:latin typeface="Arial" panose="020B0604020202020204" pitchFamily="34" charset="0"/>
                <a:ea typeface="MS PGothic" panose="020B0600070205080204" pitchFamily="34" charset="-128"/>
              </a:defRPr>
            </a:lvl1pPr>
            <a:lvl2pPr marL="742950" indent="-28575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2pPr>
            <a:lvl3pPr marL="11430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3pPr>
            <a:lvl4pPr marL="16002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4pPr>
            <a:lvl5pPr marL="20574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5pPr>
            <a:lvl6pPr marL="25146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6pPr>
            <a:lvl7pPr marL="29718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7pPr>
            <a:lvl8pPr marL="34290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8pPr>
            <a:lvl9pPr marL="38862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alibri"/>
                <a:ea typeface="MS PGothic" panose="020B0600070205080204" pitchFamily="34" charset="-128"/>
                <a:cs typeface="Times New Roman" panose="02020603050405020304" pitchFamily="18" charset="0"/>
              </a:rPr>
              <a:t>Dara-Rd</a:t>
            </a:r>
          </a:p>
        </p:txBody>
      </p:sp>
      <p:sp>
        <p:nvSpPr>
          <p:cNvPr id="156690" name="_s1040">
            <a:extLst>
              <a:ext uri="{FF2B5EF4-FFF2-40B4-BE49-F238E27FC236}">
                <a16:creationId xmlns:a16="http://schemas.microsoft.com/office/drawing/2014/main" id="{EDCD3800-8E4C-2F4F-A42B-2EE02C033109}"/>
              </a:ext>
            </a:extLst>
          </p:cNvPr>
          <p:cNvSpPr>
            <a:spLocks noChangeArrowheads="1"/>
          </p:cNvSpPr>
          <p:nvPr/>
        </p:nvSpPr>
        <p:spPr bwMode="auto">
          <a:xfrm>
            <a:off x="717640" y="4717238"/>
            <a:ext cx="2743200" cy="757231"/>
          </a:xfrm>
          <a:prstGeom prst="roundRect">
            <a:avLst>
              <a:gd name="adj" fmla="val 16667"/>
            </a:avLst>
          </a:prstGeom>
          <a:solidFill>
            <a:srgbClr val="FDB338"/>
          </a:solidFill>
          <a:ln w="9525">
            <a:solidFill>
              <a:schemeClr val="tx1"/>
            </a:solidFill>
            <a:round/>
            <a:headEnd/>
            <a:tailEnd/>
          </a:ln>
        </p:spPr>
        <p:txBody>
          <a:bodyPr wrap="none" lIns="0" tIns="0" rIns="0" bIns="0" anchor="ctr"/>
          <a:lstStyle>
            <a:lvl1pPr algn="l">
              <a:lnSpc>
                <a:spcPct val="90000"/>
              </a:lnSpc>
              <a:buClr>
                <a:schemeClr val="tx2"/>
              </a:buClr>
              <a:buSzPct val="120000"/>
              <a:buChar char="•"/>
              <a:defRPr sz="3200" b="1">
                <a:solidFill>
                  <a:schemeClr val="tx1"/>
                </a:solidFill>
                <a:latin typeface="Arial" pitchFamily="34" charset="0"/>
                <a:ea typeface="ＭＳ Ｐゴシック" pitchFamily="34" charset="-128"/>
              </a:defRPr>
            </a:lvl1pPr>
            <a:lvl2pPr marL="742950" indent="-28575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2pPr>
            <a:lvl3pPr marL="1143000" indent="-22860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3pPr>
            <a:lvl4pPr marL="1600200" indent="-22860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4pPr>
            <a:lvl5pPr marL="2057400" indent="-22860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effectLst/>
                <a:uLnTx/>
                <a:uFillTx/>
                <a:latin typeface="Calibri"/>
                <a:ea typeface="ＭＳ Ｐゴシック" pitchFamily="34" charset="-128"/>
                <a:cs typeface="Times New Roman" pitchFamily="18" charset="0"/>
              </a:rPr>
              <a:t>Lenalidomide ± </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effectLst/>
                <a:uLnTx/>
                <a:uFillTx/>
                <a:latin typeface="Calibri"/>
                <a:ea typeface="ＭＳ Ｐゴシック" pitchFamily="34" charset="-128"/>
                <a:cs typeface="Times New Roman" pitchFamily="18" charset="0"/>
              </a:rPr>
              <a:t>CD38 </a:t>
            </a:r>
            <a:r>
              <a:rPr kumimoji="0" lang="en-US" altLang="en-US" sz="2000" b="0" i="0" u="none" strike="noStrike" kern="1200" cap="none" spc="0" normalizeH="0" baseline="0" noProof="0" dirty="0" err="1">
                <a:ln>
                  <a:noFill/>
                </a:ln>
                <a:effectLst/>
                <a:uLnTx/>
                <a:uFillTx/>
                <a:latin typeface="Calibri"/>
                <a:ea typeface="ＭＳ Ｐゴシック" pitchFamily="34" charset="-128"/>
                <a:cs typeface="Times New Roman" pitchFamily="18" charset="0"/>
              </a:rPr>
              <a:t>mAb</a:t>
            </a:r>
            <a:endParaRPr kumimoji="0" lang="en-US" altLang="en-US" sz="2000" b="0" i="0" u="none" strike="noStrike" kern="1200" cap="none" spc="0" normalizeH="0" baseline="0" noProof="0" dirty="0">
              <a:ln>
                <a:noFill/>
              </a:ln>
              <a:effectLst/>
              <a:uLnTx/>
              <a:uFillTx/>
              <a:latin typeface="Calibri"/>
              <a:ea typeface="ＭＳ Ｐゴシック" pitchFamily="34" charset="-128"/>
              <a:cs typeface="Times New Roman" pitchFamily="18" charset="0"/>
            </a:endParaRPr>
          </a:p>
        </p:txBody>
      </p:sp>
      <p:sp>
        <p:nvSpPr>
          <p:cNvPr id="2" name="Title 1">
            <a:extLst>
              <a:ext uri="{FF2B5EF4-FFF2-40B4-BE49-F238E27FC236}">
                <a16:creationId xmlns:a16="http://schemas.microsoft.com/office/drawing/2014/main" id="{3C634B99-9094-7E79-C054-75A48B26793A}"/>
              </a:ext>
            </a:extLst>
          </p:cNvPr>
          <p:cNvSpPr>
            <a:spLocks noGrp="1"/>
          </p:cNvSpPr>
          <p:nvPr>
            <p:ph type="title"/>
          </p:nvPr>
        </p:nvSpPr>
        <p:spPr>
          <a:xfrm>
            <a:off x="402531" y="137720"/>
            <a:ext cx="11062855" cy="867217"/>
          </a:xfrm>
        </p:spPr>
        <p:txBody>
          <a:bodyPr>
            <a:normAutofit/>
          </a:bodyPr>
          <a:lstStyle/>
          <a:p>
            <a:r>
              <a:rPr lang="en-US" sz="4000" b="1" dirty="0">
                <a:solidFill>
                  <a:srgbClr val="FF0000"/>
                </a:solidFill>
                <a:latin typeface="+mn-lt"/>
              </a:rPr>
              <a:t>                                         Yeni </a:t>
            </a:r>
            <a:r>
              <a:rPr lang="en-US" sz="4000" b="1" dirty="0" err="1">
                <a:solidFill>
                  <a:srgbClr val="FF0000"/>
                </a:solidFill>
                <a:latin typeface="+mn-lt"/>
              </a:rPr>
              <a:t>tanı</a:t>
            </a:r>
            <a:r>
              <a:rPr lang="en-US" sz="4000" b="1" dirty="0">
                <a:solidFill>
                  <a:srgbClr val="FF0000"/>
                </a:solidFill>
                <a:latin typeface="+mn-lt"/>
              </a:rPr>
              <a:t> MM</a:t>
            </a:r>
          </a:p>
        </p:txBody>
      </p:sp>
      <p:sp>
        <p:nvSpPr>
          <p:cNvPr id="5" name="TextBox 4">
            <a:extLst>
              <a:ext uri="{FF2B5EF4-FFF2-40B4-BE49-F238E27FC236}">
                <a16:creationId xmlns:a16="http://schemas.microsoft.com/office/drawing/2014/main" id="{DE047C97-90B3-3E14-01EF-7C147A41BDF4}"/>
              </a:ext>
            </a:extLst>
          </p:cNvPr>
          <p:cNvSpPr txBox="1"/>
          <p:nvPr/>
        </p:nvSpPr>
        <p:spPr bwMode="auto">
          <a:xfrm>
            <a:off x="402531" y="6211669"/>
            <a:ext cx="6954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NCCN. Clinical practice guidelines in oncology. Multiple myeloma. v.1.2025. </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Richardson. NEJM. 2022;387:132. </a:t>
            </a:r>
            <a:b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b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Voorhees Blood 2020;136:936. O’Donnell. Lancet </a:t>
            </a:r>
            <a:r>
              <a:rPr kumimoji="0" lang="en-US" sz="1200" b="0" i="0" u="none" strike="noStrike" kern="1200" cap="none" spc="0" normalizeH="0" baseline="0" noProof="0" dirty="0" err="1">
                <a:ln>
                  <a:noFill/>
                </a:ln>
                <a:solidFill>
                  <a:srgbClr val="455560"/>
                </a:solidFill>
                <a:effectLst/>
                <a:uLnTx/>
                <a:uFillTx/>
                <a:latin typeface="Calibri"/>
                <a:ea typeface="+mn-ea"/>
                <a:cs typeface="Arial" panose="020B0604020202020204" pitchFamily="34" charset="0"/>
              </a:rPr>
              <a:t>Haematol</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 2024;11:e415.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Facon</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NEJM. 2024</a:t>
            </a:r>
            <a:r>
              <a:rPr lang="en-US" altLang="en-US" sz="1200" b="0" dirty="0">
                <a:solidFill>
                  <a:srgbClr val="455560"/>
                </a:solidFill>
                <a:latin typeface="Calibri" panose="020F0502020204030204" pitchFamily="34" charset="0"/>
              </a:rPr>
              <a:t>;</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391:1597. </a:t>
            </a:r>
            <a:b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O’Donnell. Br J </a:t>
            </a:r>
            <a:r>
              <a:rPr kumimoji="0" lang="en-US" sz="1200" b="0" i="0" u="none" strike="noStrike" kern="1200" cap="none" spc="0" normalizeH="0" baseline="0" noProof="0" dirty="0" err="1">
                <a:ln>
                  <a:noFill/>
                </a:ln>
                <a:solidFill>
                  <a:srgbClr val="455560"/>
                </a:solidFill>
                <a:effectLst/>
                <a:uLnTx/>
                <a:uFillTx/>
                <a:latin typeface="Calibri"/>
                <a:ea typeface="+mn-ea"/>
                <a:cs typeface="Arial" panose="020B0604020202020204" pitchFamily="34" charset="0"/>
              </a:rPr>
              <a:t>Haematol</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 2018;182:222. Landgren. JCO. 2022;40:2863.</a:t>
            </a:r>
            <a:endPar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endParaRPr>
          </a:p>
        </p:txBody>
      </p:sp>
      <p:sp>
        <p:nvSpPr>
          <p:cNvPr id="16" name="_s1039">
            <a:extLst>
              <a:ext uri="{FF2B5EF4-FFF2-40B4-BE49-F238E27FC236}">
                <a16:creationId xmlns:a16="http://schemas.microsoft.com/office/drawing/2014/main" id="{045FF7DD-8DFA-CCB6-0184-C229DD3F2370}"/>
              </a:ext>
            </a:extLst>
          </p:cNvPr>
          <p:cNvSpPr>
            <a:spLocks noChangeArrowheads="1"/>
          </p:cNvSpPr>
          <p:nvPr/>
        </p:nvSpPr>
        <p:spPr bwMode="auto">
          <a:xfrm>
            <a:off x="1" y="2898942"/>
            <a:ext cx="3343274" cy="932144"/>
          </a:xfrm>
          <a:prstGeom prst="roundRect">
            <a:avLst>
              <a:gd name="adj" fmla="val 16667"/>
            </a:avLst>
          </a:prstGeom>
          <a:solidFill>
            <a:srgbClr val="FF0000"/>
          </a:solidFill>
          <a:ln w="9525">
            <a:noFill/>
            <a:round/>
            <a:headEnd/>
            <a:tailEnd/>
          </a:ln>
        </p:spPr>
        <p:txBody>
          <a:bodyPr wrap="none" lIns="0" tIns="0" rIns="0" bIns="0" anchor="ctr"/>
          <a:lstStyle>
            <a:lvl1pPr defTabSz="682625">
              <a:lnSpc>
                <a:spcPct val="90000"/>
              </a:lnSpc>
              <a:spcBef>
                <a:spcPct val="50000"/>
              </a:spcBef>
              <a:buClr>
                <a:schemeClr val="tx2"/>
              </a:buClr>
              <a:buSzPct val="120000"/>
              <a:buChar char="•"/>
              <a:defRPr sz="2400" b="1">
                <a:solidFill>
                  <a:schemeClr val="tx1"/>
                </a:solidFill>
                <a:latin typeface="Arial" panose="020B0604020202020204" pitchFamily="34" charset="0"/>
                <a:ea typeface="MS PGothic" panose="020B0600070205080204" pitchFamily="34" charset="-128"/>
              </a:defRPr>
            </a:lvl1pPr>
            <a:lvl2pPr marL="742950" indent="-28575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2pPr>
            <a:lvl3pPr marL="11430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3pPr>
            <a:lvl4pPr marL="16002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4pPr>
            <a:lvl5pPr marL="20574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5pPr>
            <a:lvl6pPr marL="25146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6pPr>
            <a:lvl7pPr marL="29718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7pPr>
            <a:lvl8pPr marL="34290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8pPr>
            <a:lvl9pPr marL="38862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CD38 </a:t>
            </a:r>
            <a:r>
              <a:rPr kumimoji="0" lang="en-US" altLang="en-US" sz="2000" b="1" i="0" u="none" strike="noStrike" kern="1200" cap="none" spc="0" normalizeH="0" baseline="0" noProof="0" dirty="0" err="1">
                <a:ln>
                  <a:noFill/>
                </a:ln>
                <a:solidFill>
                  <a:srgbClr val="FFFFFF"/>
                </a:solidFill>
                <a:effectLst/>
                <a:uLnTx/>
                <a:uFillTx/>
                <a:latin typeface="Calibri"/>
                <a:ea typeface="MS PGothic" panose="020B0600070205080204" pitchFamily="34" charset="-128"/>
                <a:cs typeface="Times New Roman" panose="02020603050405020304" pitchFamily="18" charset="0"/>
              </a:rPr>
              <a:t>mAb</a:t>
            </a:r>
            <a:r>
              <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-based*Quadruplet </a:t>
            </a:r>
          </a:p>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or</a:t>
            </a:r>
            <a:endPar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endParaRPr>
          </a:p>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RVd </a:t>
            </a:r>
            <a:r>
              <a:rPr kumimoji="0" lang="en-US" altLang="en-US" sz="2000" b="0" i="0" u="sng"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or</a:t>
            </a:r>
            <a:r>
              <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 </a:t>
            </a:r>
            <a:r>
              <a:rPr kumimoji="0" lang="en-US" altLang="en-US" sz="2000" b="1" i="0" u="none" strike="noStrike" kern="1200" cap="none" spc="0" normalizeH="0" baseline="0" noProof="0" dirty="0" err="1">
                <a:ln>
                  <a:noFill/>
                </a:ln>
                <a:solidFill>
                  <a:srgbClr val="FFFFFF"/>
                </a:solidFill>
                <a:effectLst/>
                <a:uLnTx/>
                <a:uFillTx/>
                <a:latin typeface="Calibri"/>
                <a:ea typeface="MS PGothic" panose="020B0600070205080204" pitchFamily="34" charset="-128"/>
                <a:cs typeface="Times New Roman" panose="02020603050405020304" pitchFamily="18" charset="0"/>
              </a:rPr>
              <a:t>KRd</a:t>
            </a:r>
            <a:endPar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endParaRPr>
          </a:p>
        </p:txBody>
      </p:sp>
      <p:sp>
        <p:nvSpPr>
          <p:cNvPr id="17" name="TextBox 16">
            <a:extLst>
              <a:ext uri="{FF2B5EF4-FFF2-40B4-BE49-F238E27FC236}">
                <a16:creationId xmlns:a16="http://schemas.microsoft.com/office/drawing/2014/main" id="{BCE4A5BB-4AC8-B846-C60A-825E34F2D09C}"/>
              </a:ext>
            </a:extLst>
          </p:cNvPr>
          <p:cNvSpPr txBox="1"/>
          <p:nvPr/>
        </p:nvSpPr>
        <p:spPr bwMode="auto">
          <a:xfrm>
            <a:off x="2504462" y="2609523"/>
            <a:ext cx="2247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Induction/Consolidation</a:t>
            </a:r>
          </a:p>
        </p:txBody>
      </p:sp>
      <p:sp>
        <p:nvSpPr>
          <p:cNvPr id="24" name="TextBox 23">
            <a:extLst>
              <a:ext uri="{FF2B5EF4-FFF2-40B4-BE49-F238E27FC236}">
                <a16:creationId xmlns:a16="http://schemas.microsoft.com/office/drawing/2014/main" id="{B2392B2D-C5D7-D96F-2301-E66C6E59F789}"/>
              </a:ext>
            </a:extLst>
          </p:cNvPr>
          <p:cNvSpPr txBox="1"/>
          <p:nvPr/>
        </p:nvSpPr>
        <p:spPr>
          <a:xfrm>
            <a:off x="1579094" y="4008853"/>
            <a:ext cx="1020292" cy="369332"/>
          </a:xfrm>
          <a:prstGeom prst="rect">
            <a:avLst/>
          </a:prstGeom>
          <a:solidFill>
            <a:schemeClr val="accent2">
              <a:lumMod val="40000"/>
              <a:lumOff val="60000"/>
            </a:schemeClr>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±ASCT</a:t>
            </a:r>
            <a:r>
              <a:rPr kumimoji="0" lang="en-US" altLang="en-US" sz="1800" b="1" i="0" u="none" strike="noStrike" kern="1200" cap="none" spc="0" normalizeH="0" baseline="30000" noProof="0">
                <a:ln>
                  <a:noFill/>
                </a:ln>
                <a:solidFill>
                  <a:srgbClr val="FFFFFF"/>
                </a:solidFill>
                <a:effectLst/>
                <a:uLnTx/>
                <a:uFillTx/>
                <a:latin typeface="Calibri"/>
                <a:ea typeface="MS PGothic" panose="020B0600070205080204" pitchFamily="34" charset="-128"/>
                <a:cs typeface="Times New Roman" panose="02020603050405020304" pitchFamily="18" charset="0"/>
              </a:rPr>
              <a:t> </a:t>
            </a:r>
            <a:r>
              <a:rPr kumimoji="0" lang="en-US" altLang="en-US" sz="1800" b="1" i="0" u="none" strike="noStrike" kern="1200" cap="none" spc="0" normalizeH="0" baseline="30000" noProof="0">
                <a:ln>
                  <a:noFill/>
                </a:ln>
                <a:solidFill>
                  <a:srgbClr val="000000"/>
                </a:solidFill>
                <a:effectLst/>
                <a:uLnTx/>
                <a:uFillTx/>
                <a:latin typeface="Calibri"/>
                <a:ea typeface="MS PGothic" panose="020B0600070205080204" pitchFamily="34" charset="-128"/>
                <a:cs typeface="Times New Roman" panose="02020603050405020304" pitchFamily="18" charset="0"/>
              </a:rPr>
              <a:t>†</a:t>
            </a:r>
            <a:r>
              <a:rPr kumimoji="0" lang="en-US" altLang="en-US" sz="1800" b="1" i="0" u="none" strike="noStrike" kern="1200" cap="none" spc="0" normalizeH="0" baseline="0" noProof="0">
                <a:ln>
                  <a:noFill/>
                </a:ln>
                <a:solidFill>
                  <a:srgbClr val="FFFFFF"/>
                </a:solidFill>
                <a:effectLst/>
                <a:uLnTx/>
                <a:uFillTx/>
                <a:latin typeface="Calibri"/>
                <a:ea typeface="MS PGothic" panose="020B0600070205080204" pitchFamily="34" charset="-128"/>
                <a:cs typeface="Times New Roman" panose="02020603050405020304" pitchFamily="18" charset="0"/>
              </a:rPr>
              <a:t> </a:t>
            </a:r>
            <a:endParaRPr kumimoji="0" lang="en-US" sz="18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9AC1EBB2-091C-8A83-80A6-977F23C1C3C1}"/>
              </a:ext>
            </a:extLst>
          </p:cNvPr>
          <p:cNvSpPr txBox="1"/>
          <p:nvPr/>
        </p:nvSpPr>
        <p:spPr bwMode="auto">
          <a:xfrm>
            <a:off x="7495385" y="4863804"/>
            <a:ext cx="3657595" cy="369332"/>
          </a:xfrm>
          <a:prstGeom prst="rect">
            <a:avLst/>
          </a:prstGeom>
          <a:solidFill>
            <a:srgbClr val="FF0000"/>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Continue therapy until progression</a:t>
            </a:r>
            <a:endPar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B5A051C4-BF95-0DEB-A14A-CA9C241CEBB1}"/>
              </a:ext>
            </a:extLst>
          </p:cNvPr>
          <p:cNvCxnSpPr>
            <a:cxnSpLocks/>
            <a:stCxn id="137223" idx="2"/>
            <a:endCxn id="137224" idx="0"/>
          </p:cNvCxnSpPr>
          <p:nvPr/>
        </p:nvCxnSpPr>
        <p:spPr bwMode="auto">
          <a:xfrm>
            <a:off x="8866986" y="1985050"/>
            <a:ext cx="0" cy="1006697"/>
          </a:xfrm>
          <a:prstGeom prst="line">
            <a:avLst/>
          </a:prstGeom>
          <a:noFill/>
          <a:ln w="28575" cap="flat" cmpd="sng" algn="ctr">
            <a:solidFill>
              <a:schemeClr val="bg1"/>
            </a:solidFill>
            <a:prstDash val="solid"/>
            <a:round/>
            <a:headEnd type="none" w="med" len="med"/>
            <a:tailEnd type="none" w="med" len="med"/>
          </a:ln>
          <a:effectLst/>
        </p:spPr>
      </p:cxnSp>
      <p:sp>
        <p:nvSpPr>
          <p:cNvPr id="3" name="_s1040">
            <a:extLst>
              <a:ext uri="{FF2B5EF4-FFF2-40B4-BE49-F238E27FC236}">
                <a16:creationId xmlns:a16="http://schemas.microsoft.com/office/drawing/2014/main" id="{8135436F-3F12-86EB-B30C-3F9D2EDD2C3B}"/>
              </a:ext>
            </a:extLst>
          </p:cNvPr>
          <p:cNvSpPr>
            <a:spLocks noChangeArrowheads="1"/>
          </p:cNvSpPr>
          <p:nvPr/>
        </p:nvSpPr>
        <p:spPr bwMode="auto">
          <a:xfrm>
            <a:off x="3802107" y="4717238"/>
            <a:ext cx="2743200" cy="757231"/>
          </a:xfrm>
          <a:prstGeom prst="roundRect">
            <a:avLst>
              <a:gd name="adj" fmla="val 16667"/>
            </a:avLst>
          </a:prstGeom>
          <a:solidFill>
            <a:srgbClr val="FDB338"/>
          </a:solidFill>
          <a:ln w="9525">
            <a:solidFill>
              <a:schemeClr val="tx1"/>
            </a:solidFill>
            <a:round/>
            <a:headEnd/>
            <a:tailEnd/>
          </a:ln>
        </p:spPr>
        <p:txBody>
          <a:bodyPr wrap="none" lIns="0" tIns="0" rIns="0" bIns="0" anchor="ctr"/>
          <a:lstStyle>
            <a:lvl1pPr algn="l">
              <a:lnSpc>
                <a:spcPct val="90000"/>
              </a:lnSpc>
              <a:buClr>
                <a:schemeClr val="tx2"/>
              </a:buClr>
              <a:buSzPct val="120000"/>
              <a:buChar char="•"/>
              <a:defRPr sz="3200" b="1">
                <a:solidFill>
                  <a:schemeClr val="tx1"/>
                </a:solidFill>
                <a:latin typeface="Arial" pitchFamily="34" charset="0"/>
                <a:ea typeface="ＭＳ Ｐゴシック" pitchFamily="34" charset="-128"/>
              </a:defRPr>
            </a:lvl1pPr>
            <a:lvl2pPr marL="742950" indent="-28575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2pPr>
            <a:lvl3pPr marL="1143000" indent="-22860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3pPr>
            <a:lvl4pPr marL="1600200" indent="-22860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4pPr>
            <a:lvl5pPr marL="2057400" indent="-228600" algn="l">
              <a:lnSpc>
                <a:spcPct val="90000"/>
              </a:lnSpc>
              <a:spcBef>
                <a:spcPct val="20000"/>
              </a:spcBef>
              <a:buClr>
                <a:schemeClr val="folHlink"/>
              </a:buClr>
              <a:buSzPct val="120000"/>
              <a:buChar char="•"/>
              <a:defRPr sz="3200" b="1">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Arial" pitchFamily="34" charset="0"/>
                <a:ea typeface="ＭＳ Ｐゴシック" pitchFamily="34" charset="-128"/>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a:ea typeface="ＭＳ Ｐゴシック" pitchFamily="34" charset="-128"/>
                <a:cs typeface="Times New Roman" pitchFamily="18" charset="0"/>
              </a:rPr>
              <a:t>Lenalidomide + PI ±</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a:ea typeface="ＭＳ Ｐゴシック" pitchFamily="34" charset="-128"/>
                <a:cs typeface="Times New Roman" pitchFamily="18" charset="0"/>
              </a:rPr>
              <a:t>CD38 </a:t>
            </a:r>
            <a:r>
              <a:rPr kumimoji="0" lang="en-US" altLang="en-US" sz="2000" b="0" i="0" u="none" strike="noStrike" kern="1200" cap="none" spc="0" normalizeH="0" baseline="0" noProof="0" err="1">
                <a:ln>
                  <a:noFill/>
                </a:ln>
                <a:solidFill>
                  <a:srgbClr val="000000"/>
                </a:solidFill>
                <a:effectLst/>
                <a:uLnTx/>
                <a:uFillTx/>
                <a:latin typeface="Calibri"/>
                <a:ea typeface="ＭＳ Ｐゴシック" pitchFamily="34" charset="-128"/>
                <a:cs typeface="Times New Roman" pitchFamily="18" charset="0"/>
              </a:rPr>
              <a:t>mAb</a:t>
            </a:r>
            <a:endParaRPr kumimoji="0" lang="en-US" altLang="en-US" sz="2000" b="0" i="0" u="none" strike="noStrike" kern="1200" cap="none" spc="0" normalizeH="0" baseline="0" noProof="0">
              <a:ln>
                <a:noFill/>
              </a:ln>
              <a:solidFill>
                <a:srgbClr val="000000"/>
              </a:solidFill>
              <a:effectLst/>
              <a:uLnTx/>
              <a:uFillTx/>
              <a:latin typeface="Calibri"/>
              <a:ea typeface="ＭＳ Ｐゴシック" pitchFamily="34" charset="-128"/>
              <a:cs typeface="Times New Roman" pitchFamily="18" charset="0"/>
            </a:endParaRPr>
          </a:p>
        </p:txBody>
      </p:sp>
      <p:sp>
        <p:nvSpPr>
          <p:cNvPr id="6" name="_s1039">
            <a:extLst>
              <a:ext uri="{FF2B5EF4-FFF2-40B4-BE49-F238E27FC236}">
                <a16:creationId xmlns:a16="http://schemas.microsoft.com/office/drawing/2014/main" id="{E5CD4D95-83B9-BDD4-6DA2-69BCB5D26AD6}"/>
              </a:ext>
            </a:extLst>
          </p:cNvPr>
          <p:cNvSpPr>
            <a:spLocks noChangeArrowheads="1"/>
          </p:cNvSpPr>
          <p:nvPr/>
        </p:nvSpPr>
        <p:spPr bwMode="auto">
          <a:xfrm>
            <a:off x="3578778" y="2898942"/>
            <a:ext cx="3293509" cy="935464"/>
          </a:xfrm>
          <a:prstGeom prst="roundRect">
            <a:avLst>
              <a:gd name="adj" fmla="val 16667"/>
            </a:avLst>
          </a:prstGeom>
          <a:solidFill>
            <a:srgbClr val="FF0000"/>
          </a:solidFill>
          <a:ln w="9525">
            <a:noFill/>
            <a:round/>
            <a:headEnd/>
            <a:tailEnd/>
          </a:ln>
        </p:spPr>
        <p:txBody>
          <a:bodyPr wrap="none" lIns="0" tIns="0" rIns="0" bIns="0" anchor="ctr"/>
          <a:lstStyle>
            <a:lvl1pPr defTabSz="682625">
              <a:lnSpc>
                <a:spcPct val="90000"/>
              </a:lnSpc>
              <a:spcBef>
                <a:spcPct val="50000"/>
              </a:spcBef>
              <a:buClr>
                <a:schemeClr val="tx2"/>
              </a:buClr>
              <a:buSzPct val="120000"/>
              <a:buChar char="•"/>
              <a:defRPr sz="2400" b="1">
                <a:solidFill>
                  <a:schemeClr val="tx1"/>
                </a:solidFill>
                <a:latin typeface="Arial" panose="020B0604020202020204" pitchFamily="34" charset="0"/>
                <a:ea typeface="MS PGothic" panose="020B0600070205080204" pitchFamily="34" charset="-128"/>
              </a:defRPr>
            </a:lvl1pPr>
            <a:lvl2pPr marL="742950" indent="-28575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2pPr>
            <a:lvl3pPr marL="11430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3pPr>
            <a:lvl4pPr marL="16002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4pPr>
            <a:lvl5pPr marL="20574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5pPr>
            <a:lvl6pPr marL="25146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6pPr>
            <a:lvl7pPr marL="29718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7pPr>
            <a:lvl8pPr marL="34290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8pPr>
            <a:lvl9pPr marL="38862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CD38 </a:t>
            </a:r>
            <a:r>
              <a:rPr kumimoji="0" lang="en-US" altLang="en-US" sz="2000" b="1" i="0" u="none" strike="noStrike" kern="1200" cap="none" spc="0" normalizeH="0" baseline="0" noProof="0" dirty="0" err="1">
                <a:ln>
                  <a:noFill/>
                </a:ln>
                <a:solidFill>
                  <a:srgbClr val="FFFFFF"/>
                </a:solidFill>
                <a:effectLst/>
                <a:uLnTx/>
                <a:uFillTx/>
                <a:latin typeface="Calibri"/>
                <a:ea typeface="MS PGothic" panose="020B0600070205080204" pitchFamily="34" charset="-128"/>
                <a:cs typeface="Times New Roman" panose="02020603050405020304" pitchFamily="18" charset="0"/>
              </a:rPr>
              <a:t>mAb</a:t>
            </a:r>
            <a:r>
              <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-based</a:t>
            </a:r>
            <a:r>
              <a:rPr kumimoji="0" lang="en-US" altLang="en-US" sz="2000" b="1" i="0" u="none" strike="noStrike" kern="1200" cap="none" spc="0" normalizeH="0" baseline="3000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a:t>
            </a:r>
            <a:r>
              <a:rPr kumimoji="0" lang="en-US" altLang="en-US" sz="20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Times New Roman" panose="02020603050405020304" pitchFamily="18" charset="0"/>
              </a:rPr>
              <a:t> Quadruplet</a:t>
            </a:r>
          </a:p>
        </p:txBody>
      </p:sp>
      <p:sp>
        <p:nvSpPr>
          <p:cNvPr id="8" name="TextBox 7">
            <a:extLst>
              <a:ext uri="{FF2B5EF4-FFF2-40B4-BE49-F238E27FC236}">
                <a16:creationId xmlns:a16="http://schemas.microsoft.com/office/drawing/2014/main" id="{62603F86-2E6D-4DD4-7F9A-37AD0076F15A}"/>
              </a:ext>
            </a:extLst>
          </p:cNvPr>
          <p:cNvSpPr txBox="1"/>
          <p:nvPr/>
        </p:nvSpPr>
        <p:spPr>
          <a:xfrm>
            <a:off x="1274942" y="2258119"/>
            <a:ext cx="1628596" cy="369332"/>
          </a:xfrm>
          <a:prstGeom prst="rect">
            <a:avLst/>
          </a:prstGeom>
          <a:solidFill>
            <a:srgbClr val="FF0000"/>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Standard risk</a:t>
            </a:r>
          </a:p>
        </p:txBody>
      </p:sp>
      <p:sp>
        <p:nvSpPr>
          <p:cNvPr id="9" name="TextBox 8">
            <a:extLst>
              <a:ext uri="{FF2B5EF4-FFF2-40B4-BE49-F238E27FC236}">
                <a16:creationId xmlns:a16="http://schemas.microsoft.com/office/drawing/2014/main" id="{485CFC67-4B33-0292-58A8-81B7AFA4B46C}"/>
              </a:ext>
            </a:extLst>
          </p:cNvPr>
          <p:cNvSpPr txBox="1"/>
          <p:nvPr/>
        </p:nvSpPr>
        <p:spPr>
          <a:xfrm>
            <a:off x="4440231" y="2258119"/>
            <a:ext cx="1466952" cy="369332"/>
          </a:xfrm>
          <a:prstGeom prst="rect">
            <a:avLst/>
          </a:prstGeom>
          <a:solidFill>
            <a:srgbClr val="FF0000"/>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High risk</a:t>
            </a:r>
          </a:p>
        </p:txBody>
      </p:sp>
      <p:sp>
        <p:nvSpPr>
          <p:cNvPr id="10" name="TextBox 9">
            <a:extLst>
              <a:ext uri="{FF2B5EF4-FFF2-40B4-BE49-F238E27FC236}">
                <a16:creationId xmlns:a16="http://schemas.microsoft.com/office/drawing/2014/main" id="{0CC174D5-093F-308B-FCC1-1366064533D9}"/>
              </a:ext>
            </a:extLst>
          </p:cNvPr>
          <p:cNvSpPr txBox="1"/>
          <p:nvPr/>
        </p:nvSpPr>
        <p:spPr>
          <a:xfrm>
            <a:off x="4683089" y="4008853"/>
            <a:ext cx="981237" cy="369332"/>
          </a:xfrm>
          <a:prstGeom prst="rect">
            <a:avLst/>
          </a:prstGeom>
          <a:solidFill>
            <a:schemeClr val="accent2">
              <a:lumMod val="40000"/>
              <a:lumOff val="60000"/>
            </a:schemeClr>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ASCT</a:t>
            </a:r>
            <a:r>
              <a:rPr kumimoji="0" lang="en-US" altLang="en-US" sz="1800" b="1" i="0" u="none" strike="noStrike" kern="1200" cap="none" spc="0" normalizeH="0" baseline="30000" noProof="0">
                <a:ln>
                  <a:noFill/>
                </a:ln>
                <a:solidFill>
                  <a:srgbClr val="FFFFFF"/>
                </a:solidFill>
                <a:effectLst/>
                <a:uLnTx/>
                <a:uFillTx/>
                <a:latin typeface="Calibri"/>
                <a:ea typeface="MS PGothic" panose="020B0600070205080204" pitchFamily="34" charset="-128"/>
                <a:cs typeface="Times New Roman" panose="02020603050405020304" pitchFamily="18" charset="0"/>
              </a:rPr>
              <a:t> </a:t>
            </a:r>
            <a:r>
              <a:rPr kumimoji="0" lang="en-US" altLang="en-US" sz="1800" b="1" i="0" u="none" strike="noStrike" kern="1200" cap="none" spc="0" normalizeH="0" baseline="30000" noProof="0">
                <a:ln>
                  <a:noFill/>
                </a:ln>
                <a:solidFill>
                  <a:srgbClr val="000000"/>
                </a:solidFill>
                <a:effectLst/>
                <a:uLnTx/>
                <a:uFillTx/>
                <a:latin typeface="Calibri"/>
                <a:ea typeface="MS PGothic" panose="020B0600070205080204" pitchFamily="34" charset="-128"/>
                <a:cs typeface="Times New Roman" panose="02020603050405020304" pitchFamily="18" charset="0"/>
              </a:rPr>
              <a:t>†</a:t>
            </a:r>
            <a:endParaRPr kumimoji="0" lang="en-US" sz="1800" b="1"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2E104624-98E4-7077-BE3D-E5401C6A6D8A}"/>
              </a:ext>
            </a:extLst>
          </p:cNvPr>
          <p:cNvSpPr txBox="1"/>
          <p:nvPr/>
        </p:nvSpPr>
        <p:spPr bwMode="auto">
          <a:xfrm>
            <a:off x="2920259" y="4386152"/>
            <a:ext cx="1416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Maintenance</a:t>
            </a:r>
          </a:p>
        </p:txBody>
      </p:sp>
      <p:cxnSp>
        <p:nvCxnSpPr>
          <p:cNvPr id="18" name="Connector: Elbow 17">
            <a:extLst>
              <a:ext uri="{FF2B5EF4-FFF2-40B4-BE49-F238E27FC236}">
                <a16:creationId xmlns:a16="http://schemas.microsoft.com/office/drawing/2014/main" id="{B8BCFFEA-43D0-364A-E3A5-F959CD0AAD7B}"/>
              </a:ext>
            </a:extLst>
          </p:cNvPr>
          <p:cNvCxnSpPr>
            <a:cxnSpLocks/>
            <a:stCxn id="137222" idx="2"/>
            <a:endCxn id="8" idx="0"/>
          </p:cNvCxnSpPr>
          <p:nvPr/>
        </p:nvCxnSpPr>
        <p:spPr bwMode="auto">
          <a:xfrm rot="5400000">
            <a:off x="2723848" y="1350443"/>
            <a:ext cx="273069" cy="1542283"/>
          </a:xfrm>
          <a:prstGeom prst="bentConnector3">
            <a:avLst>
              <a:gd name="adj1" fmla="val 50000"/>
            </a:avLst>
          </a:prstGeom>
          <a:noFill/>
          <a:ln w="28575" cap="flat" cmpd="sng" algn="ctr">
            <a:solidFill>
              <a:schemeClr val="bg1"/>
            </a:solidFill>
            <a:prstDash val="solid"/>
            <a:round/>
            <a:headEnd type="none" w="med" len="med"/>
            <a:tailEnd type="none" w="med" len="med"/>
          </a:ln>
          <a:effectLst/>
        </p:spPr>
      </p:cxnSp>
      <p:cxnSp>
        <p:nvCxnSpPr>
          <p:cNvPr id="20" name="Connector: Elbow 19">
            <a:extLst>
              <a:ext uri="{FF2B5EF4-FFF2-40B4-BE49-F238E27FC236}">
                <a16:creationId xmlns:a16="http://schemas.microsoft.com/office/drawing/2014/main" id="{03C41128-7AD3-8814-E091-EC0B5CE8C139}"/>
              </a:ext>
            </a:extLst>
          </p:cNvPr>
          <p:cNvCxnSpPr>
            <a:stCxn id="137222" idx="2"/>
            <a:endCxn id="9" idx="0"/>
          </p:cNvCxnSpPr>
          <p:nvPr/>
        </p:nvCxnSpPr>
        <p:spPr bwMode="auto">
          <a:xfrm rot="16200000" flipH="1">
            <a:off x="4266081" y="1350492"/>
            <a:ext cx="273069" cy="1542184"/>
          </a:xfrm>
          <a:prstGeom prst="bentConnector3">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0AE3C4BA-2779-6147-EFD7-88B16AAA8B33}"/>
              </a:ext>
            </a:extLst>
          </p:cNvPr>
          <p:cNvCxnSpPr>
            <a:cxnSpLocks/>
            <a:stCxn id="9" idx="2"/>
            <a:endCxn id="6" idx="0"/>
          </p:cNvCxnSpPr>
          <p:nvPr/>
        </p:nvCxnSpPr>
        <p:spPr bwMode="auto">
          <a:xfrm>
            <a:off x="5173707" y="2627451"/>
            <a:ext cx="51826" cy="271491"/>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B17046A5-2DB2-E1E4-F763-DDC4E3C3ED64}"/>
              </a:ext>
            </a:extLst>
          </p:cNvPr>
          <p:cNvCxnSpPr>
            <a:cxnSpLocks/>
            <a:stCxn id="6" idx="2"/>
            <a:endCxn id="10" idx="0"/>
          </p:cNvCxnSpPr>
          <p:nvPr/>
        </p:nvCxnSpPr>
        <p:spPr bwMode="auto">
          <a:xfrm flipH="1">
            <a:off x="5173708" y="3834406"/>
            <a:ext cx="51825" cy="174447"/>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8A51DF11-6B8C-BFC7-02B3-AAF5491DDA3C}"/>
              </a:ext>
            </a:extLst>
          </p:cNvPr>
          <p:cNvCxnSpPr>
            <a:cxnSpLocks/>
            <a:stCxn id="10" idx="2"/>
            <a:endCxn id="3" idx="0"/>
          </p:cNvCxnSpPr>
          <p:nvPr/>
        </p:nvCxnSpPr>
        <p:spPr bwMode="auto">
          <a:xfrm flipH="1">
            <a:off x="5173707" y="4378185"/>
            <a:ext cx="1" cy="339053"/>
          </a:xfrm>
          <a:prstGeom prst="line">
            <a:avLst/>
          </a:prstGeom>
          <a:noFill/>
          <a:ln w="28575" cap="flat" cmpd="sng" algn="ctr">
            <a:solidFill>
              <a:schemeClr val="bg1"/>
            </a:solidFill>
            <a:prstDash val="solid"/>
            <a:round/>
            <a:headEnd type="none" w="med" len="med"/>
            <a:tailEnd type="none" w="med" len="med"/>
          </a:ln>
          <a:effectLst/>
        </p:spPr>
      </p:cxnSp>
      <p:sp>
        <p:nvSpPr>
          <p:cNvPr id="41" name="TextBox 40">
            <a:extLst>
              <a:ext uri="{FF2B5EF4-FFF2-40B4-BE49-F238E27FC236}">
                <a16:creationId xmlns:a16="http://schemas.microsoft.com/office/drawing/2014/main" id="{A0F673A0-025F-4EA1-B920-96651CB68805}"/>
              </a:ext>
            </a:extLst>
          </p:cNvPr>
          <p:cNvSpPr txBox="1"/>
          <p:nvPr/>
        </p:nvSpPr>
        <p:spPr bwMode="auto">
          <a:xfrm>
            <a:off x="8548667" y="3474551"/>
            <a:ext cx="636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Calibri"/>
                <a:ea typeface="MS PGothic" panose="020B0600070205080204" pitchFamily="34" charset="-128"/>
                <a:cs typeface="Times New Roman" panose="02020603050405020304" pitchFamily="18" charset="0"/>
              </a:rPr>
              <a:t>or</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4" name="Straight Connector 43">
            <a:extLst>
              <a:ext uri="{FF2B5EF4-FFF2-40B4-BE49-F238E27FC236}">
                <a16:creationId xmlns:a16="http://schemas.microsoft.com/office/drawing/2014/main" id="{3B04B540-DDA7-E3A0-2AAF-BCA81036FC0D}"/>
              </a:ext>
            </a:extLst>
          </p:cNvPr>
          <p:cNvCxnSpPr>
            <a:cxnSpLocks/>
          </p:cNvCxnSpPr>
          <p:nvPr/>
        </p:nvCxnSpPr>
        <p:spPr bwMode="auto">
          <a:xfrm>
            <a:off x="8866986" y="4273391"/>
            <a:ext cx="0" cy="548640"/>
          </a:xfrm>
          <a:prstGeom prst="line">
            <a:avLst/>
          </a:prstGeom>
          <a:noFill/>
          <a:ln w="28575" cap="flat" cmpd="sng" algn="ctr">
            <a:solidFill>
              <a:schemeClr val="bg1"/>
            </a:solidFill>
            <a:prstDash val="solid"/>
            <a:round/>
            <a:headEnd type="none" w="med" len="med"/>
            <a:tailEnd type="none" w="med" len="med"/>
          </a:ln>
          <a:effectLst/>
        </p:spPr>
      </p:cxnSp>
      <p:sp>
        <p:nvSpPr>
          <p:cNvPr id="37" name="_s1040">
            <a:extLst>
              <a:ext uri="{FF2B5EF4-FFF2-40B4-BE49-F238E27FC236}">
                <a16:creationId xmlns:a16="http://schemas.microsoft.com/office/drawing/2014/main" id="{ED804434-5676-7B42-F668-459968C32128}"/>
              </a:ext>
            </a:extLst>
          </p:cNvPr>
          <p:cNvSpPr>
            <a:spLocks noChangeArrowheads="1"/>
          </p:cNvSpPr>
          <p:nvPr/>
        </p:nvSpPr>
        <p:spPr bwMode="auto">
          <a:xfrm>
            <a:off x="7495386" y="3853987"/>
            <a:ext cx="2743200" cy="395845"/>
          </a:xfrm>
          <a:prstGeom prst="roundRect">
            <a:avLst>
              <a:gd name="adj" fmla="val 16667"/>
            </a:avLst>
          </a:prstGeom>
          <a:noFill/>
          <a:ln w="57150">
            <a:solidFill>
              <a:schemeClr val="accent4"/>
            </a:solidFill>
            <a:prstDash val="solid"/>
            <a:round/>
            <a:headEnd/>
            <a:tailEnd/>
          </a:ln>
        </p:spPr>
        <p:txBody>
          <a:bodyPr wrap="none" lIns="0" tIns="0" rIns="0" bIns="0" anchor="ctr"/>
          <a:lstStyle>
            <a:lvl1pPr defTabSz="682625">
              <a:lnSpc>
                <a:spcPct val="90000"/>
              </a:lnSpc>
              <a:spcBef>
                <a:spcPct val="50000"/>
              </a:spcBef>
              <a:buClr>
                <a:schemeClr val="tx2"/>
              </a:buClr>
              <a:buSzPct val="120000"/>
              <a:buChar char="•"/>
              <a:defRPr sz="2400" b="1">
                <a:solidFill>
                  <a:schemeClr val="tx1"/>
                </a:solidFill>
                <a:latin typeface="Arial" panose="020B0604020202020204" pitchFamily="34" charset="0"/>
                <a:ea typeface="MS PGothic" panose="020B0600070205080204" pitchFamily="34" charset="-128"/>
              </a:defRPr>
            </a:lvl1pPr>
            <a:lvl2pPr marL="742950" indent="-28575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2pPr>
            <a:lvl3pPr marL="11430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3pPr>
            <a:lvl4pPr marL="16002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4pPr>
            <a:lvl5pPr marL="2057400" indent="-228600" defTabSz="682625">
              <a:lnSpc>
                <a:spcPct val="90000"/>
              </a:lnSpc>
              <a:spcBef>
                <a:spcPct val="20000"/>
              </a:spcBef>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5pPr>
            <a:lvl6pPr marL="25146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6pPr>
            <a:lvl7pPr marL="29718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7pPr>
            <a:lvl8pPr marL="34290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8pPr>
            <a:lvl9pPr marL="3886200" indent="-228600" defTabSz="682625" eaLnBrk="0" fontAlgn="base" hangingPunct="0">
              <a:lnSpc>
                <a:spcPct val="90000"/>
              </a:lnSpc>
              <a:spcBef>
                <a:spcPct val="20000"/>
              </a:spcBef>
              <a:spcAft>
                <a:spcPct val="0"/>
              </a:spcAft>
              <a:buClr>
                <a:schemeClr val="folHlink"/>
              </a:buClr>
              <a:buSzPct val="120000"/>
              <a:buChar char="•"/>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682625"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a:ea typeface="MS PGothic" panose="020B0600070205080204" pitchFamily="34" charset="-128"/>
                <a:cs typeface="Times New Roman" panose="02020603050405020304" pitchFamily="18" charset="0"/>
              </a:rPr>
              <a:t>RVd-lite or Isa-</a:t>
            </a:r>
            <a:r>
              <a:rPr kumimoji="0" lang="en-US" altLang="en-US" sz="2000" b="1" i="0" u="none" strike="noStrike" kern="1200" cap="none" spc="0" normalizeH="0" baseline="0" noProof="0" err="1">
                <a:ln>
                  <a:noFill/>
                </a:ln>
                <a:solidFill>
                  <a:srgbClr val="000000"/>
                </a:solidFill>
                <a:effectLst/>
                <a:uLnTx/>
                <a:uFillTx/>
                <a:latin typeface="Calibri"/>
                <a:ea typeface="MS PGothic" panose="020B0600070205080204" pitchFamily="34" charset="-128"/>
                <a:cs typeface="Times New Roman" panose="02020603050405020304" pitchFamily="18" charset="0"/>
              </a:rPr>
              <a:t>RVd</a:t>
            </a:r>
            <a:endParaRPr kumimoji="0" lang="en-US" altLang="en-US" sz="2000" b="1" i="0" u="none" strike="noStrike" kern="1200" cap="none" spc="0" normalizeH="0" baseline="0" noProof="0">
              <a:ln>
                <a:noFill/>
              </a:ln>
              <a:solidFill>
                <a:srgbClr val="000000"/>
              </a:solidFill>
              <a:effectLst/>
              <a:uLnTx/>
              <a:uFillTx/>
              <a:latin typeface="Calibri"/>
              <a:ea typeface="MS PGothic" panose="020B0600070205080204" pitchFamily="34" charset="-128"/>
              <a:cs typeface="Times New Roman" panose="02020603050405020304" pitchFamily="18" charset="0"/>
            </a:endParaRPr>
          </a:p>
        </p:txBody>
      </p:sp>
      <p:sp>
        <p:nvSpPr>
          <p:cNvPr id="19" name="TextBox 18">
            <a:extLst>
              <a:ext uri="{FF2B5EF4-FFF2-40B4-BE49-F238E27FC236}">
                <a16:creationId xmlns:a16="http://schemas.microsoft.com/office/drawing/2014/main" id="{54868019-AEC2-BB2B-3E87-3378276127B1}"/>
              </a:ext>
            </a:extLst>
          </p:cNvPr>
          <p:cNvSpPr txBox="1"/>
          <p:nvPr/>
        </p:nvSpPr>
        <p:spPr bwMode="auto">
          <a:xfrm>
            <a:off x="717641" y="5494182"/>
            <a:ext cx="4678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*Daratumumab or </a:t>
            </a:r>
            <a:r>
              <a:rPr kumimoji="0" lang="en-US" sz="1600" b="0" i="0" u="none" strike="noStrike" kern="1200" cap="none" spc="0" normalizeH="0" baseline="0" noProof="0" err="1">
                <a:ln>
                  <a:noFill/>
                </a:ln>
                <a:solidFill>
                  <a:srgbClr val="000000"/>
                </a:solidFill>
                <a:effectLst/>
                <a:uLnTx/>
                <a:uFillTx/>
                <a:latin typeface="Calibri" panose="020F0502020204030204" pitchFamily="34" charset="0"/>
                <a:ea typeface="+mn-ea"/>
                <a:cs typeface="Arial" panose="020B0604020202020204" pitchFamily="34" charset="0"/>
              </a:rPr>
              <a:t>isatuximab</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sz="1600" b="0"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Supported by MRD-directed decision-making.</a:t>
            </a:r>
          </a:p>
        </p:txBody>
      </p:sp>
    </p:spTree>
    <p:extLst>
      <p:ext uri="{BB962C8B-B14F-4D97-AF65-F5344CB8AC3E}">
        <p14:creationId xmlns:p14="http://schemas.microsoft.com/office/powerpoint/2010/main" val="1414252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A7B6-F5F2-EC69-2F46-D3D5C7FF3FD9}"/>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F59A6320-5C1B-C656-4A3E-6EBEE57E26EE}"/>
              </a:ext>
            </a:extLst>
          </p:cNvPr>
          <p:cNvPicPr>
            <a:picLocks noGrp="1" noChangeAspect="1"/>
          </p:cNvPicPr>
          <p:nvPr>
            <p:ph idx="1"/>
          </p:nvPr>
        </p:nvPicPr>
        <p:blipFill>
          <a:blip r:embed="rId2"/>
          <a:stretch>
            <a:fillRect/>
          </a:stretch>
        </p:blipFill>
        <p:spPr>
          <a:xfrm>
            <a:off x="272921" y="339969"/>
            <a:ext cx="11778173" cy="6341086"/>
          </a:xfrm>
        </p:spPr>
      </p:pic>
      <p:sp>
        <p:nvSpPr>
          <p:cNvPr id="2" name="Başlık 1">
            <a:extLst>
              <a:ext uri="{FF2B5EF4-FFF2-40B4-BE49-F238E27FC236}">
                <a16:creationId xmlns:a16="http://schemas.microsoft.com/office/drawing/2014/main" id="{00618CA2-9A5A-1C19-1126-7385F82D80BD}"/>
              </a:ext>
            </a:extLst>
          </p:cNvPr>
          <p:cNvSpPr txBox="1">
            <a:spLocks/>
          </p:cNvSpPr>
          <p:nvPr/>
        </p:nvSpPr>
        <p:spPr>
          <a:xfrm>
            <a:off x="578509" y="430117"/>
            <a:ext cx="10531996" cy="662789"/>
          </a:xfrm>
          <a:prstGeom prst="rect">
            <a:avLst/>
          </a:prstGeom>
          <a:solidFill>
            <a:srgbClr val="FF0000"/>
          </a:solidFill>
          <a:ln>
            <a:solidFill>
              <a:schemeClr val="accent1"/>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rPr>
              <a:t>FORTE: </a:t>
            </a:r>
            <a:r>
              <a:rPr lang="en-US" altLang="en-US" dirty="0" err="1">
                <a:solidFill>
                  <a:schemeClr val="bg1"/>
                </a:solidFill>
              </a:rPr>
              <a:t>KRd</a:t>
            </a:r>
            <a:r>
              <a:rPr lang="en-US" altLang="en-US" dirty="0">
                <a:solidFill>
                  <a:schemeClr val="bg1"/>
                </a:solidFill>
              </a:rPr>
              <a:t>-ASCT vs </a:t>
            </a:r>
            <a:r>
              <a:rPr lang="en-US" altLang="en-US" dirty="0" err="1">
                <a:solidFill>
                  <a:schemeClr val="bg1"/>
                </a:solidFill>
              </a:rPr>
              <a:t>KCd</a:t>
            </a:r>
            <a:r>
              <a:rPr lang="en-US" altLang="en-US" dirty="0">
                <a:solidFill>
                  <a:schemeClr val="bg1"/>
                </a:solidFill>
              </a:rPr>
              <a:t>-ASCT vs KRd12</a:t>
            </a:r>
            <a:endParaRPr lang="tr-TR" dirty="0">
              <a:solidFill>
                <a:schemeClr val="bg1"/>
              </a:solidFill>
            </a:endParaRPr>
          </a:p>
        </p:txBody>
      </p:sp>
    </p:spTree>
    <p:extLst>
      <p:ext uri="{BB962C8B-B14F-4D97-AF65-F5344CB8AC3E}">
        <p14:creationId xmlns:p14="http://schemas.microsoft.com/office/powerpoint/2010/main" val="314810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633CB9-E588-509B-5433-745B573B999D}"/>
              </a:ext>
            </a:extLst>
          </p:cNvPr>
          <p:cNvSpPr>
            <a:spLocks noGrp="1"/>
          </p:cNvSpPr>
          <p:nvPr>
            <p:ph type="title"/>
          </p:nvPr>
        </p:nvSpPr>
        <p:spPr>
          <a:xfrm>
            <a:off x="838200" y="80011"/>
            <a:ext cx="10515600" cy="964911"/>
          </a:xfrm>
        </p:spPr>
        <p:txBody>
          <a:bodyPr>
            <a:normAutofit fontScale="90000"/>
          </a:bodyPr>
          <a:lstStyle/>
          <a:p>
            <a:r>
              <a:rPr lang="tr-TR" b="1" dirty="0">
                <a:solidFill>
                  <a:srgbClr val="FF0000"/>
                </a:solidFill>
                <a:effectLst/>
                <a:latin typeface="Helvetica" pitchFamily="2" charset="0"/>
              </a:rPr>
              <a:t>        </a:t>
            </a:r>
            <a:br>
              <a:rPr lang="tr-TR" b="1" dirty="0">
                <a:solidFill>
                  <a:srgbClr val="FF0000"/>
                </a:solidFill>
                <a:effectLst/>
                <a:latin typeface="Helvetica" pitchFamily="2" charset="0"/>
              </a:rPr>
            </a:br>
            <a:r>
              <a:rPr lang="tr-TR" b="1" dirty="0">
                <a:solidFill>
                  <a:srgbClr val="FF0000"/>
                </a:solidFill>
                <a:effectLst/>
                <a:latin typeface="Helvetica" pitchFamily="2" charset="0"/>
              </a:rPr>
              <a:t>                     </a:t>
            </a:r>
            <a:r>
              <a:rPr lang="tr-TR" b="1" dirty="0" err="1">
                <a:solidFill>
                  <a:srgbClr val="FF0000"/>
                </a:solidFill>
                <a:effectLst/>
                <a:latin typeface="Helvetica" pitchFamily="2" charset="0"/>
              </a:rPr>
              <a:t>The</a:t>
            </a:r>
            <a:r>
              <a:rPr lang="tr-TR" b="1" dirty="0">
                <a:solidFill>
                  <a:srgbClr val="FF0000"/>
                </a:solidFill>
                <a:effectLst/>
                <a:latin typeface="Helvetica" pitchFamily="2" charset="0"/>
              </a:rPr>
              <a:t> FORTE Trial</a:t>
            </a:r>
            <a:br>
              <a:rPr lang="tr-TR" dirty="0">
                <a:solidFill>
                  <a:srgbClr val="2160A5"/>
                </a:solidFill>
                <a:effectLst/>
                <a:latin typeface="Helvetica" pitchFamily="2" charset="0"/>
              </a:rPr>
            </a:br>
            <a:endParaRPr lang="tr-TR" dirty="0"/>
          </a:p>
        </p:txBody>
      </p:sp>
      <p:sp>
        <p:nvSpPr>
          <p:cNvPr id="5" name="Metin kutusu 4">
            <a:extLst>
              <a:ext uri="{FF2B5EF4-FFF2-40B4-BE49-F238E27FC236}">
                <a16:creationId xmlns:a16="http://schemas.microsoft.com/office/drawing/2014/main" id="{150395F2-23FD-257D-9BE5-B670FE771443}"/>
              </a:ext>
            </a:extLst>
          </p:cNvPr>
          <p:cNvSpPr txBox="1"/>
          <p:nvPr/>
        </p:nvSpPr>
        <p:spPr>
          <a:xfrm>
            <a:off x="2687782" y="940560"/>
            <a:ext cx="6816436" cy="369332"/>
          </a:xfrm>
          <a:prstGeom prst="rect">
            <a:avLst/>
          </a:prstGeom>
          <a:noFill/>
        </p:spPr>
        <p:txBody>
          <a:bodyPr wrap="square">
            <a:spAutoFit/>
          </a:bodyPr>
          <a:lstStyle/>
          <a:p>
            <a:r>
              <a:rPr lang="tr-TR" b="1" dirty="0" err="1">
                <a:solidFill>
                  <a:srgbClr val="FF0000"/>
                </a:solidFill>
                <a:effectLst/>
                <a:latin typeface="Helvetica" pitchFamily="2" charset="0"/>
              </a:rPr>
              <a:t>Multicenter</a:t>
            </a:r>
            <a:r>
              <a:rPr lang="tr-TR" b="1" dirty="0">
                <a:solidFill>
                  <a:srgbClr val="FF0000"/>
                </a:solidFill>
                <a:effectLst/>
                <a:latin typeface="Helvetica" pitchFamily="2" charset="0"/>
              </a:rPr>
              <a:t>, </a:t>
            </a:r>
            <a:r>
              <a:rPr lang="tr-TR" b="1" dirty="0" err="1">
                <a:solidFill>
                  <a:srgbClr val="FF0000"/>
                </a:solidFill>
                <a:effectLst/>
                <a:latin typeface="Helvetica" pitchFamily="2" charset="0"/>
              </a:rPr>
              <a:t>Randomized</a:t>
            </a:r>
            <a:r>
              <a:rPr lang="tr-TR" b="1" dirty="0">
                <a:solidFill>
                  <a:srgbClr val="FF0000"/>
                </a:solidFill>
                <a:effectLst/>
                <a:latin typeface="Helvetica" pitchFamily="2" charset="0"/>
              </a:rPr>
              <a:t> (1:1), Open-</a:t>
            </a:r>
            <a:r>
              <a:rPr lang="tr-TR" b="1" dirty="0" err="1">
                <a:solidFill>
                  <a:srgbClr val="FF0000"/>
                </a:solidFill>
                <a:effectLst/>
                <a:latin typeface="Helvetica" pitchFamily="2" charset="0"/>
              </a:rPr>
              <a:t>Label</a:t>
            </a:r>
            <a:r>
              <a:rPr lang="tr-TR" b="1" dirty="0">
                <a:solidFill>
                  <a:srgbClr val="FF0000"/>
                </a:solidFill>
                <a:effectLst/>
                <a:latin typeface="Helvetica" pitchFamily="2" charset="0"/>
              </a:rPr>
              <a:t>, </a:t>
            </a:r>
            <a:r>
              <a:rPr lang="tr-TR" b="1" dirty="0" err="1">
                <a:solidFill>
                  <a:srgbClr val="FF0000"/>
                </a:solidFill>
                <a:effectLst/>
                <a:latin typeface="Helvetica" pitchFamily="2" charset="0"/>
              </a:rPr>
              <a:t>Phase</a:t>
            </a:r>
            <a:r>
              <a:rPr lang="tr-TR" b="1" dirty="0">
                <a:solidFill>
                  <a:srgbClr val="FF0000"/>
                </a:solidFill>
                <a:effectLst/>
                <a:latin typeface="Helvetica" pitchFamily="2" charset="0"/>
              </a:rPr>
              <a:t> 2 </a:t>
            </a:r>
            <a:r>
              <a:rPr lang="tr-TR" b="1" dirty="0" err="1">
                <a:solidFill>
                  <a:srgbClr val="FF0000"/>
                </a:solidFill>
                <a:effectLst/>
                <a:latin typeface="Helvetica" pitchFamily="2" charset="0"/>
              </a:rPr>
              <a:t>Study</a:t>
            </a:r>
            <a:endParaRPr lang="tr-TR" b="1" dirty="0">
              <a:solidFill>
                <a:srgbClr val="FF0000"/>
              </a:solidFill>
              <a:effectLst/>
              <a:latin typeface="Helvetica" pitchFamily="2" charset="0"/>
            </a:endParaRPr>
          </a:p>
        </p:txBody>
      </p:sp>
      <p:sp>
        <p:nvSpPr>
          <p:cNvPr id="7" name="Metin kutusu 6">
            <a:extLst>
              <a:ext uri="{FF2B5EF4-FFF2-40B4-BE49-F238E27FC236}">
                <a16:creationId xmlns:a16="http://schemas.microsoft.com/office/drawing/2014/main" id="{9E65208A-8746-4D34-170C-F0544D334C07}"/>
              </a:ext>
            </a:extLst>
          </p:cNvPr>
          <p:cNvSpPr txBox="1"/>
          <p:nvPr/>
        </p:nvSpPr>
        <p:spPr>
          <a:xfrm>
            <a:off x="4752107" y="6495050"/>
            <a:ext cx="7869383" cy="276999"/>
          </a:xfrm>
          <a:prstGeom prst="rect">
            <a:avLst/>
          </a:prstGeom>
          <a:noFill/>
        </p:spPr>
        <p:txBody>
          <a:bodyPr wrap="square">
            <a:spAutoFit/>
          </a:bodyPr>
          <a:lstStyle/>
          <a:p>
            <a:r>
              <a:rPr lang="tr-TR" sz="1200" dirty="0">
                <a:solidFill>
                  <a:srgbClr val="000000"/>
                </a:solidFill>
                <a:effectLst/>
                <a:latin typeface="Helvetica" pitchFamily="2" charset="0"/>
              </a:rPr>
              <a:t>ORTE. </a:t>
            </a:r>
            <a:r>
              <a:rPr lang="tr-TR" sz="1200" dirty="0" err="1">
                <a:solidFill>
                  <a:srgbClr val="000000"/>
                </a:solidFill>
                <a:effectLst/>
                <a:latin typeface="Helvetica" pitchFamily="2" charset="0"/>
              </a:rPr>
              <a:t>Updated</a:t>
            </a:r>
            <a:r>
              <a:rPr lang="tr-TR" sz="1200" dirty="0">
                <a:solidFill>
                  <a:srgbClr val="000000"/>
                </a:solidFill>
                <a:effectLst/>
                <a:latin typeface="Helvetica" pitchFamily="2" charset="0"/>
              </a:rPr>
              <a:t> </a:t>
            </a:r>
            <a:r>
              <a:rPr lang="tr-TR" sz="1200" dirty="0" err="1">
                <a:solidFill>
                  <a:srgbClr val="000000"/>
                </a:solidFill>
                <a:effectLst/>
                <a:latin typeface="Helvetica" pitchFamily="2" charset="0"/>
              </a:rPr>
              <a:t>November</a:t>
            </a:r>
            <a:r>
              <a:rPr lang="tr-TR" sz="1200" dirty="0">
                <a:solidFill>
                  <a:srgbClr val="000000"/>
                </a:solidFill>
                <a:effectLst/>
                <a:latin typeface="Helvetica" pitchFamily="2" charset="0"/>
              </a:rPr>
              <a:t> 3, 2022. </a:t>
            </a:r>
            <a:r>
              <a:rPr lang="tr-TR" sz="1200" dirty="0" err="1">
                <a:solidFill>
                  <a:srgbClr val="000000"/>
                </a:solidFill>
                <a:effectLst/>
                <a:latin typeface="Helvetica" pitchFamily="2" charset="0"/>
              </a:rPr>
              <a:t>https</a:t>
            </a:r>
            <a:r>
              <a:rPr lang="tr-TR" sz="1200" dirty="0">
                <a:solidFill>
                  <a:srgbClr val="000000"/>
                </a:solidFill>
                <a:effectLst/>
                <a:latin typeface="Helvetica" pitchFamily="2" charset="0"/>
              </a:rPr>
              <a:t>://</a:t>
            </a:r>
            <a:r>
              <a:rPr lang="tr-TR" sz="1200" dirty="0" err="1">
                <a:solidFill>
                  <a:srgbClr val="000000"/>
                </a:solidFill>
                <a:effectLst/>
                <a:latin typeface="Helvetica" pitchFamily="2" charset="0"/>
              </a:rPr>
              <a:t>classic.clinicaltrials.gov</a:t>
            </a:r>
            <a:r>
              <a:rPr lang="tr-TR" sz="1200" dirty="0">
                <a:solidFill>
                  <a:srgbClr val="000000"/>
                </a:solidFill>
                <a:effectLst/>
                <a:latin typeface="Helvetica" pitchFamily="2" charset="0"/>
              </a:rPr>
              <a:t>/ct2/</a:t>
            </a:r>
            <a:r>
              <a:rPr lang="tr-TR" sz="1200" dirty="0" err="1">
                <a:solidFill>
                  <a:srgbClr val="000000"/>
                </a:solidFill>
                <a:effectLst/>
                <a:latin typeface="Helvetica" pitchFamily="2" charset="0"/>
              </a:rPr>
              <a:t>show</a:t>
            </a:r>
            <a:r>
              <a:rPr lang="tr-TR" sz="1200" dirty="0">
                <a:solidFill>
                  <a:srgbClr val="000000"/>
                </a:solidFill>
                <a:effectLst/>
                <a:latin typeface="Helvetica" pitchFamily="2" charset="0"/>
              </a:rPr>
              <a:t>/NCT02203643</a:t>
            </a:r>
          </a:p>
        </p:txBody>
      </p:sp>
      <p:pic>
        <p:nvPicPr>
          <p:cNvPr id="9" name="Resim 8">
            <a:extLst>
              <a:ext uri="{FF2B5EF4-FFF2-40B4-BE49-F238E27FC236}">
                <a16:creationId xmlns:a16="http://schemas.microsoft.com/office/drawing/2014/main" id="{56232B09-DCAC-74B2-A751-EA5A4CF1B685}"/>
              </a:ext>
            </a:extLst>
          </p:cNvPr>
          <p:cNvPicPr>
            <a:picLocks noChangeAspect="1"/>
          </p:cNvPicPr>
          <p:nvPr/>
        </p:nvPicPr>
        <p:blipFill>
          <a:blip r:embed="rId2"/>
          <a:stretch>
            <a:fillRect/>
          </a:stretch>
        </p:blipFill>
        <p:spPr>
          <a:xfrm>
            <a:off x="254576" y="1372200"/>
            <a:ext cx="11674188" cy="4545240"/>
          </a:xfrm>
          <a:prstGeom prst="rect">
            <a:avLst/>
          </a:prstGeom>
        </p:spPr>
      </p:pic>
    </p:spTree>
    <p:extLst>
      <p:ext uri="{BB962C8B-B14F-4D97-AF65-F5344CB8AC3E}">
        <p14:creationId xmlns:p14="http://schemas.microsoft.com/office/powerpoint/2010/main" val="56465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5E86F0-8416-DBB6-2000-75967AD5C1A2}"/>
              </a:ext>
            </a:extLst>
          </p:cNvPr>
          <p:cNvSpPr>
            <a:spLocks noGrp="1"/>
          </p:cNvSpPr>
          <p:nvPr>
            <p:ph type="title"/>
          </p:nvPr>
        </p:nvSpPr>
        <p:spPr>
          <a:xfrm>
            <a:off x="1115291" y="316345"/>
            <a:ext cx="10515600" cy="729383"/>
          </a:xfrm>
        </p:spPr>
        <p:txBody>
          <a:bodyPr>
            <a:normAutofit fontScale="90000"/>
          </a:bodyPr>
          <a:lstStyle/>
          <a:p>
            <a:br>
              <a:rPr lang="tr-TR" b="1" dirty="0">
                <a:solidFill>
                  <a:srgbClr val="FF0000"/>
                </a:solidFill>
                <a:effectLst/>
                <a:latin typeface="Helvetica" pitchFamily="2" charset="0"/>
              </a:rPr>
            </a:br>
            <a:r>
              <a:rPr lang="tr-TR" b="1" dirty="0">
                <a:solidFill>
                  <a:srgbClr val="FF0000"/>
                </a:solidFill>
                <a:effectLst/>
                <a:latin typeface="Helvetica" pitchFamily="2" charset="0"/>
              </a:rPr>
              <a:t>        FORTE: Yanıt Derinliği ve PFS</a:t>
            </a:r>
            <a:br>
              <a:rPr lang="tr-TR" dirty="0">
                <a:solidFill>
                  <a:srgbClr val="2160A5"/>
                </a:solidFill>
                <a:effectLst/>
                <a:latin typeface="Helvetica" pitchFamily="2" charset="0"/>
              </a:rPr>
            </a:br>
            <a:endParaRPr lang="tr-TR" dirty="0"/>
          </a:p>
        </p:txBody>
      </p:sp>
      <p:sp>
        <p:nvSpPr>
          <p:cNvPr id="5" name="Metin kutusu 4">
            <a:extLst>
              <a:ext uri="{FF2B5EF4-FFF2-40B4-BE49-F238E27FC236}">
                <a16:creationId xmlns:a16="http://schemas.microsoft.com/office/drawing/2014/main" id="{3CE22BBD-8132-5D50-5BE8-B105A580C776}"/>
              </a:ext>
            </a:extLst>
          </p:cNvPr>
          <p:cNvSpPr txBox="1"/>
          <p:nvPr/>
        </p:nvSpPr>
        <p:spPr>
          <a:xfrm>
            <a:off x="6677891" y="6400200"/>
            <a:ext cx="5278582" cy="369332"/>
          </a:xfrm>
          <a:prstGeom prst="rect">
            <a:avLst/>
          </a:prstGeom>
          <a:noFill/>
        </p:spPr>
        <p:txBody>
          <a:bodyPr wrap="square">
            <a:spAutoFit/>
          </a:bodyPr>
          <a:lstStyle/>
          <a:p>
            <a:r>
              <a:rPr lang="tr-TR" sz="1600" b="1" dirty="0" err="1">
                <a:solidFill>
                  <a:srgbClr val="000000"/>
                </a:solidFill>
                <a:effectLst/>
                <a:latin typeface="Helvetica" pitchFamily="2" charset="0"/>
              </a:rPr>
              <a:t>Gay</a:t>
            </a:r>
            <a:r>
              <a:rPr lang="tr-TR" sz="1600" b="1" dirty="0">
                <a:solidFill>
                  <a:srgbClr val="000000"/>
                </a:solidFill>
                <a:effectLst/>
                <a:latin typeface="Helvetica" pitchFamily="2" charset="0"/>
              </a:rPr>
              <a:t> F et al. Lancet </a:t>
            </a:r>
            <a:r>
              <a:rPr lang="tr-TR" sz="1600" b="1" dirty="0" err="1">
                <a:solidFill>
                  <a:srgbClr val="000000"/>
                </a:solidFill>
                <a:effectLst/>
                <a:latin typeface="Helvetica" pitchFamily="2" charset="0"/>
              </a:rPr>
              <a:t>Oncol</a:t>
            </a:r>
            <a:r>
              <a:rPr lang="tr-TR" sz="1600" b="1" dirty="0">
                <a:solidFill>
                  <a:srgbClr val="000000"/>
                </a:solidFill>
                <a:effectLst/>
                <a:latin typeface="Helvetica" pitchFamily="2" charset="0"/>
              </a:rPr>
              <a:t>. 2021;22(12):1705-1720</a:t>
            </a:r>
            <a:r>
              <a:rPr lang="tr-TR" dirty="0">
                <a:solidFill>
                  <a:srgbClr val="000000"/>
                </a:solidFill>
                <a:effectLst/>
                <a:latin typeface="Helvetica" pitchFamily="2" charset="0"/>
              </a:rPr>
              <a:t>.</a:t>
            </a:r>
          </a:p>
        </p:txBody>
      </p:sp>
      <p:pic>
        <p:nvPicPr>
          <p:cNvPr id="6" name="İçerik Yer Tutucusu 4">
            <a:extLst>
              <a:ext uri="{FF2B5EF4-FFF2-40B4-BE49-F238E27FC236}">
                <a16:creationId xmlns:a16="http://schemas.microsoft.com/office/drawing/2014/main" id="{3EC00D95-9C07-5634-C5A1-38FA4D0561A5}"/>
              </a:ext>
            </a:extLst>
          </p:cNvPr>
          <p:cNvPicPr>
            <a:picLocks noGrp="1" noChangeAspect="1"/>
          </p:cNvPicPr>
          <p:nvPr>
            <p:ph idx="1"/>
          </p:nvPr>
        </p:nvPicPr>
        <p:blipFill>
          <a:blip r:embed="rId2"/>
          <a:stretch>
            <a:fillRect/>
          </a:stretch>
        </p:blipFill>
        <p:spPr>
          <a:xfrm>
            <a:off x="102409" y="1362892"/>
            <a:ext cx="6256828" cy="4465427"/>
          </a:xfrm>
        </p:spPr>
      </p:pic>
      <p:pic>
        <p:nvPicPr>
          <p:cNvPr id="8" name="Resim 7">
            <a:extLst>
              <a:ext uri="{FF2B5EF4-FFF2-40B4-BE49-F238E27FC236}">
                <a16:creationId xmlns:a16="http://schemas.microsoft.com/office/drawing/2014/main" id="{897FC0E3-2D28-E936-7AAD-522FC1810CDA}"/>
              </a:ext>
            </a:extLst>
          </p:cNvPr>
          <p:cNvPicPr>
            <a:picLocks noChangeAspect="1"/>
          </p:cNvPicPr>
          <p:nvPr/>
        </p:nvPicPr>
        <p:blipFill>
          <a:blip r:embed="rId3"/>
          <a:stretch>
            <a:fillRect/>
          </a:stretch>
        </p:blipFill>
        <p:spPr>
          <a:xfrm>
            <a:off x="6677891" y="1184984"/>
            <a:ext cx="4597400" cy="2244015"/>
          </a:xfrm>
          <a:prstGeom prst="rect">
            <a:avLst/>
          </a:prstGeom>
        </p:spPr>
      </p:pic>
      <p:sp>
        <p:nvSpPr>
          <p:cNvPr id="10" name="Metin kutusu 9">
            <a:extLst>
              <a:ext uri="{FF2B5EF4-FFF2-40B4-BE49-F238E27FC236}">
                <a16:creationId xmlns:a16="http://schemas.microsoft.com/office/drawing/2014/main" id="{DE617DE2-A665-4071-8F8F-A786C85BAC6D}"/>
              </a:ext>
            </a:extLst>
          </p:cNvPr>
          <p:cNvSpPr txBox="1"/>
          <p:nvPr/>
        </p:nvSpPr>
        <p:spPr>
          <a:xfrm>
            <a:off x="6483926" y="3693763"/>
            <a:ext cx="5708073" cy="369332"/>
          </a:xfrm>
          <a:prstGeom prst="rect">
            <a:avLst/>
          </a:prstGeom>
          <a:noFill/>
        </p:spPr>
        <p:txBody>
          <a:bodyPr wrap="square">
            <a:spAutoFit/>
          </a:bodyPr>
          <a:lstStyle/>
          <a:p>
            <a:r>
              <a:rPr lang="tr-TR" b="1" dirty="0">
                <a:solidFill>
                  <a:srgbClr val="FF0000"/>
                </a:solidFill>
                <a:effectLst/>
                <a:latin typeface="Helvetica" pitchFamily="2" charset="0"/>
              </a:rPr>
              <a:t>MRD negatifliği  </a:t>
            </a:r>
            <a:r>
              <a:rPr lang="tr-TR" b="1" dirty="0" err="1">
                <a:solidFill>
                  <a:srgbClr val="FF0000"/>
                </a:solidFill>
                <a:effectLst/>
                <a:latin typeface="Helvetica" pitchFamily="2" charset="0"/>
              </a:rPr>
              <a:t>KRd</a:t>
            </a:r>
            <a:r>
              <a:rPr lang="tr-TR" b="1" dirty="0">
                <a:solidFill>
                  <a:srgbClr val="FF0000"/>
                </a:solidFill>
                <a:latin typeface="Helvetica" pitchFamily="2" charset="0"/>
              </a:rPr>
              <a:t> </a:t>
            </a:r>
            <a:r>
              <a:rPr lang="tr-TR" b="1" dirty="0">
                <a:solidFill>
                  <a:srgbClr val="FF0000"/>
                </a:solidFill>
                <a:effectLst/>
                <a:latin typeface="Wingdings" pitchFamily="2" charset="2"/>
              </a:rPr>
              <a:t>→ </a:t>
            </a:r>
            <a:r>
              <a:rPr lang="tr-TR" b="1" dirty="0">
                <a:solidFill>
                  <a:srgbClr val="FF0000"/>
                </a:solidFill>
                <a:effectLst/>
                <a:latin typeface="Helvetica" pitchFamily="2" charset="0"/>
              </a:rPr>
              <a:t>ASCT </a:t>
            </a:r>
            <a:r>
              <a:rPr lang="tr-TR" b="1" dirty="0">
                <a:solidFill>
                  <a:srgbClr val="FF0000"/>
                </a:solidFill>
                <a:latin typeface="Helvetica" pitchFamily="2" charset="0"/>
              </a:rPr>
              <a:t>kolunda yüksekti</a:t>
            </a:r>
            <a:r>
              <a:rPr lang="tr-TR" dirty="0">
                <a:solidFill>
                  <a:srgbClr val="000000"/>
                </a:solidFill>
                <a:latin typeface="Helvetica" pitchFamily="2" charset="0"/>
              </a:rPr>
              <a:t>.</a:t>
            </a:r>
            <a:endParaRPr lang="tr-TR" dirty="0">
              <a:solidFill>
                <a:srgbClr val="000000"/>
              </a:solidFill>
              <a:effectLst/>
              <a:latin typeface="Helvetica" pitchFamily="2" charset="0"/>
            </a:endParaRPr>
          </a:p>
        </p:txBody>
      </p:sp>
    </p:spTree>
    <p:extLst>
      <p:ext uri="{BB962C8B-B14F-4D97-AF65-F5344CB8AC3E}">
        <p14:creationId xmlns:p14="http://schemas.microsoft.com/office/powerpoint/2010/main" val="2212324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549E712C-D3BE-BF19-60D0-1FCBBFBF404B}"/>
              </a:ext>
            </a:extLst>
          </p:cNvPr>
          <p:cNvPicPr>
            <a:picLocks noGrp="1" noChangeAspect="1"/>
          </p:cNvPicPr>
          <p:nvPr>
            <p:ph idx="1"/>
          </p:nvPr>
        </p:nvPicPr>
        <p:blipFill>
          <a:blip r:embed="rId2"/>
          <a:stretch>
            <a:fillRect/>
          </a:stretch>
        </p:blipFill>
        <p:spPr>
          <a:xfrm>
            <a:off x="263236" y="152400"/>
            <a:ext cx="11707091" cy="6040581"/>
          </a:xfrm>
        </p:spPr>
      </p:pic>
      <p:pic>
        <p:nvPicPr>
          <p:cNvPr id="7" name="Resim 6">
            <a:extLst>
              <a:ext uri="{FF2B5EF4-FFF2-40B4-BE49-F238E27FC236}">
                <a16:creationId xmlns:a16="http://schemas.microsoft.com/office/drawing/2014/main" id="{96C9980B-222B-D422-8826-997A38FBE893}"/>
              </a:ext>
            </a:extLst>
          </p:cNvPr>
          <p:cNvPicPr>
            <a:picLocks noChangeAspect="1"/>
          </p:cNvPicPr>
          <p:nvPr/>
        </p:nvPicPr>
        <p:blipFill>
          <a:blip r:embed="rId3"/>
          <a:stretch>
            <a:fillRect/>
          </a:stretch>
        </p:blipFill>
        <p:spPr>
          <a:xfrm>
            <a:off x="10642600" y="6362700"/>
            <a:ext cx="1549400" cy="495300"/>
          </a:xfrm>
          <a:prstGeom prst="rect">
            <a:avLst/>
          </a:prstGeom>
        </p:spPr>
      </p:pic>
    </p:spTree>
    <p:extLst>
      <p:ext uri="{BB962C8B-B14F-4D97-AF65-F5344CB8AC3E}">
        <p14:creationId xmlns:p14="http://schemas.microsoft.com/office/powerpoint/2010/main" val="4118915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BB92-D065-535F-97CB-9ACA1B49A8CB}"/>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C5E42AD5-4232-7853-38D8-DF770A4DD9D1}"/>
              </a:ext>
            </a:extLst>
          </p:cNvPr>
          <p:cNvPicPr>
            <a:picLocks noGrp="1" noChangeAspect="1"/>
          </p:cNvPicPr>
          <p:nvPr>
            <p:ph idx="1"/>
          </p:nvPr>
        </p:nvPicPr>
        <p:blipFill>
          <a:blip r:embed="rId2"/>
          <a:stretch>
            <a:fillRect/>
          </a:stretch>
        </p:blipFill>
        <p:spPr>
          <a:xfrm>
            <a:off x="7735" y="506884"/>
            <a:ext cx="11786232" cy="6282471"/>
          </a:xfrm>
        </p:spPr>
      </p:pic>
      <p:sp>
        <p:nvSpPr>
          <p:cNvPr id="2" name="Metin kutusu 1">
            <a:extLst>
              <a:ext uri="{FF2B5EF4-FFF2-40B4-BE49-F238E27FC236}">
                <a16:creationId xmlns:a16="http://schemas.microsoft.com/office/drawing/2014/main" id="{BEEC2073-96D5-9A2E-3B05-965CC8B80189}"/>
              </a:ext>
            </a:extLst>
          </p:cNvPr>
          <p:cNvSpPr txBox="1"/>
          <p:nvPr/>
        </p:nvSpPr>
        <p:spPr>
          <a:xfrm>
            <a:off x="7590703" y="1373296"/>
            <a:ext cx="4203264" cy="1508105"/>
          </a:xfrm>
          <a:prstGeom prst="rect">
            <a:avLst/>
          </a:prstGeom>
          <a:solidFill>
            <a:srgbClr val="FF0000"/>
          </a:solidFill>
          <a:ln>
            <a:solidFill>
              <a:schemeClr val="accent1"/>
            </a:solidFill>
          </a:ln>
        </p:spPr>
        <p:txBody>
          <a:bodyPr wrap="square" rtlCol="0">
            <a:spAutoFit/>
          </a:bodyPr>
          <a:lstStyle/>
          <a:p>
            <a:r>
              <a:rPr lang="en-US" sz="1600" b="1" dirty="0">
                <a:solidFill>
                  <a:srgbClr val="242021"/>
                </a:solidFill>
              </a:rPr>
              <a:t>4 </a:t>
            </a:r>
            <a:r>
              <a:rPr lang="en-US" sz="1600" b="1" dirty="0" err="1">
                <a:solidFill>
                  <a:srgbClr val="242021"/>
                </a:solidFill>
              </a:rPr>
              <a:t>Yıllık</a:t>
            </a:r>
            <a:r>
              <a:rPr lang="en-US" sz="1600" b="1" dirty="0">
                <a:solidFill>
                  <a:srgbClr val="242021"/>
                </a:solidFill>
              </a:rPr>
              <a:t>  </a:t>
            </a:r>
            <a:r>
              <a:rPr lang="en-US" sz="1600" b="1" dirty="0" err="1">
                <a:solidFill>
                  <a:srgbClr val="242021"/>
                </a:solidFill>
              </a:rPr>
              <a:t>PFS,ilk</a:t>
            </a:r>
            <a:r>
              <a:rPr lang="en-US" sz="1600" b="1" dirty="0">
                <a:solidFill>
                  <a:srgbClr val="242021"/>
                </a:solidFill>
              </a:rPr>
              <a:t> </a:t>
            </a:r>
            <a:r>
              <a:rPr lang="en-US" sz="1600" b="1" dirty="0" err="1">
                <a:solidFill>
                  <a:srgbClr val="242021"/>
                </a:solidFill>
              </a:rPr>
              <a:t>randomizasyondan</a:t>
            </a:r>
            <a:r>
              <a:rPr lang="en-US" sz="1600" b="1" dirty="0">
                <a:solidFill>
                  <a:srgbClr val="242021"/>
                </a:solidFill>
              </a:rPr>
              <a:t> </a:t>
            </a:r>
            <a:r>
              <a:rPr lang="en-US" sz="1600" b="1" dirty="0" err="1">
                <a:solidFill>
                  <a:srgbClr val="242021"/>
                </a:solidFill>
              </a:rPr>
              <a:t>itibaren</a:t>
            </a:r>
            <a:r>
              <a:rPr lang="en-US" sz="1600" b="1" dirty="0">
                <a:solidFill>
                  <a:srgbClr val="242021"/>
                </a:solidFill>
              </a:rPr>
              <a:t> </a:t>
            </a:r>
            <a:endParaRPr lang="en-US" sz="1600" b="1" dirty="0"/>
          </a:p>
          <a:p>
            <a:r>
              <a:rPr lang="en-US" sz="2000" dirty="0" err="1">
                <a:solidFill>
                  <a:schemeClr val="bg1"/>
                </a:solidFill>
              </a:rPr>
              <a:t>KRd</a:t>
            </a:r>
            <a:r>
              <a:rPr lang="en-US" sz="2000" dirty="0">
                <a:solidFill>
                  <a:schemeClr val="bg1"/>
                </a:solidFill>
              </a:rPr>
              <a:t> + ASCT  % 69 </a:t>
            </a:r>
          </a:p>
          <a:p>
            <a:r>
              <a:rPr lang="en-US" sz="2000" dirty="0" err="1">
                <a:solidFill>
                  <a:schemeClr val="bg1"/>
                </a:solidFill>
              </a:rPr>
              <a:t>KRd</a:t>
            </a:r>
            <a:r>
              <a:rPr lang="en-US" sz="2000" dirty="0">
                <a:solidFill>
                  <a:schemeClr val="bg1"/>
                </a:solidFill>
              </a:rPr>
              <a:t> 12.          % 56 </a:t>
            </a:r>
          </a:p>
          <a:p>
            <a:r>
              <a:rPr lang="en-US" sz="2000" dirty="0" err="1">
                <a:solidFill>
                  <a:schemeClr val="bg1"/>
                </a:solidFill>
              </a:rPr>
              <a:t>KCd</a:t>
            </a:r>
            <a:r>
              <a:rPr lang="en-US" sz="2000" dirty="0">
                <a:solidFill>
                  <a:schemeClr val="bg1"/>
                </a:solidFill>
              </a:rPr>
              <a:t>+ ASCT   % 51 </a:t>
            </a:r>
          </a:p>
          <a:p>
            <a:endParaRPr lang="en-US" sz="1600" dirty="0">
              <a:solidFill>
                <a:schemeClr val="bg1"/>
              </a:solidFill>
            </a:endParaRPr>
          </a:p>
        </p:txBody>
      </p:sp>
      <p:sp>
        <p:nvSpPr>
          <p:cNvPr id="3" name="Başlık 1">
            <a:extLst>
              <a:ext uri="{FF2B5EF4-FFF2-40B4-BE49-F238E27FC236}">
                <a16:creationId xmlns:a16="http://schemas.microsoft.com/office/drawing/2014/main" id="{60EF3597-6B86-3992-DBCB-E6A4F3F51D1C}"/>
              </a:ext>
            </a:extLst>
          </p:cNvPr>
          <p:cNvSpPr txBox="1">
            <a:spLocks/>
          </p:cNvSpPr>
          <p:nvPr/>
        </p:nvSpPr>
        <p:spPr>
          <a:xfrm>
            <a:off x="398033" y="58500"/>
            <a:ext cx="10761865" cy="1005324"/>
          </a:xfrm>
          <a:prstGeom prst="rect">
            <a:avLst/>
          </a:prstGeom>
          <a:solidFill>
            <a:srgbClr val="00B0F0"/>
          </a:solidFill>
          <a:ln>
            <a:solidFill>
              <a:schemeClr val="accent1"/>
            </a:solid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90000"/>
              </a:lnSpc>
              <a:spcBef>
                <a:spcPts val="1000"/>
              </a:spcBef>
              <a:spcAft>
                <a:spcPts val="0"/>
              </a:spcAft>
              <a:buClrTx/>
              <a:buSzTx/>
              <a:tabLst/>
              <a:defRPr/>
            </a:pPr>
            <a:r>
              <a:rPr kumimoji="0" lang="tr-TR" sz="2700" b="0" i="0" u="none" strike="noStrike" kern="1200" cap="none" spc="0" normalizeH="0" baseline="0" noProof="0" dirty="0">
                <a:ln>
                  <a:noFill/>
                </a:ln>
                <a:solidFill>
                  <a:schemeClr val="bg1"/>
                </a:solidFill>
                <a:effectLst/>
                <a:uLnTx/>
                <a:uFillTx/>
                <a:latin typeface="Aptos" panose="02110004020202020204"/>
                <a:ea typeface="+mn-ea"/>
                <a:cs typeface="+mn-cs"/>
              </a:rPr>
              <a:t>                                                   </a:t>
            </a:r>
            <a:r>
              <a:rPr lang="tr-TR" sz="2700" dirty="0">
                <a:solidFill>
                  <a:schemeClr val="bg1"/>
                </a:solidFill>
                <a:latin typeface="Aptos" panose="02110004020202020204"/>
                <a:ea typeface="+mn-ea"/>
                <a:cs typeface="+mn-cs"/>
              </a:rPr>
              <a:t>B</a:t>
            </a:r>
            <a:r>
              <a:rPr kumimoji="0" lang="tr-TR" sz="2700" b="0" i="0" u="none" strike="noStrike" kern="1200" cap="none" spc="0" normalizeH="0" baseline="0" noProof="0" dirty="0" err="1">
                <a:ln>
                  <a:noFill/>
                </a:ln>
                <a:solidFill>
                  <a:schemeClr val="bg1"/>
                </a:solidFill>
                <a:effectLst/>
                <a:uLnTx/>
                <a:uFillTx/>
                <a:latin typeface="Aptos" panose="02110004020202020204"/>
                <a:ea typeface="+mn-ea"/>
                <a:cs typeface="+mn-cs"/>
              </a:rPr>
              <a:t>irkaç</a:t>
            </a:r>
            <a:r>
              <a:rPr kumimoji="0" lang="tr-TR" sz="2700" b="0" i="0" u="none" strike="noStrike" kern="1200" cap="none" spc="0" normalizeH="0" baseline="0" noProof="0" dirty="0">
                <a:ln>
                  <a:noFill/>
                </a:ln>
                <a:solidFill>
                  <a:schemeClr val="bg1"/>
                </a:solidFill>
                <a:effectLst/>
                <a:uLnTx/>
                <a:uFillTx/>
                <a:latin typeface="Aptos" panose="02110004020202020204"/>
                <a:ea typeface="+mn-ea"/>
                <a:cs typeface="+mn-cs"/>
              </a:rPr>
              <a:t> grubun yüksek riskli hastalarda; </a:t>
            </a:r>
          </a:p>
          <a:p>
            <a:pPr marR="0" lvl="0" algn="just" defTabSz="914400" rtl="0" eaLnBrk="1" fontAlgn="auto" latinLnBrk="0" hangingPunct="1">
              <a:lnSpc>
                <a:spcPct val="90000"/>
              </a:lnSpc>
              <a:spcBef>
                <a:spcPts val="1000"/>
              </a:spcBef>
              <a:spcAft>
                <a:spcPts val="0"/>
              </a:spcAft>
              <a:buClrTx/>
              <a:buSzTx/>
              <a:tabLst/>
              <a:defRPr/>
            </a:pPr>
            <a:r>
              <a:rPr kumimoji="0" lang="tr-TR" sz="2700" b="0"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tr-TR" sz="2700" b="0" i="0" u="none" strike="noStrike" kern="1200" cap="none" spc="0" normalizeH="0" baseline="0" noProof="0" dirty="0" err="1">
                <a:ln>
                  <a:noFill/>
                </a:ln>
                <a:solidFill>
                  <a:schemeClr val="bg1"/>
                </a:solidFill>
                <a:effectLst/>
                <a:uLnTx/>
                <a:uFillTx/>
                <a:latin typeface="Aptos" panose="02110004020202020204"/>
                <a:ea typeface="+mn-ea"/>
                <a:cs typeface="+mn-cs"/>
              </a:rPr>
              <a:t>KRd</a:t>
            </a:r>
            <a:r>
              <a:rPr kumimoji="0" lang="tr-TR" sz="2700" b="0" i="0" u="none" strike="noStrike" kern="1200" cap="none" spc="0" normalizeH="0" baseline="0" noProof="0" dirty="0">
                <a:ln>
                  <a:noFill/>
                </a:ln>
                <a:solidFill>
                  <a:schemeClr val="bg1"/>
                </a:solidFill>
                <a:effectLst/>
                <a:uLnTx/>
                <a:uFillTx/>
                <a:latin typeface="Aptos" panose="02110004020202020204"/>
                <a:ea typeface="+mn-ea"/>
                <a:cs typeface="+mn-cs"/>
              </a:rPr>
              <a:t> ve transplantasyon kullanmaya başlamasına neden oldu.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4" name="Metin kutusu 3">
            <a:extLst>
              <a:ext uri="{FF2B5EF4-FFF2-40B4-BE49-F238E27FC236}">
                <a16:creationId xmlns:a16="http://schemas.microsoft.com/office/drawing/2014/main" id="{D1953C8C-B1A4-20B5-09C0-25828BCC259E}"/>
              </a:ext>
            </a:extLst>
          </p:cNvPr>
          <p:cNvSpPr txBox="1"/>
          <p:nvPr/>
        </p:nvSpPr>
        <p:spPr>
          <a:xfrm>
            <a:off x="7590703" y="3061726"/>
            <a:ext cx="2823297" cy="1200329"/>
          </a:xfrm>
          <a:prstGeom prst="rect">
            <a:avLst/>
          </a:prstGeom>
          <a:solidFill>
            <a:srgbClr val="00B0F0"/>
          </a:solidFill>
          <a:ln>
            <a:solidFill>
              <a:schemeClr val="accent1"/>
            </a:solidFill>
          </a:ln>
        </p:spPr>
        <p:txBody>
          <a:bodyPr wrap="square" rtlCol="0">
            <a:spAutoFit/>
          </a:bodyPr>
          <a:lstStyle/>
          <a:p>
            <a:r>
              <a:rPr lang="en-US" sz="1600" b="1" dirty="0">
                <a:solidFill>
                  <a:srgbClr val="242021"/>
                </a:solidFill>
              </a:rPr>
              <a:t>4 </a:t>
            </a:r>
            <a:r>
              <a:rPr lang="en-US" sz="1600" b="1" dirty="0" err="1">
                <a:solidFill>
                  <a:srgbClr val="242021"/>
                </a:solidFill>
              </a:rPr>
              <a:t>Yıllık</a:t>
            </a:r>
            <a:r>
              <a:rPr lang="en-US" sz="1600" b="1" dirty="0">
                <a:solidFill>
                  <a:srgbClr val="242021"/>
                </a:solidFill>
              </a:rPr>
              <a:t>  PFS, </a:t>
            </a:r>
            <a:r>
              <a:rPr lang="en-US" sz="1600" b="1" dirty="0" err="1">
                <a:solidFill>
                  <a:srgbClr val="242021"/>
                </a:solidFill>
              </a:rPr>
              <a:t>Yüksek</a:t>
            </a:r>
            <a:r>
              <a:rPr lang="en-US" sz="1600" b="1" dirty="0">
                <a:solidFill>
                  <a:srgbClr val="242021"/>
                </a:solidFill>
              </a:rPr>
              <a:t> Risk </a:t>
            </a:r>
            <a:endParaRPr lang="en-US" sz="1600" b="1" dirty="0"/>
          </a:p>
          <a:p>
            <a:r>
              <a:rPr lang="en-US" sz="2000" dirty="0" err="1">
                <a:solidFill>
                  <a:schemeClr val="bg1"/>
                </a:solidFill>
              </a:rPr>
              <a:t>KRd</a:t>
            </a:r>
            <a:r>
              <a:rPr lang="en-US" sz="2000" dirty="0">
                <a:solidFill>
                  <a:schemeClr val="bg1"/>
                </a:solidFill>
              </a:rPr>
              <a:t> + ASCT  % 62 </a:t>
            </a:r>
          </a:p>
          <a:p>
            <a:r>
              <a:rPr lang="en-US" sz="2000" dirty="0" err="1">
                <a:solidFill>
                  <a:schemeClr val="bg1"/>
                </a:solidFill>
              </a:rPr>
              <a:t>KRd</a:t>
            </a:r>
            <a:r>
              <a:rPr lang="en-US" sz="2000" dirty="0">
                <a:solidFill>
                  <a:schemeClr val="bg1"/>
                </a:solidFill>
              </a:rPr>
              <a:t> 12            % 45</a:t>
            </a:r>
          </a:p>
          <a:p>
            <a:endParaRPr lang="en-US" sz="1600" dirty="0">
              <a:solidFill>
                <a:schemeClr val="bg1"/>
              </a:solidFill>
            </a:endParaRPr>
          </a:p>
        </p:txBody>
      </p:sp>
      <p:sp>
        <p:nvSpPr>
          <p:cNvPr id="6" name="Metin kutusu 5">
            <a:extLst>
              <a:ext uri="{FF2B5EF4-FFF2-40B4-BE49-F238E27FC236}">
                <a16:creationId xmlns:a16="http://schemas.microsoft.com/office/drawing/2014/main" id="{C8312468-313C-0C8F-399A-641464AECAB1}"/>
              </a:ext>
            </a:extLst>
          </p:cNvPr>
          <p:cNvSpPr txBox="1"/>
          <p:nvPr/>
        </p:nvSpPr>
        <p:spPr>
          <a:xfrm>
            <a:off x="9002351" y="5835248"/>
            <a:ext cx="3024549" cy="954107"/>
          </a:xfrm>
          <a:prstGeom prst="rect">
            <a:avLst/>
          </a:prstGeom>
          <a:solidFill>
            <a:srgbClr val="92D050"/>
          </a:solidFill>
          <a:ln>
            <a:solidFill>
              <a:schemeClr val="accent1"/>
            </a:solidFill>
          </a:ln>
        </p:spPr>
        <p:txBody>
          <a:bodyPr wrap="square" rtlCol="0">
            <a:spAutoFit/>
          </a:bodyPr>
          <a:lstStyle/>
          <a:p>
            <a:r>
              <a:rPr lang="en-US" sz="1600" b="1" dirty="0">
                <a:solidFill>
                  <a:srgbClr val="242021"/>
                </a:solidFill>
              </a:rPr>
              <a:t>4 </a:t>
            </a:r>
            <a:r>
              <a:rPr lang="en-US" sz="1600" b="1" dirty="0" err="1">
                <a:solidFill>
                  <a:srgbClr val="242021"/>
                </a:solidFill>
              </a:rPr>
              <a:t>Yıllık</a:t>
            </a:r>
            <a:r>
              <a:rPr lang="en-US" sz="1600" b="1" dirty="0">
                <a:solidFill>
                  <a:srgbClr val="242021"/>
                </a:solidFill>
              </a:rPr>
              <a:t>  PFS, </a:t>
            </a:r>
            <a:r>
              <a:rPr lang="en-US" sz="1600" b="1" dirty="0" err="1">
                <a:solidFill>
                  <a:srgbClr val="242021"/>
                </a:solidFill>
              </a:rPr>
              <a:t>Standart</a:t>
            </a:r>
            <a:r>
              <a:rPr lang="en-US" sz="1600" b="1" dirty="0">
                <a:solidFill>
                  <a:srgbClr val="242021"/>
                </a:solidFill>
              </a:rPr>
              <a:t>  Risk </a:t>
            </a:r>
            <a:endParaRPr lang="en-US" sz="1600" b="1" dirty="0"/>
          </a:p>
          <a:p>
            <a:r>
              <a:rPr lang="en-US" sz="2000" dirty="0" err="1">
                <a:solidFill>
                  <a:schemeClr val="bg1"/>
                </a:solidFill>
              </a:rPr>
              <a:t>KRd</a:t>
            </a:r>
            <a:r>
              <a:rPr lang="en-US" sz="2000" dirty="0">
                <a:solidFill>
                  <a:schemeClr val="bg1"/>
                </a:solidFill>
              </a:rPr>
              <a:t> + ASCT  % 80 </a:t>
            </a:r>
          </a:p>
          <a:p>
            <a:r>
              <a:rPr lang="en-US" sz="2000" dirty="0" err="1">
                <a:solidFill>
                  <a:schemeClr val="bg1"/>
                </a:solidFill>
              </a:rPr>
              <a:t>KRd</a:t>
            </a:r>
            <a:r>
              <a:rPr lang="en-US" sz="2000" dirty="0">
                <a:solidFill>
                  <a:schemeClr val="bg1"/>
                </a:solidFill>
              </a:rPr>
              <a:t> 12            % 67</a:t>
            </a:r>
          </a:p>
        </p:txBody>
      </p:sp>
      <p:sp>
        <p:nvSpPr>
          <p:cNvPr id="7" name="Metin kutusu 6">
            <a:extLst>
              <a:ext uri="{FF2B5EF4-FFF2-40B4-BE49-F238E27FC236}">
                <a16:creationId xmlns:a16="http://schemas.microsoft.com/office/drawing/2014/main" id="{BA9FF37B-9B54-9A64-36F6-80D2FAECEB5A}"/>
              </a:ext>
            </a:extLst>
          </p:cNvPr>
          <p:cNvSpPr txBox="1"/>
          <p:nvPr/>
        </p:nvSpPr>
        <p:spPr>
          <a:xfrm>
            <a:off x="7590703" y="4299931"/>
            <a:ext cx="2823297" cy="1446550"/>
          </a:xfrm>
          <a:prstGeom prst="rect">
            <a:avLst/>
          </a:prstGeom>
          <a:solidFill>
            <a:srgbClr val="00B0F0"/>
          </a:solidFill>
          <a:ln>
            <a:solidFill>
              <a:schemeClr val="accent1"/>
            </a:solidFill>
          </a:ln>
        </p:spPr>
        <p:txBody>
          <a:bodyPr wrap="square" rtlCol="0">
            <a:spAutoFit/>
          </a:bodyPr>
          <a:lstStyle/>
          <a:p>
            <a:r>
              <a:rPr lang="en-US" sz="1600" b="1" dirty="0">
                <a:solidFill>
                  <a:srgbClr val="242021"/>
                </a:solidFill>
              </a:rPr>
              <a:t>4 </a:t>
            </a:r>
            <a:r>
              <a:rPr lang="en-US" sz="1600" b="1" dirty="0" err="1">
                <a:solidFill>
                  <a:srgbClr val="242021"/>
                </a:solidFill>
              </a:rPr>
              <a:t>Yıllık</a:t>
            </a:r>
            <a:r>
              <a:rPr lang="en-US" sz="1600" b="1" dirty="0">
                <a:solidFill>
                  <a:srgbClr val="242021"/>
                </a:solidFill>
              </a:rPr>
              <a:t>  PFS, ≥2 </a:t>
            </a:r>
            <a:r>
              <a:rPr lang="en-US" sz="1600" b="1" dirty="0" err="1">
                <a:solidFill>
                  <a:srgbClr val="242021"/>
                </a:solidFill>
              </a:rPr>
              <a:t>yüksek</a:t>
            </a:r>
            <a:r>
              <a:rPr lang="en-US" sz="1600" b="1" dirty="0">
                <a:solidFill>
                  <a:srgbClr val="242021"/>
                </a:solidFill>
              </a:rPr>
              <a:t> </a:t>
            </a:r>
            <a:r>
              <a:rPr lang="en-US" sz="1600" b="1" dirty="0" err="1">
                <a:solidFill>
                  <a:srgbClr val="242021"/>
                </a:solidFill>
              </a:rPr>
              <a:t>riskli</a:t>
            </a:r>
            <a:r>
              <a:rPr lang="en-US" sz="1600" b="1" dirty="0">
                <a:solidFill>
                  <a:srgbClr val="242021"/>
                </a:solidFill>
              </a:rPr>
              <a:t> </a:t>
            </a:r>
            <a:r>
              <a:rPr lang="en-US" sz="1600" b="1" dirty="0" err="1">
                <a:solidFill>
                  <a:srgbClr val="242021"/>
                </a:solidFill>
              </a:rPr>
              <a:t>sitogenetik</a:t>
            </a:r>
            <a:r>
              <a:rPr lang="en-US" sz="1600" b="1" dirty="0">
                <a:solidFill>
                  <a:srgbClr val="242021"/>
                </a:solidFill>
              </a:rPr>
              <a:t> </a:t>
            </a:r>
            <a:endParaRPr lang="en-US" sz="1600" b="1" dirty="0"/>
          </a:p>
          <a:p>
            <a:r>
              <a:rPr lang="en-US" sz="2000" dirty="0" err="1">
                <a:solidFill>
                  <a:schemeClr val="bg1"/>
                </a:solidFill>
              </a:rPr>
              <a:t>KRd</a:t>
            </a:r>
            <a:r>
              <a:rPr lang="en-US" sz="2000" dirty="0">
                <a:solidFill>
                  <a:schemeClr val="bg1"/>
                </a:solidFill>
              </a:rPr>
              <a:t> + ASCT   % 55 </a:t>
            </a:r>
          </a:p>
          <a:p>
            <a:r>
              <a:rPr lang="en-US" sz="2000" dirty="0" err="1">
                <a:solidFill>
                  <a:schemeClr val="bg1"/>
                </a:solidFill>
              </a:rPr>
              <a:t>KRd</a:t>
            </a:r>
            <a:r>
              <a:rPr lang="en-US" sz="2000" dirty="0">
                <a:solidFill>
                  <a:schemeClr val="bg1"/>
                </a:solidFill>
              </a:rPr>
              <a:t> 12             % 31</a:t>
            </a:r>
          </a:p>
          <a:p>
            <a:endParaRPr lang="en-US" sz="1600" dirty="0">
              <a:solidFill>
                <a:schemeClr val="bg1"/>
              </a:solidFill>
            </a:endParaRPr>
          </a:p>
        </p:txBody>
      </p:sp>
    </p:spTree>
    <p:extLst>
      <p:ext uri="{BB962C8B-B14F-4D97-AF65-F5344CB8AC3E}">
        <p14:creationId xmlns:p14="http://schemas.microsoft.com/office/powerpoint/2010/main" val="342907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D6BF30-CC8F-A3FC-0804-11DF298BE8E3}"/>
              </a:ext>
            </a:extLst>
          </p:cNvPr>
          <p:cNvSpPr>
            <a:spLocks noGrp="1"/>
          </p:cNvSpPr>
          <p:nvPr>
            <p:ph type="title"/>
          </p:nvPr>
        </p:nvSpPr>
        <p:spPr>
          <a:xfrm>
            <a:off x="1032163" y="2858944"/>
            <a:ext cx="10515600" cy="881784"/>
          </a:xfrm>
        </p:spPr>
        <p:txBody>
          <a:bodyPr/>
          <a:lstStyle/>
          <a:p>
            <a:r>
              <a:rPr lang="tr-TR" b="1" dirty="0">
                <a:solidFill>
                  <a:srgbClr val="FF0000"/>
                </a:solidFill>
              </a:rPr>
              <a:t>              Anti CD 38 </a:t>
            </a:r>
            <a:r>
              <a:rPr lang="tr-TR" b="1" dirty="0" err="1">
                <a:solidFill>
                  <a:srgbClr val="FF0000"/>
                </a:solidFill>
              </a:rPr>
              <a:t>li</a:t>
            </a:r>
            <a:r>
              <a:rPr lang="tr-TR" b="1" dirty="0">
                <a:solidFill>
                  <a:srgbClr val="FF0000"/>
                </a:solidFill>
              </a:rPr>
              <a:t> 4 </a:t>
            </a:r>
            <a:r>
              <a:rPr lang="tr-TR" b="1" dirty="0" err="1">
                <a:solidFill>
                  <a:srgbClr val="FF0000"/>
                </a:solidFill>
              </a:rPr>
              <a:t>lü</a:t>
            </a:r>
            <a:r>
              <a:rPr lang="tr-TR" b="1" dirty="0">
                <a:solidFill>
                  <a:srgbClr val="FF0000"/>
                </a:solidFill>
              </a:rPr>
              <a:t> Kombinasyonlar </a:t>
            </a:r>
          </a:p>
        </p:txBody>
      </p:sp>
    </p:spTree>
    <p:extLst>
      <p:ext uri="{BB962C8B-B14F-4D97-AF65-F5344CB8AC3E}">
        <p14:creationId xmlns:p14="http://schemas.microsoft.com/office/powerpoint/2010/main" val="956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E598F-E4D7-2CFB-2E93-7759B14E4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D2515-B0B2-003B-B6C5-A0C0D45B70D7}"/>
              </a:ext>
            </a:extLst>
          </p:cNvPr>
          <p:cNvSpPr>
            <a:spLocks noGrp="1"/>
          </p:cNvSpPr>
          <p:nvPr>
            <p:ph type="title"/>
          </p:nvPr>
        </p:nvSpPr>
        <p:spPr>
          <a:xfrm>
            <a:off x="838200" y="365126"/>
            <a:ext cx="10515600" cy="1172730"/>
          </a:xfrm>
        </p:spPr>
        <p:txBody>
          <a:bodyPr>
            <a:normAutofit fontScale="90000"/>
          </a:bodyPr>
          <a:lstStyle/>
          <a:p>
            <a:r>
              <a:rPr lang="en-US" b="1" dirty="0">
                <a:solidFill>
                  <a:srgbClr val="FF0000"/>
                </a:solidFill>
                <a:latin typeface="Calibri"/>
                <a:ea typeface="Calibri"/>
                <a:cs typeface="Calibri"/>
              </a:rPr>
              <a:t>                  Quadruplet </a:t>
            </a:r>
            <a:r>
              <a:rPr lang="en-US" b="1" dirty="0" err="1">
                <a:solidFill>
                  <a:srgbClr val="FF0000"/>
                </a:solidFill>
                <a:latin typeface="Calibri"/>
                <a:ea typeface="Calibri"/>
                <a:cs typeface="Calibri"/>
              </a:rPr>
              <a:t>Tedavi</a:t>
            </a:r>
            <a:r>
              <a:rPr lang="en-US" b="1" dirty="0">
                <a:solidFill>
                  <a:srgbClr val="FF0000"/>
                </a:solidFill>
                <a:latin typeface="Calibri"/>
                <a:ea typeface="Calibri"/>
                <a:cs typeface="Calibri"/>
              </a:rPr>
              <a:t> </a:t>
            </a:r>
            <a:r>
              <a:rPr lang="en-US" b="1" dirty="0" err="1">
                <a:solidFill>
                  <a:srgbClr val="FF0000"/>
                </a:solidFill>
                <a:latin typeface="Calibri"/>
                <a:ea typeface="Calibri"/>
                <a:cs typeface="Calibri"/>
              </a:rPr>
              <a:t>Amacı</a:t>
            </a:r>
            <a:r>
              <a:rPr lang="en-US" b="1" dirty="0">
                <a:solidFill>
                  <a:srgbClr val="FF0000"/>
                </a:solidFill>
                <a:latin typeface="Calibri"/>
                <a:ea typeface="Calibri"/>
                <a:cs typeface="Calibri"/>
              </a:rPr>
              <a:t> </a:t>
            </a:r>
            <a:br>
              <a:rPr lang="en-US" b="1" dirty="0">
                <a:solidFill>
                  <a:srgbClr val="FF0000"/>
                </a:solidFill>
                <a:latin typeface="Calibri"/>
                <a:ea typeface="Calibri"/>
                <a:cs typeface="Calibri"/>
              </a:rPr>
            </a:br>
            <a:r>
              <a:rPr lang="en-US" b="1" dirty="0">
                <a:solidFill>
                  <a:srgbClr val="FF0000"/>
                </a:solidFill>
                <a:latin typeface="Calibri"/>
                <a:ea typeface="Calibri"/>
                <a:cs typeface="Calibri"/>
              </a:rPr>
              <a:t>                 Transplant-Eligible NDMM</a:t>
            </a:r>
          </a:p>
        </p:txBody>
      </p:sp>
      <p:sp>
        <p:nvSpPr>
          <p:cNvPr id="3" name="Content Placeholder 2">
            <a:extLst>
              <a:ext uri="{FF2B5EF4-FFF2-40B4-BE49-F238E27FC236}">
                <a16:creationId xmlns:a16="http://schemas.microsoft.com/office/drawing/2014/main" id="{AFE3F1D1-6836-FC49-F321-27CF18BE0F91}"/>
              </a:ext>
            </a:extLst>
          </p:cNvPr>
          <p:cNvSpPr>
            <a:spLocks noGrp="1"/>
          </p:cNvSpPr>
          <p:nvPr>
            <p:ph idx="1"/>
          </p:nvPr>
        </p:nvSpPr>
        <p:spPr>
          <a:xfrm>
            <a:off x="450271" y="1936461"/>
            <a:ext cx="11603183" cy="4351338"/>
          </a:xfrm>
        </p:spPr>
        <p:txBody>
          <a:bodyPr/>
          <a:lstStyle/>
          <a:p>
            <a:r>
              <a:rPr lang="en-US" b="1" dirty="0" err="1">
                <a:solidFill>
                  <a:srgbClr val="FF0000"/>
                </a:solidFill>
              </a:rPr>
              <a:t>Hedef</a:t>
            </a:r>
            <a:r>
              <a:rPr lang="en-US" b="1" dirty="0">
                <a:solidFill>
                  <a:srgbClr val="FF0000"/>
                </a:solidFill>
              </a:rPr>
              <a:t>: </a:t>
            </a:r>
            <a:r>
              <a:rPr lang="en-US" b="1" dirty="0" err="1"/>
              <a:t>uzun</a:t>
            </a:r>
            <a:r>
              <a:rPr lang="en-US" b="1" dirty="0"/>
              <a:t> </a:t>
            </a:r>
            <a:r>
              <a:rPr lang="en-US" b="1" dirty="0" err="1"/>
              <a:t>vadeli</a:t>
            </a:r>
            <a:r>
              <a:rPr lang="en-US" b="1" dirty="0"/>
              <a:t> </a:t>
            </a:r>
            <a:r>
              <a:rPr lang="en-US" b="1" dirty="0" err="1"/>
              <a:t>hastalık</a:t>
            </a:r>
            <a:r>
              <a:rPr lang="en-US" b="1" dirty="0"/>
              <a:t> </a:t>
            </a:r>
            <a:r>
              <a:rPr lang="en-US" b="1" dirty="0" err="1"/>
              <a:t>kontrolü</a:t>
            </a:r>
            <a:r>
              <a:rPr lang="en-US" b="1" dirty="0"/>
              <a:t> </a:t>
            </a:r>
            <a:r>
              <a:rPr lang="en-US" b="1" dirty="0" err="1"/>
              <a:t>ve</a:t>
            </a:r>
            <a:r>
              <a:rPr lang="en-US" b="1" dirty="0"/>
              <a:t> </a:t>
            </a:r>
            <a:r>
              <a:rPr lang="en-US" b="1" dirty="0" err="1"/>
              <a:t>daha</a:t>
            </a:r>
            <a:r>
              <a:rPr lang="en-US" b="1" dirty="0"/>
              <a:t> iyi </a:t>
            </a:r>
            <a:r>
              <a:rPr lang="en-US" b="1" dirty="0" err="1"/>
              <a:t>prognoz</a:t>
            </a:r>
            <a:r>
              <a:rPr lang="en-US" b="1" dirty="0"/>
              <a:t> </a:t>
            </a:r>
            <a:r>
              <a:rPr lang="en-US" b="1" dirty="0" err="1"/>
              <a:t>için</a:t>
            </a:r>
            <a:r>
              <a:rPr lang="en-US" b="1" dirty="0"/>
              <a:t> </a:t>
            </a:r>
            <a:r>
              <a:rPr lang="en-US" b="1" dirty="0" err="1"/>
              <a:t>hızlı</a:t>
            </a:r>
            <a:r>
              <a:rPr lang="en-US" b="1" dirty="0"/>
              <a:t>, </a:t>
            </a:r>
            <a:r>
              <a:rPr lang="en-US" b="1" dirty="0" err="1"/>
              <a:t>derin</a:t>
            </a:r>
            <a:r>
              <a:rPr lang="en-US" b="1" dirty="0"/>
              <a:t> </a:t>
            </a:r>
            <a:r>
              <a:rPr lang="en-US" b="1" dirty="0" err="1"/>
              <a:t>ve</a:t>
            </a:r>
            <a:r>
              <a:rPr lang="en-US" b="1" dirty="0"/>
              <a:t> </a:t>
            </a:r>
            <a:r>
              <a:rPr lang="en-US" b="1" dirty="0" err="1"/>
              <a:t>kalıcı</a:t>
            </a:r>
            <a:r>
              <a:rPr lang="en-US" b="1" dirty="0"/>
              <a:t> </a:t>
            </a:r>
            <a:r>
              <a:rPr lang="en-US" b="1" dirty="0" err="1"/>
              <a:t>yanıt</a:t>
            </a:r>
            <a:endParaRPr lang="en-US" b="1" dirty="0"/>
          </a:p>
          <a:p>
            <a:pPr marL="0" indent="0">
              <a:buNone/>
            </a:pPr>
            <a:endParaRPr lang="en-US" b="1" dirty="0"/>
          </a:p>
          <a:p>
            <a:pPr marL="0" indent="0">
              <a:buNone/>
            </a:pPr>
            <a:endParaRPr lang="en-US" b="1" dirty="0"/>
          </a:p>
          <a:p>
            <a:pPr marL="0" indent="0">
              <a:buNone/>
            </a:pPr>
            <a:r>
              <a:rPr lang="en-US" b="1" dirty="0"/>
              <a:t>       </a:t>
            </a:r>
            <a:r>
              <a:rPr lang="en-US" b="1" dirty="0" err="1">
                <a:solidFill>
                  <a:srgbClr val="FF0000"/>
                </a:solidFill>
              </a:rPr>
              <a:t>İndüksiyon</a:t>
            </a:r>
            <a:r>
              <a:rPr lang="en-US" b="1" dirty="0">
                <a:solidFill>
                  <a:srgbClr val="FF0000"/>
                </a:solidFill>
              </a:rPr>
              <a:t> (VGPR)</a:t>
            </a:r>
          </a:p>
          <a:p>
            <a:pPr marL="0" indent="0">
              <a:buNone/>
            </a:pPr>
            <a:r>
              <a:rPr lang="en-US" b="1" dirty="0">
                <a:solidFill>
                  <a:srgbClr val="FF0000"/>
                </a:solidFill>
              </a:rPr>
              <a:t>       </a:t>
            </a:r>
            <a:r>
              <a:rPr lang="en-US" b="1" dirty="0" err="1">
                <a:solidFill>
                  <a:srgbClr val="FF0000"/>
                </a:solidFill>
              </a:rPr>
              <a:t>Transplantasyon</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konsolidasyon</a:t>
            </a:r>
            <a:r>
              <a:rPr lang="en-US" b="1" dirty="0">
                <a:solidFill>
                  <a:srgbClr val="FF0000"/>
                </a:solidFill>
              </a:rPr>
              <a:t> (CR, MRD(-))</a:t>
            </a:r>
          </a:p>
          <a:p>
            <a:pPr marL="0" indent="0">
              <a:buNone/>
            </a:pPr>
            <a:r>
              <a:rPr lang="en-US" b="1" dirty="0">
                <a:solidFill>
                  <a:srgbClr val="FF0000"/>
                </a:solidFill>
              </a:rPr>
              <a:t>       </a:t>
            </a:r>
            <a:r>
              <a:rPr lang="en-US" b="1" dirty="0" err="1">
                <a:solidFill>
                  <a:srgbClr val="FF0000"/>
                </a:solidFill>
              </a:rPr>
              <a:t>İdame</a:t>
            </a:r>
            <a:r>
              <a:rPr lang="en-US" b="1" dirty="0">
                <a:solidFill>
                  <a:srgbClr val="FF0000"/>
                </a:solidFill>
              </a:rPr>
              <a:t>  (</a:t>
            </a:r>
            <a:r>
              <a:rPr lang="en-US" b="1" dirty="0" err="1">
                <a:solidFill>
                  <a:srgbClr val="FF0000"/>
                </a:solidFill>
              </a:rPr>
              <a:t>sürdürülebilir</a:t>
            </a:r>
            <a:r>
              <a:rPr lang="en-US" b="1" dirty="0">
                <a:solidFill>
                  <a:srgbClr val="FF0000"/>
                </a:solidFill>
              </a:rPr>
              <a:t> MRD(-), PFS </a:t>
            </a:r>
            <a:r>
              <a:rPr lang="en-US" b="1" dirty="0" err="1">
                <a:solidFill>
                  <a:srgbClr val="FF0000"/>
                </a:solidFill>
              </a:rPr>
              <a:t>ve</a:t>
            </a:r>
            <a:r>
              <a:rPr lang="en-US" b="1" dirty="0">
                <a:solidFill>
                  <a:srgbClr val="FF0000"/>
                </a:solidFill>
              </a:rPr>
              <a:t> OS)</a:t>
            </a:r>
            <a:endParaRPr lang="en-US" dirty="0">
              <a:solidFill>
                <a:srgbClr val="FF0000"/>
              </a:solidFill>
            </a:endParaRPr>
          </a:p>
        </p:txBody>
      </p:sp>
    </p:spTree>
    <p:extLst>
      <p:ext uri="{BB962C8B-B14F-4D97-AF65-F5344CB8AC3E}">
        <p14:creationId xmlns:p14="http://schemas.microsoft.com/office/powerpoint/2010/main" val="3701073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BBEA5-B731-1564-DACF-D81C47F2549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6EF1408-7B89-41B9-D39F-54B6B0546298}"/>
              </a:ext>
            </a:extLst>
          </p:cNvPr>
          <p:cNvSpPr>
            <a:spLocks noGrp="1"/>
          </p:cNvSpPr>
          <p:nvPr>
            <p:ph type="title"/>
          </p:nvPr>
        </p:nvSpPr>
        <p:spPr>
          <a:xfrm>
            <a:off x="69272" y="198870"/>
            <a:ext cx="12185073" cy="1006475"/>
          </a:xfrm>
        </p:spPr>
        <p:txBody>
          <a:bodyPr>
            <a:normAutofit/>
          </a:bodyPr>
          <a:lstStyle/>
          <a:p>
            <a:r>
              <a:rPr lang="tr-TR" sz="4000" b="1" dirty="0" err="1">
                <a:solidFill>
                  <a:srgbClr val="FF0000"/>
                </a:solidFill>
              </a:rPr>
              <a:t>MM'li</a:t>
            </a:r>
            <a:r>
              <a:rPr lang="tr-TR" sz="4000" b="1" dirty="0">
                <a:solidFill>
                  <a:srgbClr val="FF0000"/>
                </a:solidFill>
              </a:rPr>
              <a:t> Hastalarda </a:t>
            </a:r>
            <a:r>
              <a:rPr lang="tr-TR" sz="4000" b="1" dirty="0" err="1">
                <a:solidFill>
                  <a:srgbClr val="FF0000"/>
                </a:solidFill>
              </a:rPr>
              <a:t>Mrd</a:t>
            </a:r>
            <a:r>
              <a:rPr lang="tr-TR" sz="4000" b="1" dirty="0">
                <a:solidFill>
                  <a:srgbClr val="FF0000"/>
                </a:solidFill>
              </a:rPr>
              <a:t> Negatifliğinin Prognostik Değer</a:t>
            </a:r>
          </a:p>
        </p:txBody>
      </p:sp>
      <p:pic>
        <p:nvPicPr>
          <p:cNvPr id="5" name="Resim 4" descr="diyagram, çizgi, öykü gelişim çizgisi; kumpas; grafiğini çıkarma, metin içeren bir resim&#10;&#10;Yapay zeka tarafından oluşturulan içerik yanlış olabilir.">
            <a:extLst>
              <a:ext uri="{FF2B5EF4-FFF2-40B4-BE49-F238E27FC236}">
                <a16:creationId xmlns:a16="http://schemas.microsoft.com/office/drawing/2014/main" id="{615C718B-546D-B746-EB0B-F009CF998F97}"/>
              </a:ext>
            </a:extLst>
          </p:cNvPr>
          <p:cNvPicPr>
            <a:picLocks noChangeAspect="1"/>
          </p:cNvPicPr>
          <p:nvPr/>
        </p:nvPicPr>
        <p:blipFill>
          <a:blip r:embed="rId2"/>
          <a:stretch>
            <a:fillRect/>
          </a:stretch>
        </p:blipFill>
        <p:spPr>
          <a:xfrm>
            <a:off x="429490" y="997527"/>
            <a:ext cx="11365841" cy="5361709"/>
          </a:xfrm>
          <a:prstGeom prst="rect">
            <a:avLst/>
          </a:prstGeom>
        </p:spPr>
      </p:pic>
      <p:sp>
        <p:nvSpPr>
          <p:cNvPr id="7" name="Metin kutusu 6">
            <a:extLst>
              <a:ext uri="{FF2B5EF4-FFF2-40B4-BE49-F238E27FC236}">
                <a16:creationId xmlns:a16="http://schemas.microsoft.com/office/drawing/2014/main" id="{1AB0E5B1-EAF6-2C25-DCFF-77F68A8156AB}"/>
              </a:ext>
            </a:extLst>
          </p:cNvPr>
          <p:cNvSpPr txBox="1"/>
          <p:nvPr/>
        </p:nvSpPr>
        <p:spPr>
          <a:xfrm>
            <a:off x="761999" y="6474464"/>
            <a:ext cx="6206836" cy="307777"/>
          </a:xfrm>
          <a:prstGeom prst="rect">
            <a:avLst/>
          </a:prstGeom>
          <a:noFill/>
        </p:spPr>
        <p:txBody>
          <a:bodyPr wrap="square">
            <a:spAutoFit/>
          </a:bodyPr>
          <a:lstStyle/>
          <a:p>
            <a:r>
              <a:rPr lang="tr-TR" sz="1400" b="1" dirty="0" err="1">
                <a:solidFill>
                  <a:srgbClr val="191919"/>
                </a:solidFill>
                <a:effectLst/>
                <a:latin typeface="Arial" panose="020B0604020202020204" pitchFamily="34" charset="0"/>
              </a:rPr>
              <a:t>Munshi</a:t>
            </a:r>
            <a:r>
              <a:rPr lang="tr-TR" sz="1400" b="1" dirty="0">
                <a:solidFill>
                  <a:srgbClr val="191919"/>
                </a:solidFill>
                <a:effectLst/>
                <a:latin typeface="Arial" panose="020B0604020202020204" pitchFamily="34" charset="0"/>
              </a:rPr>
              <a:t> NC, et al. Blood </a:t>
            </a:r>
            <a:r>
              <a:rPr lang="tr-TR" sz="1400" b="1" dirty="0" err="1">
                <a:solidFill>
                  <a:srgbClr val="191919"/>
                </a:solidFill>
                <a:effectLst/>
                <a:latin typeface="Arial" panose="020B0604020202020204" pitchFamily="34" charset="0"/>
              </a:rPr>
              <a:t>Adv</a:t>
            </a:r>
            <a:r>
              <a:rPr lang="tr-TR" sz="1400" b="1" dirty="0">
                <a:solidFill>
                  <a:srgbClr val="191919"/>
                </a:solidFill>
                <a:effectLst/>
                <a:latin typeface="Arial" panose="020B0604020202020204" pitchFamily="34" charset="0"/>
              </a:rPr>
              <a:t>. 2020 </a:t>
            </a:r>
            <a:r>
              <a:rPr lang="tr-TR" sz="1400" b="1" dirty="0" err="1">
                <a:solidFill>
                  <a:srgbClr val="191919"/>
                </a:solidFill>
                <a:effectLst/>
                <a:latin typeface="Arial" panose="020B0604020202020204" pitchFamily="34" charset="0"/>
              </a:rPr>
              <a:t>Dec</a:t>
            </a:r>
            <a:r>
              <a:rPr lang="tr-TR" sz="1400" b="1" dirty="0">
                <a:solidFill>
                  <a:srgbClr val="191919"/>
                </a:solidFill>
                <a:effectLst/>
                <a:latin typeface="Arial" panose="020B0604020202020204" pitchFamily="34" charset="0"/>
              </a:rPr>
              <a:t> 8;4(23):5988-5999</a:t>
            </a:r>
          </a:p>
        </p:txBody>
      </p:sp>
    </p:spTree>
    <p:extLst>
      <p:ext uri="{BB962C8B-B14F-4D97-AF65-F5344CB8AC3E}">
        <p14:creationId xmlns:p14="http://schemas.microsoft.com/office/powerpoint/2010/main" val="2278164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B865D-142E-18FA-7E27-725E93CBA5C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F4C9FF4-FC46-9B9C-2824-38F6E5F3D170}"/>
              </a:ext>
            </a:extLst>
          </p:cNvPr>
          <p:cNvSpPr>
            <a:spLocks noGrp="1"/>
          </p:cNvSpPr>
          <p:nvPr>
            <p:ph type="title"/>
          </p:nvPr>
        </p:nvSpPr>
        <p:spPr>
          <a:xfrm>
            <a:off x="685800" y="2443306"/>
            <a:ext cx="10515600" cy="1325563"/>
          </a:xfrm>
        </p:spPr>
        <p:txBody>
          <a:bodyPr/>
          <a:lstStyle/>
          <a:p>
            <a:r>
              <a:rPr lang="tr-TR" b="1" dirty="0">
                <a:solidFill>
                  <a:srgbClr val="FF0000"/>
                </a:solidFill>
              </a:rPr>
              <a:t>                          </a:t>
            </a:r>
            <a:r>
              <a:rPr lang="tr-TR" b="1" dirty="0" err="1">
                <a:solidFill>
                  <a:srgbClr val="FF0000"/>
                </a:solidFill>
              </a:rPr>
              <a:t>Daratumumab</a:t>
            </a:r>
            <a:r>
              <a:rPr lang="tr-TR" b="1" dirty="0">
                <a:solidFill>
                  <a:srgbClr val="FF0000"/>
                </a:solidFill>
              </a:rPr>
              <a:t> 4 </a:t>
            </a:r>
            <a:r>
              <a:rPr lang="tr-TR" b="1" dirty="0" err="1">
                <a:solidFill>
                  <a:srgbClr val="FF0000"/>
                </a:solidFill>
              </a:rPr>
              <a:t>lü</a:t>
            </a:r>
            <a:endParaRPr lang="tr-TR" b="1" dirty="0">
              <a:solidFill>
                <a:srgbClr val="FF0000"/>
              </a:solidFill>
            </a:endParaRPr>
          </a:p>
        </p:txBody>
      </p:sp>
    </p:spTree>
    <p:extLst>
      <p:ext uri="{BB962C8B-B14F-4D97-AF65-F5344CB8AC3E}">
        <p14:creationId xmlns:p14="http://schemas.microsoft.com/office/powerpoint/2010/main" val="1860341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4801f2f513_0_0"/>
          <p:cNvSpPr txBox="1"/>
          <p:nvPr/>
        </p:nvSpPr>
        <p:spPr>
          <a:xfrm>
            <a:off x="372864" y="4080151"/>
            <a:ext cx="11505321" cy="2214266"/>
          </a:xfrm>
          <a:prstGeom prst="rect">
            <a:avLst/>
          </a:prstGeom>
          <a:noFill/>
          <a:ln w="38100">
            <a:solidFill>
              <a:srgbClr val="FF0000"/>
            </a:solid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400"/>
              <a:buFont typeface="Noto Sans Symbols"/>
              <a:buChar char="▪"/>
            </a:pPr>
            <a:r>
              <a:rPr lang="tr-TR" sz="2400" b="1" i="0" u="none" strike="noStrike" cap="none" dirty="0">
                <a:solidFill>
                  <a:srgbClr val="000000"/>
                </a:solidFill>
                <a:latin typeface="Calibri"/>
                <a:ea typeface="Calibri"/>
                <a:cs typeface="Calibri"/>
                <a:sym typeface="Calibri"/>
              </a:rPr>
              <a:t>GRIFFIN</a:t>
            </a:r>
            <a:r>
              <a:rPr lang="tr-TR" sz="2400" b="0" i="0" u="none" strike="noStrike" cap="none" dirty="0">
                <a:solidFill>
                  <a:srgbClr val="000000"/>
                </a:solidFill>
                <a:latin typeface="Calibri"/>
                <a:ea typeface="Calibri"/>
                <a:cs typeface="Calibri"/>
                <a:sym typeface="Calibri"/>
              </a:rPr>
              <a:t>: </a:t>
            </a:r>
            <a:r>
              <a:rPr lang="tr-TR" sz="2400" b="0" i="0" u="none" strike="noStrike" cap="none" dirty="0" err="1">
                <a:solidFill>
                  <a:srgbClr val="000000"/>
                </a:solidFill>
                <a:latin typeface="Calibri"/>
                <a:ea typeface="Calibri"/>
                <a:cs typeface="Calibri"/>
                <a:sym typeface="Calibri"/>
              </a:rPr>
              <a:t>multicenter</a:t>
            </a:r>
            <a:r>
              <a:rPr lang="tr-TR" sz="2400" b="0" i="0" u="none" strike="noStrike" cap="none" dirty="0">
                <a:solidFill>
                  <a:srgbClr val="000000"/>
                </a:solidFill>
                <a:latin typeface="Calibri"/>
                <a:ea typeface="Calibri"/>
                <a:cs typeface="Calibri"/>
                <a:sym typeface="Calibri"/>
              </a:rPr>
              <a:t>, </a:t>
            </a:r>
            <a:r>
              <a:rPr lang="tr-TR" sz="2400" b="0" i="0" u="none" strike="noStrike" cap="none" dirty="0" err="1">
                <a:solidFill>
                  <a:srgbClr val="000000"/>
                </a:solidFill>
                <a:latin typeface="Calibri"/>
                <a:ea typeface="Calibri"/>
                <a:cs typeface="Calibri"/>
                <a:sym typeface="Calibri"/>
              </a:rPr>
              <a:t>open-label</a:t>
            </a:r>
            <a:r>
              <a:rPr lang="tr-TR" sz="2400" b="0" i="0" u="none" strike="noStrike" cap="none" dirty="0">
                <a:solidFill>
                  <a:srgbClr val="000000"/>
                </a:solidFill>
                <a:latin typeface="Calibri"/>
                <a:ea typeface="Calibri"/>
                <a:cs typeface="Calibri"/>
                <a:sym typeface="Calibri"/>
              </a:rPr>
              <a:t>, </a:t>
            </a:r>
            <a:r>
              <a:rPr lang="tr-TR" sz="2400" b="0" i="0" u="none" strike="noStrike" cap="none" dirty="0" err="1">
                <a:solidFill>
                  <a:srgbClr val="000000"/>
                </a:solidFill>
                <a:latin typeface="Calibri"/>
                <a:ea typeface="Calibri"/>
                <a:cs typeface="Calibri"/>
                <a:sym typeface="Calibri"/>
              </a:rPr>
              <a:t>randomized</a:t>
            </a:r>
            <a:r>
              <a:rPr lang="tr-TR" sz="2400" b="0" i="0" u="none" strike="noStrike" cap="none" dirty="0">
                <a:solidFill>
                  <a:srgbClr val="000000"/>
                </a:solidFill>
                <a:latin typeface="Calibri"/>
                <a:ea typeface="Calibri"/>
                <a:cs typeface="Calibri"/>
                <a:sym typeface="Calibri"/>
              </a:rPr>
              <a:t> </a:t>
            </a:r>
            <a:r>
              <a:rPr lang="tr-TR" sz="2400" b="0" i="0" u="none" strike="noStrike" cap="none" dirty="0" err="1">
                <a:solidFill>
                  <a:srgbClr val="000000"/>
                </a:solidFill>
                <a:latin typeface="Calibri"/>
                <a:ea typeface="Calibri"/>
                <a:cs typeface="Calibri"/>
                <a:sym typeface="Calibri"/>
              </a:rPr>
              <a:t>phase</a:t>
            </a:r>
            <a:r>
              <a:rPr lang="tr-TR" sz="2400" b="0" i="0" u="none" strike="noStrike" cap="none" dirty="0">
                <a:solidFill>
                  <a:srgbClr val="000000"/>
                </a:solidFill>
                <a:latin typeface="Calibri"/>
                <a:ea typeface="Calibri"/>
                <a:cs typeface="Calibri"/>
                <a:sym typeface="Calibri"/>
              </a:rPr>
              <a:t> II trial</a:t>
            </a:r>
            <a:r>
              <a:rPr lang="tr-TR" sz="2400" b="0" i="0" u="none" strike="noStrike" cap="none" baseline="30000" dirty="0">
                <a:solidFill>
                  <a:srgbClr val="000000"/>
                </a:solidFill>
                <a:latin typeface="Calibri"/>
                <a:ea typeface="Calibri"/>
                <a:cs typeface="Calibri"/>
                <a:sym typeface="Calibri"/>
              </a:rPr>
              <a:t>2</a:t>
            </a:r>
            <a:endParaRPr sz="1400" b="0" i="0" u="none" strike="noStrike" cap="none" dirty="0">
              <a:solidFill>
                <a:srgbClr val="000000"/>
              </a:solidFill>
              <a:latin typeface="Arial"/>
              <a:ea typeface="Arial"/>
              <a:cs typeface="Arial"/>
              <a:sym typeface="Arial"/>
            </a:endParaRPr>
          </a:p>
          <a:p>
            <a:pPr marL="342900" marR="0" lvl="0" indent="-165100" algn="l" rtl="0">
              <a:lnSpc>
                <a:spcPct val="90000"/>
              </a:lnSpc>
              <a:spcBef>
                <a:spcPts val="1700"/>
              </a:spcBef>
              <a:spcAft>
                <a:spcPts val="0"/>
              </a:spcAft>
              <a:buClr>
                <a:srgbClr val="000000"/>
              </a:buClr>
              <a:buSzPts val="2800"/>
              <a:buFont typeface="Noto Sans Symbols"/>
              <a:buNone/>
            </a:pPr>
            <a:endParaRPr sz="2800" b="0" i="0" u="none" strike="noStrike" cap="none" dirty="0">
              <a:solidFill>
                <a:srgbClr val="000000"/>
              </a:solidFill>
              <a:latin typeface="Calibri"/>
              <a:ea typeface="Calibri"/>
              <a:cs typeface="Calibri"/>
              <a:sym typeface="Calibri"/>
            </a:endParaRPr>
          </a:p>
          <a:p>
            <a:pPr marL="342900" marR="0" lvl="0" indent="-165100" algn="l" rtl="0">
              <a:lnSpc>
                <a:spcPct val="90000"/>
              </a:lnSpc>
              <a:spcBef>
                <a:spcPts val="1700"/>
              </a:spcBef>
              <a:spcAft>
                <a:spcPts val="0"/>
              </a:spcAft>
              <a:buClr>
                <a:srgbClr val="000000"/>
              </a:buClr>
              <a:buSzPts val="2800"/>
              <a:buFont typeface="Noto Sans Symbols"/>
              <a:buNone/>
            </a:pPr>
            <a:endParaRPr sz="2800" b="0" i="0" u="none" strike="noStrike" cap="none" dirty="0">
              <a:solidFill>
                <a:srgbClr val="000000"/>
              </a:solidFill>
              <a:latin typeface="Calibri"/>
              <a:ea typeface="Calibri"/>
              <a:cs typeface="Calibri"/>
              <a:sym typeface="Calibri"/>
            </a:endParaRPr>
          </a:p>
          <a:p>
            <a:pPr marL="342900" marR="0" lvl="0" indent="-165100" algn="l" rtl="0">
              <a:lnSpc>
                <a:spcPct val="90000"/>
              </a:lnSpc>
              <a:spcBef>
                <a:spcPts val="1700"/>
              </a:spcBef>
              <a:spcAft>
                <a:spcPts val="0"/>
              </a:spcAft>
              <a:buClr>
                <a:srgbClr val="000000"/>
              </a:buClr>
              <a:buSzPts val="2800"/>
              <a:buFont typeface="Noto Sans Symbols"/>
              <a:buNone/>
            </a:pPr>
            <a:endParaRPr sz="2800" b="0" i="0" u="none" strike="noStrike" cap="none" dirty="0">
              <a:solidFill>
                <a:srgbClr val="000000"/>
              </a:solidFill>
              <a:latin typeface="Calibri"/>
              <a:ea typeface="Calibri"/>
              <a:cs typeface="Calibri"/>
              <a:sym typeface="Calibri"/>
            </a:endParaRPr>
          </a:p>
          <a:p>
            <a:pPr marL="342900" marR="0" lvl="0" indent="-292100" algn="l" rtl="0">
              <a:lnSpc>
                <a:spcPct val="90000"/>
              </a:lnSpc>
              <a:spcBef>
                <a:spcPts val="1700"/>
              </a:spcBef>
              <a:spcAft>
                <a:spcPts val="0"/>
              </a:spcAft>
              <a:buClr>
                <a:srgbClr val="000000"/>
              </a:buClr>
              <a:buSzPts val="800"/>
              <a:buFont typeface="Noto Sans Symbols"/>
              <a:buNone/>
            </a:pPr>
            <a:endParaRPr sz="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1700"/>
              </a:spcBef>
              <a:spcAft>
                <a:spcPts val="0"/>
              </a:spcAft>
              <a:buClr>
                <a:srgbClr val="000000"/>
              </a:buClr>
              <a:buSzPts val="2800"/>
              <a:buFont typeface="Noto Sans Symbols"/>
              <a:buNone/>
            </a:pPr>
            <a:endParaRPr sz="2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1700"/>
              </a:spcBef>
              <a:spcAft>
                <a:spcPts val="0"/>
              </a:spcAft>
              <a:buClr>
                <a:srgbClr val="000000"/>
              </a:buClr>
              <a:buSzPts val="2800"/>
              <a:buFont typeface="Noto Sans Symbols"/>
              <a:buNone/>
            </a:pPr>
            <a:endParaRPr sz="2800" b="0" i="0" u="none" strike="noStrike" cap="none" dirty="0">
              <a:solidFill>
                <a:srgbClr val="000000"/>
              </a:solidFill>
              <a:latin typeface="Calibri"/>
              <a:ea typeface="Calibri"/>
              <a:cs typeface="Calibri"/>
              <a:sym typeface="Calibri"/>
            </a:endParaRPr>
          </a:p>
          <a:p>
            <a:pPr marL="742950" marR="0" lvl="1" indent="-107950" algn="l" rtl="0">
              <a:lnSpc>
                <a:spcPct val="90000"/>
              </a:lnSpc>
              <a:spcBef>
                <a:spcPts val="1700"/>
              </a:spcBef>
              <a:spcAft>
                <a:spcPts val="0"/>
              </a:spcAft>
              <a:buClr>
                <a:srgbClr val="000000"/>
              </a:buClr>
              <a:buSzPts val="2800"/>
              <a:buFont typeface="Arial"/>
              <a:buNone/>
            </a:pPr>
            <a:endParaRPr sz="2800" b="0" i="0" u="none" strike="noStrike" cap="none" dirty="0">
              <a:solidFill>
                <a:srgbClr val="000000"/>
              </a:solidFill>
              <a:latin typeface="Calibri"/>
              <a:ea typeface="Calibri"/>
              <a:cs typeface="Calibri"/>
              <a:sym typeface="Calibri"/>
            </a:endParaRPr>
          </a:p>
        </p:txBody>
      </p:sp>
      <p:sp>
        <p:nvSpPr>
          <p:cNvPr id="368" name="Google Shape;368;g24801f2f513_0_0"/>
          <p:cNvSpPr txBox="1">
            <a:spLocks noGrp="1"/>
          </p:cNvSpPr>
          <p:nvPr>
            <p:ph type="title"/>
          </p:nvPr>
        </p:nvSpPr>
        <p:spPr>
          <a:xfrm>
            <a:off x="541040" y="229554"/>
            <a:ext cx="11505320" cy="881470"/>
          </a:xfrm>
          <a:prstGeom prst="rect">
            <a:avLst/>
          </a:prstGeom>
          <a:solidFill>
            <a:schemeClr val="bg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sz="4000" b="1" dirty="0">
                <a:solidFill>
                  <a:srgbClr val="FF0000"/>
                </a:solidFill>
              </a:rPr>
              <a:t>Yeni tanı </a:t>
            </a:r>
            <a:r>
              <a:rPr lang="tr-TR" sz="4000" b="1" dirty="0" err="1">
                <a:solidFill>
                  <a:srgbClr val="FF0000"/>
                </a:solidFill>
              </a:rPr>
              <a:t>MM'de</a:t>
            </a:r>
            <a:r>
              <a:rPr lang="tr-TR" sz="4000" b="1" dirty="0">
                <a:solidFill>
                  <a:srgbClr val="FF0000"/>
                </a:solidFill>
              </a:rPr>
              <a:t> </a:t>
            </a:r>
            <a:r>
              <a:rPr lang="tr-TR" sz="4000" b="1" u="sng" dirty="0">
                <a:solidFill>
                  <a:srgbClr val="FF0000"/>
                </a:solidFill>
              </a:rPr>
              <a:t>Dörtlü Tedavi </a:t>
            </a:r>
            <a:r>
              <a:rPr lang="tr-TR" sz="4000" b="1" dirty="0">
                <a:solidFill>
                  <a:srgbClr val="FF0000"/>
                </a:solidFill>
              </a:rPr>
              <a:t>ile Klinik Çalışmalar</a:t>
            </a:r>
            <a:endParaRPr sz="4000" b="1" dirty="0">
              <a:solidFill>
                <a:srgbClr val="FF0000"/>
              </a:solidFill>
            </a:endParaRPr>
          </a:p>
        </p:txBody>
      </p:sp>
      <p:sp>
        <p:nvSpPr>
          <p:cNvPr id="369" name="Google Shape;369;g24801f2f513_0_0"/>
          <p:cNvSpPr txBox="1">
            <a:spLocks noGrp="1"/>
          </p:cNvSpPr>
          <p:nvPr>
            <p:ph type="body" idx="1"/>
          </p:nvPr>
        </p:nvSpPr>
        <p:spPr>
          <a:xfrm>
            <a:off x="372864" y="1513047"/>
            <a:ext cx="11505323" cy="2494173"/>
          </a:xfrm>
          <a:prstGeom prst="rect">
            <a:avLst/>
          </a:prstGeom>
          <a:noFill/>
          <a:ln w="38100">
            <a:solidFill>
              <a:srgbClr val="FF0000"/>
            </a:solid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Char char="▪"/>
            </a:pPr>
            <a:r>
              <a:rPr lang="tr-TR" sz="2400" b="1" dirty="0"/>
              <a:t>CASSIOPEIA</a:t>
            </a:r>
            <a:r>
              <a:rPr lang="tr-TR" sz="2400" dirty="0"/>
              <a:t>: </a:t>
            </a:r>
            <a:r>
              <a:rPr lang="tr-TR" sz="2400" dirty="0" err="1"/>
              <a:t>multicenter</a:t>
            </a:r>
            <a:r>
              <a:rPr lang="tr-TR" sz="2400" dirty="0"/>
              <a:t>, </a:t>
            </a:r>
            <a:r>
              <a:rPr lang="tr-TR" sz="2400" dirty="0" err="1"/>
              <a:t>open-label</a:t>
            </a:r>
            <a:r>
              <a:rPr lang="tr-TR" sz="2400" dirty="0"/>
              <a:t>, </a:t>
            </a:r>
            <a:r>
              <a:rPr lang="tr-TR" sz="2400" dirty="0" err="1"/>
              <a:t>randomized</a:t>
            </a:r>
            <a:r>
              <a:rPr lang="tr-TR" sz="2400" dirty="0"/>
              <a:t> </a:t>
            </a:r>
            <a:r>
              <a:rPr lang="tr-TR" sz="2400" dirty="0" err="1"/>
              <a:t>phase</a:t>
            </a:r>
            <a:r>
              <a:rPr lang="tr-TR" sz="2400" dirty="0"/>
              <a:t> III trial</a:t>
            </a:r>
            <a:r>
              <a:rPr lang="tr-TR" sz="2400" baseline="30000" dirty="0"/>
              <a:t>1</a:t>
            </a:r>
            <a:r>
              <a:rPr lang="tr-TR" sz="2400" dirty="0"/>
              <a:t> </a:t>
            </a:r>
            <a:endParaRPr dirty="0"/>
          </a:p>
        </p:txBody>
      </p:sp>
      <p:sp>
        <p:nvSpPr>
          <p:cNvPr id="370" name="Google Shape;370;g24801f2f513_0_0"/>
          <p:cNvSpPr txBox="1"/>
          <p:nvPr/>
        </p:nvSpPr>
        <p:spPr>
          <a:xfrm>
            <a:off x="723900" y="5932697"/>
            <a:ext cx="11154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tr-TR" sz="1200" b="0" i="0" u="none" strike="noStrike" cap="none">
                <a:solidFill>
                  <a:srgbClr val="000000"/>
                </a:solidFill>
                <a:latin typeface="Calibri"/>
                <a:ea typeface="Calibri"/>
                <a:cs typeface="Calibri"/>
                <a:sym typeface="Calibri"/>
              </a:rPr>
              <a:t>*Consolidation began 60-100 days after ASCT. </a:t>
            </a:r>
            <a:r>
              <a:rPr lang="tr-TR" sz="1200" b="0" i="0" u="none" strike="noStrike" cap="none" baseline="30000">
                <a:solidFill>
                  <a:srgbClr val="060809"/>
                </a:solidFill>
                <a:latin typeface="Calibri"/>
                <a:ea typeface="Calibri"/>
                <a:cs typeface="Calibri"/>
                <a:sym typeface="Calibri"/>
              </a:rPr>
              <a:t>†</a:t>
            </a:r>
            <a:r>
              <a:rPr lang="tr-TR" sz="1200" b="0" i="0" u="none" strike="noStrike" cap="none">
                <a:solidFill>
                  <a:srgbClr val="060809"/>
                </a:solidFill>
                <a:latin typeface="Calibri"/>
                <a:ea typeface="Calibri"/>
                <a:cs typeface="Calibri"/>
                <a:sym typeface="Calibri"/>
              </a:rPr>
              <a:t>Patients completing maintenance were permitted to continue single-agent lenalidomide.</a:t>
            </a:r>
            <a:endParaRPr sz="1200" b="0" i="0" u="none" strike="noStrike" cap="none">
              <a:solidFill>
                <a:srgbClr val="000000"/>
              </a:solidFill>
              <a:latin typeface="Calibri"/>
              <a:ea typeface="Calibri"/>
              <a:cs typeface="Calibri"/>
              <a:sym typeface="Calibri"/>
            </a:endParaRPr>
          </a:p>
        </p:txBody>
      </p:sp>
      <p:sp>
        <p:nvSpPr>
          <p:cNvPr id="371" name="Google Shape;371;g24801f2f513_0_0"/>
          <p:cNvSpPr txBox="1"/>
          <p:nvPr/>
        </p:nvSpPr>
        <p:spPr>
          <a:xfrm>
            <a:off x="352801" y="6442183"/>
            <a:ext cx="7853400" cy="2769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455560"/>
              </a:buClr>
              <a:buSzPts val="1200"/>
              <a:buFont typeface="Calibri"/>
              <a:buNone/>
            </a:pPr>
            <a:r>
              <a:rPr lang="tr-TR" sz="1200" b="0" i="0" u="none" strike="noStrike" cap="none" dirty="0">
                <a:solidFill>
                  <a:srgbClr val="455560"/>
                </a:solidFill>
                <a:latin typeface="Calibri"/>
                <a:ea typeface="Calibri"/>
                <a:cs typeface="Calibri"/>
                <a:sym typeface="Calibri"/>
              </a:rPr>
              <a:t>1. </a:t>
            </a:r>
            <a:r>
              <a:rPr lang="tr-TR" sz="1200" b="0" i="0" u="none" strike="noStrike" cap="none" dirty="0" err="1">
                <a:solidFill>
                  <a:srgbClr val="455560"/>
                </a:solidFill>
                <a:latin typeface="Calibri"/>
                <a:ea typeface="Calibri"/>
                <a:cs typeface="Calibri"/>
                <a:sym typeface="Calibri"/>
              </a:rPr>
              <a:t>Moreau</a:t>
            </a:r>
            <a:r>
              <a:rPr lang="tr-TR" sz="1200" b="0" i="0" u="none" strike="noStrike" cap="none" dirty="0">
                <a:solidFill>
                  <a:srgbClr val="455560"/>
                </a:solidFill>
                <a:latin typeface="Calibri"/>
                <a:ea typeface="Calibri"/>
                <a:cs typeface="Calibri"/>
                <a:sym typeface="Calibri"/>
              </a:rPr>
              <a:t>. </a:t>
            </a:r>
            <a:r>
              <a:rPr lang="tr-TR" sz="1200" b="0" i="0" u="none" strike="noStrike" cap="none" dirty="0" err="1">
                <a:solidFill>
                  <a:srgbClr val="455560"/>
                </a:solidFill>
                <a:latin typeface="Calibri"/>
                <a:ea typeface="Calibri"/>
                <a:cs typeface="Calibri"/>
                <a:sym typeface="Calibri"/>
              </a:rPr>
              <a:t>Lancet</a:t>
            </a:r>
            <a:r>
              <a:rPr lang="tr-TR" sz="1200" b="0" i="0" u="none" strike="noStrike" cap="none" dirty="0">
                <a:solidFill>
                  <a:srgbClr val="455560"/>
                </a:solidFill>
                <a:latin typeface="Calibri"/>
                <a:ea typeface="Calibri"/>
                <a:cs typeface="Calibri"/>
                <a:sym typeface="Calibri"/>
              </a:rPr>
              <a:t>. 2019;394:29. 2. </a:t>
            </a:r>
            <a:r>
              <a:rPr lang="tr-TR" sz="1200" b="0" i="0" u="none" strike="noStrike" cap="none" dirty="0" err="1">
                <a:solidFill>
                  <a:srgbClr val="455560"/>
                </a:solidFill>
                <a:latin typeface="Calibri"/>
                <a:ea typeface="Calibri"/>
                <a:cs typeface="Calibri"/>
                <a:sym typeface="Calibri"/>
              </a:rPr>
              <a:t>Voorhees</a:t>
            </a:r>
            <a:r>
              <a:rPr lang="tr-TR" sz="1200" b="0" i="0" u="none" strike="noStrike" cap="none" dirty="0">
                <a:solidFill>
                  <a:srgbClr val="455560"/>
                </a:solidFill>
                <a:latin typeface="Calibri"/>
                <a:ea typeface="Calibri"/>
                <a:cs typeface="Calibri"/>
                <a:sym typeface="Calibri"/>
              </a:rPr>
              <a:t>. Blood. 2020; 136:936</a:t>
            </a:r>
            <a:endParaRPr sz="1200" b="0" i="0" u="none" strike="noStrike" cap="none" dirty="0">
              <a:solidFill>
                <a:srgbClr val="455560"/>
              </a:solidFill>
              <a:latin typeface="Calibri"/>
              <a:ea typeface="Calibri"/>
              <a:cs typeface="Calibri"/>
              <a:sym typeface="Calibri"/>
            </a:endParaRPr>
          </a:p>
        </p:txBody>
      </p:sp>
      <p:sp>
        <p:nvSpPr>
          <p:cNvPr id="372" name="Google Shape;372;g24801f2f513_0_0"/>
          <p:cNvSpPr txBox="1"/>
          <p:nvPr/>
        </p:nvSpPr>
        <p:spPr>
          <a:xfrm>
            <a:off x="235256" y="2192976"/>
            <a:ext cx="2103000" cy="10896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EFDDE"/>
              </a:buClr>
              <a:buSzPts val="1800"/>
              <a:buFont typeface="Noto Sans Symbols"/>
              <a:buNone/>
            </a:pPr>
            <a:r>
              <a:rPr lang="tr-TR" sz="1800" b="0" i="0" u="none" strike="noStrike" cap="none">
                <a:solidFill>
                  <a:srgbClr val="000000"/>
                </a:solidFill>
                <a:latin typeface="Calibri"/>
                <a:ea typeface="Calibri"/>
                <a:cs typeface="Calibri"/>
                <a:sym typeface="Calibri"/>
              </a:rPr>
              <a:t>Transplant-eligible patients with ND MM, ECOG PS ≤2</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FEFDDE"/>
              </a:buClr>
              <a:buSzPts val="1800"/>
              <a:buFont typeface="Noto Sans Symbols"/>
              <a:buNone/>
            </a:pPr>
            <a:r>
              <a:rPr lang="tr-TR" sz="1800" b="0" i="0" u="none" strike="noStrike" cap="none">
                <a:solidFill>
                  <a:srgbClr val="000000"/>
                </a:solidFill>
                <a:latin typeface="Calibri"/>
                <a:ea typeface="Calibri"/>
                <a:cs typeface="Calibri"/>
                <a:sym typeface="Calibri"/>
              </a:rPr>
              <a:t>(N = 1085)</a:t>
            </a:r>
            <a:endParaRPr sz="1800" b="0" i="0" u="none" strike="noStrike" cap="none">
              <a:solidFill>
                <a:srgbClr val="000000"/>
              </a:solidFill>
              <a:latin typeface="Calibri"/>
              <a:ea typeface="Calibri"/>
              <a:cs typeface="Calibri"/>
              <a:sym typeface="Calibri"/>
            </a:endParaRPr>
          </a:p>
        </p:txBody>
      </p:sp>
      <p:sp>
        <p:nvSpPr>
          <p:cNvPr id="373" name="Google Shape;373;g24801f2f513_0_0"/>
          <p:cNvSpPr/>
          <p:nvPr/>
        </p:nvSpPr>
        <p:spPr>
          <a:xfrm>
            <a:off x="2937321" y="2729163"/>
            <a:ext cx="2103000" cy="548700"/>
          </a:xfrm>
          <a:prstGeom prst="rect">
            <a:avLst/>
          </a:prstGeom>
          <a:solidFill>
            <a:schemeClr val="accent5"/>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Noto Sans Symbols"/>
              <a:buNone/>
            </a:pPr>
            <a:r>
              <a:rPr lang="tr-TR" sz="1600" b="1" i="0" u="none" strike="noStrike" cap="none">
                <a:solidFill>
                  <a:srgbClr val="000000"/>
                </a:solidFill>
                <a:latin typeface="Calibri"/>
                <a:ea typeface="Calibri"/>
                <a:cs typeface="Calibri"/>
                <a:sym typeface="Calibri"/>
              </a:rPr>
              <a:t>VTd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Noto Sans Symbols"/>
              <a:buNone/>
            </a:pPr>
            <a:r>
              <a:rPr lang="tr-TR" sz="1600" b="0" i="0" u="none" strike="noStrike" cap="none">
                <a:solidFill>
                  <a:srgbClr val="000000"/>
                </a:solidFill>
                <a:latin typeface="Calibri"/>
                <a:ea typeface="Calibri"/>
                <a:cs typeface="Calibri"/>
                <a:sym typeface="Calibri"/>
              </a:rPr>
              <a:t>4 cycles</a:t>
            </a:r>
            <a:endParaRPr sz="1400" b="0" i="0" u="none" strike="noStrike" cap="none">
              <a:solidFill>
                <a:srgbClr val="000000"/>
              </a:solidFill>
              <a:latin typeface="Arial"/>
              <a:ea typeface="Arial"/>
              <a:cs typeface="Arial"/>
              <a:sym typeface="Arial"/>
            </a:endParaRPr>
          </a:p>
        </p:txBody>
      </p:sp>
      <p:sp>
        <p:nvSpPr>
          <p:cNvPr id="374" name="Google Shape;374;g24801f2f513_0_0"/>
          <p:cNvSpPr/>
          <p:nvPr/>
        </p:nvSpPr>
        <p:spPr>
          <a:xfrm>
            <a:off x="2937321" y="2100586"/>
            <a:ext cx="2103000" cy="548700"/>
          </a:xfrm>
          <a:prstGeom prst="rect">
            <a:avLst/>
          </a:prstGeom>
          <a:solidFill>
            <a:schemeClr val="accent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600"/>
              <a:buFont typeface="Noto Sans Symbols"/>
              <a:buNone/>
            </a:pPr>
            <a:r>
              <a:rPr lang="tr-TR" sz="1600" b="1" i="0" u="none" strike="noStrike" cap="none">
                <a:solidFill>
                  <a:srgbClr val="FFFFFF"/>
                </a:solidFill>
                <a:latin typeface="Calibri"/>
                <a:ea typeface="Calibri"/>
                <a:cs typeface="Calibri"/>
                <a:sym typeface="Calibri"/>
              </a:rPr>
              <a:t>Daratumumab + VTd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Noto Sans Symbols"/>
              <a:buNone/>
            </a:pPr>
            <a:r>
              <a:rPr lang="tr-TR" sz="1600" b="0" i="0" u="none" strike="noStrike" cap="none">
                <a:solidFill>
                  <a:srgbClr val="FFFFFF"/>
                </a:solidFill>
                <a:latin typeface="Calibri"/>
                <a:ea typeface="Calibri"/>
                <a:cs typeface="Calibri"/>
                <a:sym typeface="Calibri"/>
              </a:rPr>
              <a:t>4 cycles</a:t>
            </a:r>
            <a:endParaRPr sz="1400" b="0" i="0" u="none" strike="noStrike" cap="none">
              <a:solidFill>
                <a:srgbClr val="000000"/>
              </a:solidFill>
              <a:latin typeface="Arial"/>
              <a:ea typeface="Arial"/>
              <a:cs typeface="Arial"/>
              <a:sym typeface="Arial"/>
            </a:endParaRPr>
          </a:p>
        </p:txBody>
      </p:sp>
      <p:cxnSp>
        <p:nvCxnSpPr>
          <p:cNvPr id="375" name="Google Shape;375;g24801f2f513_0_0"/>
          <p:cNvCxnSpPr/>
          <p:nvPr/>
        </p:nvCxnSpPr>
        <p:spPr>
          <a:xfrm rot="10800000">
            <a:off x="5168595" y="2263456"/>
            <a:ext cx="0" cy="222900"/>
          </a:xfrm>
          <a:prstGeom prst="straightConnector1">
            <a:avLst/>
          </a:prstGeom>
          <a:noFill/>
          <a:ln w="28575" cap="flat" cmpd="sng">
            <a:solidFill>
              <a:schemeClr val="dk2"/>
            </a:solidFill>
            <a:prstDash val="solid"/>
            <a:round/>
            <a:headEnd type="none" w="sm" len="sm"/>
            <a:tailEnd type="triangle" w="med" len="med"/>
          </a:ln>
        </p:spPr>
      </p:cxnSp>
      <p:sp>
        <p:nvSpPr>
          <p:cNvPr id="376" name="Google Shape;376;g24801f2f513_0_0"/>
          <p:cNvSpPr txBox="1"/>
          <p:nvPr/>
        </p:nvSpPr>
        <p:spPr>
          <a:xfrm>
            <a:off x="5312837" y="2190240"/>
            <a:ext cx="822900" cy="369300"/>
          </a:xfrm>
          <a:prstGeom prst="rect">
            <a:avLst/>
          </a:prstGeom>
          <a:solidFill>
            <a:srgbClr val="B7D9E3"/>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r>
              <a:rPr lang="tr-TR" sz="1800" b="1" i="0" u="none" strike="noStrike" cap="none">
                <a:solidFill>
                  <a:srgbClr val="000000"/>
                </a:solidFill>
                <a:latin typeface="Calibri"/>
                <a:ea typeface="Calibri"/>
                <a:cs typeface="Calibri"/>
                <a:sym typeface="Calibri"/>
              </a:rPr>
              <a:t>ASCT</a:t>
            </a:r>
            <a:endParaRPr sz="1400" b="0" i="0" u="none" strike="noStrike" cap="none">
              <a:solidFill>
                <a:srgbClr val="000000"/>
              </a:solidFill>
              <a:latin typeface="Arial"/>
              <a:ea typeface="Arial"/>
              <a:cs typeface="Arial"/>
              <a:sym typeface="Arial"/>
            </a:endParaRPr>
          </a:p>
        </p:txBody>
      </p:sp>
      <p:cxnSp>
        <p:nvCxnSpPr>
          <p:cNvPr id="377" name="Google Shape;377;g24801f2f513_0_0"/>
          <p:cNvCxnSpPr/>
          <p:nvPr/>
        </p:nvCxnSpPr>
        <p:spPr>
          <a:xfrm rot="10800000">
            <a:off x="5168595" y="2876491"/>
            <a:ext cx="0" cy="222900"/>
          </a:xfrm>
          <a:prstGeom prst="straightConnector1">
            <a:avLst/>
          </a:prstGeom>
          <a:noFill/>
          <a:ln w="28575" cap="flat" cmpd="sng">
            <a:solidFill>
              <a:schemeClr val="dk2"/>
            </a:solidFill>
            <a:prstDash val="solid"/>
            <a:round/>
            <a:headEnd type="none" w="sm" len="sm"/>
            <a:tailEnd type="triangle" w="med" len="med"/>
          </a:ln>
        </p:spPr>
      </p:cxnSp>
      <p:sp>
        <p:nvSpPr>
          <p:cNvPr id="378" name="Google Shape;378;g24801f2f513_0_0"/>
          <p:cNvSpPr txBox="1"/>
          <p:nvPr/>
        </p:nvSpPr>
        <p:spPr>
          <a:xfrm>
            <a:off x="5312837" y="2819001"/>
            <a:ext cx="822900" cy="369300"/>
          </a:xfrm>
          <a:prstGeom prst="rect">
            <a:avLst/>
          </a:prstGeom>
          <a:solidFill>
            <a:srgbClr val="B7D9E3"/>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r>
              <a:rPr lang="tr-TR" sz="1800" b="1" i="0" u="none" strike="noStrike" cap="none">
                <a:solidFill>
                  <a:srgbClr val="000000"/>
                </a:solidFill>
                <a:latin typeface="Calibri"/>
                <a:ea typeface="Calibri"/>
                <a:cs typeface="Calibri"/>
                <a:sym typeface="Calibri"/>
              </a:rPr>
              <a:t>ASCT</a:t>
            </a:r>
            <a:endParaRPr sz="1400" b="0" i="0" u="none" strike="noStrike" cap="none">
              <a:solidFill>
                <a:srgbClr val="000000"/>
              </a:solidFill>
              <a:latin typeface="Arial"/>
              <a:ea typeface="Arial"/>
              <a:cs typeface="Arial"/>
              <a:sym typeface="Arial"/>
            </a:endParaRPr>
          </a:p>
        </p:txBody>
      </p:sp>
      <p:sp>
        <p:nvSpPr>
          <p:cNvPr id="379" name="Google Shape;379;g24801f2f513_0_0"/>
          <p:cNvSpPr/>
          <p:nvPr/>
        </p:nvSpPr>
        <p:spPr>
          <a:xfrm>
            <a:off x="6489829" y="2743429"/>
            <a:ext cx="1976100" cy="548700"/>
          </a:xfrm>
          <a:prstGeom prst="rect">
            <a:avLst/>
          </a:prstGeom>
          <a:solidFill>
            <a:schemeClr val="accent5"/>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Noto Sans Symbols"/>
              <a:buNone/>
            </a:pPr>
            <a:r>
              <a:rPr lang="tr-TR" sz="1600" b="1" i="0" u="none" strike="noStrike" cap="none">
                <a:solidFill>
                  <a:srgbClr val="000000"/>
                </a:solidFill>
                <a:latin typeface="Calibri"/>
                <a:ea typeface="Calibri"/>
                <a:cs typeface="Calibri"/>
                <a:sym typeface="Calibri"/>
              </a:rPr>
              <a:t>VTd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Noto Sans Symbols"/>
              <a:buNone/>
            </a:pPr>
            <a:r>
              <a:rPr lang="tr-TR" sz="1600" b="0" i="0" u="none" strike="noStrike" cap="none">
                <a:solidFill>
                  <a:srgbClr val="000000"/>
                </a:solidFill>
                <a:latin typeface="Calibri"/>
                <a:ea typeface="Calibri"/>
                <a:cs typeface="Calibri"/>
                <a:sym typeface="Calibri"/>
              </a:rPr>
              <a:t>2 cycles</a:t>
            </a:r>
            <a:endParaRPr sz="1400" b="0" i="0" u="none" strike="noStrike" cap="none">
              <a:solidFill>
                <a:srgbClr val="000000"/>
              </a:solidFill>
              <a:latin typeface="Arial"/>
              <a:ea typeface="Arial"/>
              <a:cs typeface="Arial"/>
              <a:sym typeface="Arial"/>
            </a:endParaRPr>
          </a:p>
        </p:txBody>
      </p:sp>
      <p:sp>
        <p:nvSpPr>
          <p:cNvPr id="380" name="Google Shape;380;g24801f2f513_0_0"/>
          <p:cNvSpPr/>
          <p:nvPr/>
        </p:nvSpPr>
        <p:spPr>
          <a:xfrm>
            <a:off x="6489829" y="2100586"/>
            <a:ext cx="1976100" cy="548700"/>
          </a:xfrm>
          <a:prstGeom prst="rect">
            <a:avLst/>
          </a:prstGeom>
          <a:solidFill>
            <a:schemeClr val="accent6"/>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600"/>
              <a:buFont typeface="Noto Sans Symbols"/>
              <a:buNone/>
            </a:pPr>
            <a:r>
              <a:rPr lang="tr-TR" sz="1600" b="1" i="0" u="none" strike="noStrike" cap="none">
                <a:solidFill>
                  <a:srgbClr val="FFFFFF"/>
                </a:solidFill>
                <a:latin typeface="Calibri"/>
                <a:ea typeface="Calibri"/>
                <a:cs typeface="Calibri"/>
                <a:sym typeface="Calibri"/>
              </a:rPr>
              <a:t>Daratumumab + VTd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Noto Sans Symbols"/>
              <a:buNone/>
            </a:pPr>
            <a:r>
              <a:rPr lang="tr-TR" sz="1600" b="0" i="0" u="none" strike="noStrike" cap="none">
                <a:solidFill>
                  <a:srgbClr val="FFFFFF"/>
                </a:solidFill>
                <a:latin typeface="Calibri"/>
                <a:ea typeface="Calibri"/>
                <a:cs typeface="Calibri"/>
                <a:sym typeface="Calibri"/>
              </a:rPr>
              <a:t>2 cycles</a:t>
            </a:r>
            <a:endParaRPr sz="1400" b="0" i="0" u="none" strike="noStrike" cap="none">
              <a:solidFill>
                <a:srgbClr val="000000"/>
              </a:solidFill>
              <a:latin typeface="Arial"/>
              <a:ea typeface="Arial"/>
              <a:cs typeface="Arial"/>
              <a:sym typeface="Arial"/>
            </a:endParaRPr>
          </a:p>
        </p:txBody>
      </p:sp>
      <p:cxnSp>
        <p:nvCxnSpPr>
          <p:cNvPr id="381" name="Google Shape;381;g24801f2f513_0_0"/>
          <p:cNvCxnSpPr/>
          <p:nvPr/>
        </p:nvCxnSpPr>
        <p:spPr>
          <a:xfrm rot="10800000">
            <a:off x="6295031" y="2263456"/>
            <a:ext cx="0" cy="222900"/>
          </a:xfrm>
          <a:prstGeom prst="straightConnector1">
            <a:avLst/>
          </a:prstGeom>
          <a:noFill/>
          <a:ln w="28575" cap="flat" cmpd="sng">
            <a:solidFill>
              <a:schemeClr val="dk2"/>
            </a:solidFill>
            <a:prstDash val="solid"/>
            <a:round/>
            <a:headEnd type="none" w="sm" len="sm"/>
            <a:tailEnd type="triangle" w="med" len="med"/>
          </a:ln>
        </p:spPr>
      </p:cxnSp>
      <p:cxnSp>
        <p:nvCxnSpPr>
          <p:cNvPr id="382" name="Google Shape;382;g24801f2f513_0_0"/>
          <p:cNvCxnSpPr/>
          <p:nvPr/>
        </p:nvCxnSpPr>
        <p:spPr>
          <a:xfrm rot="10800000">
            <a:off x="6295031" y="2879806"/>
            <a:ext cx="0" cy="222900"/>
          </a:xfrm>
          <a:prstGeom prst="straightConnector1">
            <a:avLst/>
          </a:prstGeom>
          <a:noFill/>
          <a:ln w="28575" cap="flat" cmpd="sng">
            <a:solidFill>
              <a:schemeClr val="dk2"/>
            </a:solidFill>
            <a:prstDash val="solid"/>
            <a:round/>
            <a:headEnd type="none" w="sm" len="sm"/>
            <a:tailEnd type="triangle" w="med" len="med"/>
          </a:ln>
        </p:spPr>
      </p:cxnSp>
      <p:grpSp>
        <p:nvGrpSpPr>
          <p:cNvPr id="383" name="Google Shape;383;g24801f2f513_0_0"/>
          <p:cNvGrpSpPr/>
          <p:nvPr/>
        </p:nvGrpSpPr>
        <p:grpSpPr>
          <a:xfrm>
            <a:off x="2302986" y="2389809"/>
            <a:ext cx="541712" cy="608454"/>
            <a:chOff x="2302986" y="2270541"/>
            <a:chExt cx="541712" cy="608454"/>
          </a:xfrm>
        </p:grpSpPr>
        <p:cxnSp>
          <p:nvCxnSpPr>
            <p:cNvPr id="384" name="Google Shape;384;g24801f2f513_0_0"/>
            <p:cNvCxnSpPr/>
            <p:nvPr/>
          </p:nvCxnSpPr>
          <p:spPr>
            <a:xfrm rot="10800000" flipH="1">
              <a:off x="2478998" y="2270541"/>
              <a:ext cx="365700" cy="183000"/>
            </a:xfrm>
            <a:prstGeom prst="straightConnector1">
              <a:avLst/>
            </a:prstGeom>
            <a:noFill/>
            <a:ln w="28575" cap="flat" cmpd="sng">
              <a:solidFill>
                <a:schemeClr val="dk2"/>
              </a:solidFill>
              <a:prstDash val="solid"/>
              <a:round/>
              <a:headEnd type="none" w="sm" len="sm"/>
              <a:tailEnd type="triangle" w="med" len="med"/>
            </a:ln>
          </p:spPr>
        </p:cxnSp>
        <p:cxnSp>
          <p:nvCxnSpPr>
            <p:cNvPr id="385" name="Google Shape;385;g24801f2f513_0_0"/>
            <p:cNvCxnSpPr/>
            <p:nvPr/>
          </p:nvCxnSpPr>
          <p:spPr>
            <a:xfrm>
              <a:off x="2478998" y="2695995"/>
              <a:ext cx="365700" cy="183000"/>
            </a:xfrm>
            <a:prstGeom prst="straightConnector1">
              <a:avLst/>
            </a:prstGeom>
            <a:noFill/>
            <a:ln w="28575" cap="flat" cmpd="sng">
              <a:solidFill>
                <a:schemeClr val="dk2"/>
              </a:solidFill>
              <a:prstDash val="solid"/>
              <a:round/>
              <a:headEnd type="none" w="sm" len="sm"/>
              <a:tailEnd type="triangle" w="med" len="med"/>
            </a:ln>
          </p:spPr>
        </p:cxnSp>
        <p:sp>
          <p:nvSpPr>
            <p:cNvPr id="386" name="Google Shape;386;g24801f2f513_0_0"/>
            <p:cNvSpPr/>
            <p:nvPr/>
          </p:nvSpPr>
          <p:spPr>
            <a:xfrm>
              <a:off x="2302986" y="2339028"/>
              <a:ext cx="327900" cy="439500"/>
            </a:xfrm>
            <a:prstGeom prst="ellipse">
              <a:avLst/>
            </a:prstGeom>
            <a:solidFill>
              <a:schemeClr val="lt2"/>
            </a:solidFill>
            <a:ln w="9525" cap="flat" cmpd="sng">
              <a:solidFill>
                <a:schemeClr val="dk2"/>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r>
                <a:rPr lang="tr-TR" sz="1800" b="0" i="0" u="none" strike="noStrike" cap="none">
                  <a:solidFill>
                    <a:srgbClr val="000000"/>
                  </a:solidFill>
                  <a:latin typeface="Calibri"/>
                  <a:ea typeface="Calibri"/>
                  <a:cs typeface="Calibri"/>
                  <a:sym typeface="Calibri"/>
                </a:rPr>
                <a:t>R</a:t>
              </a:r>
              <a:endParaRPr sz="1400" b="0" i="0" u="none" strike="noStrike" cap="none">
                <a:solidFill>
                  <a:srgbClr val="000000"/>
                </a:solidFill>
                <a:latin typeface="Arial"/>
                <a:ea typeface="Arial"/>
                <a:cs typeface="Arial"/>
                <a:sym typeface="Arial"/>
              </a:endParaRPr>
            </a:p>
          </p:txBody>
        </p:sp>
      </p:grpSp>
      <p:grpSp>
        <p:nvGrpSpPr>
          <p:cNvPr id="387" name="Google Shape;387;g24801f2f513_0_0"/>
          <p:cNvGrpSpPr/>
          <p:nvPr/>
        </p:nvGrpSpPr>
        <p:grpSpPr>
          <a:xfrm>
            <a:off x="8617635" y="2393124"/>
            <a:ext cx="541712" cy="608454"/>
            <a:chOff x="8995317" y="2273856"/>
            <a:chExt cx="541712" cy="608454"/>
          </a:xfrm>
        </p:grpSpPr>
        <p:cxnSp>
          <p:nvCxnSpPr>
            <p:cNvPr id="388" name="Google Shape;388;g24801f2f513_0_0"/>
            <p:cNvCxnSpPr/>
            <p:nvPr/>
          </p:nvCxnSpPr>
          <p:spPr>
            <a:xfrm rot="10800000" flipH="1">
              <a:off x="9171329" y="2273856"/>
              <a:ext cx="365700" cy="183000"/>
            </a:xfrm>
            <a:prstGeom prst="straightConnector1">
              <a:avLst/>
            </a:prstGeom>
            <a:noFill/>
            <a:ln w="28575" cap="flat" cmpd="sng">
              <a:solidFill>
                <a:schemeClr val="dk2"/>
              </a:solidFill>
              <a:prstDash val="solid"/>
              <a:round/>
              <a:headEnd type="none" w="sm" len="sm"/>
              <a:tailEnd type="triangle" w="med" len="med"/>
            </a:ln>
          </p:spPr>
        </p:cxnSp>
        <p:cxnSp>
          <p:nvCxnSpPr>
            <p:cNvPr id="389" name="Google Shape;389;g24801f2f513_0_0"/>
            <p:cNvCxnSpPr/>
            <p:nvPr/>
          </p:nvCxnSpPr>
          <p:spPr>
            <a:xfrm>
              <a:off x="9171329" y="2699310"/>
              <a:ext cx="365700" cy="183000"/>
            </a:xfrm>
            <a:prstGeom prst="straightConnector1">
              <a:avLst/>
            </a:prstGeom>
            <a:noFill/>
            <a:ln w="28575" cap="flat" cmpd="sng">
              <a:solidFill>
                <a:schemeClr val="dk2"/>
              </a:solidFill>
              <a:prstDash val="solid"/>
              <a:round/>
              <a:headEnd type="none" w="sm" len="sm"/>
              <a:tailEnd type="triangle" w="med" len="med"/>
            </a:ln>
          </p:spPr>
        </p:cxnSp>
        <p:sp>
          <p:nvSpPr>
            <p:cNvPr id="390" name="Google Shape;390;g24801f2f513_0_0"/>
            <p:cNvSpPr/>
            <p:nvPr/>
          </p:nvSpPr>
          <p:spPr>
            <a:xfrm>
              <a:off x="8995317" y="2342343"/>
              <a:ext cx="327900" cy="439500"/>
            </a:xfrm>
            <a:prstGeom prst="ellipse">
              <a:avLst/>
            </a:prstGeom>
            <a:solidFill>
              <a:schemeClr val="lt2"/>
            </a:solidFill>
            <a:ln w="9525" cap="flat" cmpd="sng">
              <a:solidFill>
                <a:schemeClr val="dk2"/>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r>
                <a:rPr lang="tr-TR" sz="1800" b="0" i="0" u="none" strike="noStrike" cap="none" dirty="0">
                  <a:solidFill>
                    <a:srgbClr val="000000"/>
                  </a:solidFill>
                  <a:latin typeface="Calibri"/>
                  <a:ea typeface="Calibri"/>
                  <a:cs typeface="Calibri"/>
                  <a:sym typeface="Calibri"/>
                </a:rPr>
                <a:t>R</a:t>
              </a:r>
              <a:endParaRPr sz="1400" b="0" i="0" u="none" strike="noStrike" cap="none" dirty="0">
                <a:solidFill>
                  <a:srgbClr val="000000"/>
                </a:solidFill>
                <a:latin typeface="Arial"/>
                <a:ea typeface="Arial"/>
                <a:cs typeface="Arial"/>
                <a:sym typeface="Arial"/>
              </a:endParaRPr>
            </a:p>
          </p:txBody>
        </p:sp>
      </p:grpSp>
      <p:sp>
        <p:nvSpPr>
          <p:cNvPr id="391" name="Google Shape;391;g24801f2f513_0_0"/>
          <p:cNvSpPr txBox="1"/>
          <p:nvPr/>
        </p:nvSpPr>
        <p:spPr>
          <a:xfrm>
            <a:off x="9271690" y="2783193"/>
            <a:ext cx="2469000" cy="8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Observation until PD</a:t>
            </a:r>
            <a:br>
              <a:rPr lang="tr-TR" sz="1600" b="1" i="0" u="none" strike="noStrike" cap="none">
                <a:solidFill>
                  <a:srgbClr val="FFFFFF"/>
                </a:solidFill>
                <a:latin typeface="Calibri"/>
                <a:ea typeface="Calibri"/>
                <a:cs typeface="Calibri"/>
                <a:sym typeface="Calibri"/>
              </a:rPr>
            </a:br>
            <a:r>
              <a:rPr lang="tr-TR" sz="1600" b="0" i="0" u="none" strike="noStrike" cap="none">
                <a:solidFill>
                  <a:srgbClr val="FFFFFF"/>
                </a:solidFill>
                <a:latin typeface="Calibri"/>
                <a:ea typeface="Calibri"/>
                <a:cs typeface="Calibri"/>
                <a:sym typeface="Calibri"/>
              </a:rPr>
              <a:t>(maximum of 2 yr)</a:t>
            </a:r>
            <a:endParaRPr sz="1400" b="0" i="0" u="none" strike="noStrike" cap="none">
              <a:solidFill>
                <a:srgbClr val="000000"/>
              </a:solidFill>
              <a:latin typeface="Arial"/>
              <a:ea typeface="Arial"/>
              <a:cs typeface="Arial"/>
              <a:sym typeface="Arial"/>
            </a:endParaRPr>
          </a:p>
        </p:txBody>
      </p:sp>
      <p:sp>
        <p:nvSpPr>
          <p:cNvPr id="392" name="Google Shape;392;g24801f2f513_0_0"/>
          <p:cNvSpPr txBox="1"/>
          <p:nvPr/>
        </p:nvSpPr>
        <p:spPr>
          <a:xfrm>
            <a:off x="9271690" y="1808946"/>
            <a:ext cx="2465700" cy="831000"/>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Dara Q8W until PD</a:t>
            </a:r>
            <a:br>
              <a:rPr lang="tr-TR" sz="1600" b="1" i="0" u="none" strike="noStrike" cap="none">
                <a:solidFill>
                  <a:srgbClr val="FFFFFF"/>
                </a:solidFill>
                <a:latin typeface="Calibri"/>
                <a:ea typeface="Calibri"/>
                <a:cs typeface="Calibri"/>
                <a:sym typeface="Calibri"/>
              </a:rPr>
            </a:br>
            <a:r>
              <a:rPr lang="tr-TR" sz="1600" b="0" i="0" u="none" strike="noStrike" cap="none">
                <a:solidFill>
                  <a:srgbClr val="FFFFFF"/>
                </a:solidFill>
                <a:latin typeface="Calibri"/>
                <a:ea typeface="Calibri"/>
                <a:cs typeface="Calibri"/>
                <a:sym typeface="Calibri"/>
              </a:rPr>
              <a:t>(max of 2 yr followed by observation until PD)</a:t>
            </a:r>
            <a:endParaRPr sz="1400" b="0" i="0" u="none" strike="noStrike" cap="none">
              <a:solidFill>
                <a:srgbClr val="000000"/>
              </a:solidFill>
              <a:latin typeface="Arial"/>
              <a:ea typeface="Arial"/>
              <a:cs typeface="Arial"/>
              <a:sym typeface="Arial"/>
            </a:endParaRPr>
          </a:p>
        </p:txBody>
      </p:sp>
      <p:grpSp>
        <p:nvGrpSpPr>
          <p:cNvPr id="393" name="Google Shape;393;g24801f2f513_0_0"/>
          <p:cNvGrpSpPr/>
          <p:nvPr/>
        </p:nvGrpSpPr>
        <p:grpSpPr>
          <a:xfrm rot="5400000">
            <a:off x="5727977" y="802255"/>
            <a:ext cx="178454" cy="5852426"/>
            <a:chOff x="3385545" y="1757083"/>
            <a:chExt cx="197100" cy="2859864"/>
          </a:xfrm>
        </p:grpSpPr>
        <p:cxnSp>
          <p:nvCxnSpPr>
            <p:cNvPr id="394" name="Google Shape;394;g24801f2f513_0_0"/>
            <p:cNvCxnSpPr/>
            <p:nvPr/>
          </p:nvCxnSpPr>
          <p:spPr>
            <a:xfrm>
              <a:off x="3484157" y="1766047"/>
              <a:ext cx="0" cy="2850900"/>
            </a:xfrm>
            <a:prstGeom prst="straightConnector1">
              <a:avLst/>
            </a:prstGeom>
            <a:noFill/>
            <a:ln w="28575" cap="flat" cmpd="sng">
              <a:solidFill>
                <a:schemeClr val="dk2"/>
              </a:solidFill>
              <a:prstDash val="solid"/>
              <a:round/>
              <a:headEnd type="none" w="sm" len="sm"/>
              <a:tailEnd type="none" w="sm" len="sm"/>
            </a:ln>
          </p:spPr>
        </p:cxnSp>
        <p:cxnSp>
          <p:nvCxnSpPr>
            <p:cNvPr id="395" name="Google Shape;395;g24801f2f513_0_0"/>
            <p:cNvCxnSpPr/>
            <p:nvPr/>
          </p:nvCxnSpPr>
          <p:spPr>
            <a:xfrm>
              <a:off x="3385545" y="1757083"/>
              <a:ext cx="197100" cy="0"/>
            </a:xfrm>
            <a:prstGeom prst="straightConnector1">
              <a:avLst/>
            </a:prstGeom>
            <a:noFill/>
            <a:ln w="28575" cap="flat" cmpd="sng">
              <a:solidFill>
                <a:schemeClr val="dk2"/>
              </a:solidFill>
              <a:prstDash val="solid"/>
              <a:round/>
              <a:headEnd type="none" w="sm" len="sm"/>
              <a:tailEnd type="none" w="sm" len="sm"/>
            </a:ln>
          </p:spPr>
        </p:cxnSp>
        <p:cxnSp>
          <p:nvCxnSpPr>
            <p:cNvPr id="396" name="Google Shape;396;g24801f2f513_0_0"/>
            <p:cNvCxnSpPr/>
            <p:nvPr/>
          </p:nvCxnSpPr>
          <p:spPr>
            <a:xfrm>
              <a:off x="3385545" y="4616824"/>
              <a:ext cx="197100" cy="0"/>
            </a:xfrm>
            <a:prstGeom prst="straightConnector1">
              <a:avLst/>
            </a:prstGeom>
            <a:noFill/>
            <a:ln w="28575" cap="flat" cmpd="sng">
              <a:solidFill>
                <a:schemeClr val="dk2"/>
              </a:solidFill>
              <a:prstDash val="solid"/>
              <a:round/>
              <a:headEnd type="none" w="sm" len="sm"/>
              <a:tailEnd type="none" w="sm" len="sm"/>
            </a:ln>
          </p:spPr>
        </p:cxnSp>
      </p:grpSp>
      <p:sp>
        <p:nvSpPr>
          <p:cNvPr id="397" name="Google Shape;397;g24801f2f513_0_0"/>
          <p:cNvSpPr txBox="1"/>
          <p:nvPr/>
        </p:nvSpPr>
        <p:spPr>
          <a:xfrm>
            <a:off x="5430163" y="3702878"/>
            <a:ext cx="9324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Calibri"/>
              <a:buNone/>
            </a:pPr>
            <a:r>
              <a:rPr lang="tr-TR" sz="1800" b="1" i="0" u="none" strike="noStrike" cap="none">
                <a:solidFill>
                  <a:srgbClr val="000000"/>
                </a:solidFill>
                <a:latin typeface="Calibri"/>
                <a:ea typeface="Calibri"/>
                <a:cs typeface="Calibri"/>
                <a:sym typeface="Calibri"/>
              </a:rPr>
              <a:t>Part 1</a:t>
            </a:r>
            <a:endParaRPr sz="1400" b="0" i="0" u="none" strike="noStrike" cap="none">
              <a:solidFill>
                <a:srgbClr val="000000"/>
              </a:solidFill>
              <a:latin typeface="Arial"/>
              <a:ea typeface="Arial"/>
              <a:cs typeface="Arial"/>
              <a:sym typeface="Arial"/>
            </a:endParaRPr>
          </a:p>
        </p:txBody>
      </p:sp>
      <p:grpSp>
        <p:nvGrpSpPr>
          <p:cNvPr id="398" name="Google Shape;398;g24801f2f513_0_0"/>
          <p:cNvGrpSpPr/>
          <p:nvPr/>
        </p:nvGrpSpPr>
        <p:grpSpPr>
          <a:xfrm rot="5400000">
            <a:off x="10238356" y="2317886"/>
            <a:ext cx="182771" cy="2834687"/>
            <a:chOff x="3385545" y="3343837"/>
            <a:chExt cx="197100" cy="1272987"/>
          </a:xfrm>
        </p:grpSpPr>
        <p:cxnSp>
          <p:nvCxnSpPr>
            <p:cNvPr id="399" name="Google Shape;399;g24801f2f513_0_0"/>
            <p:cNvCxnSpPr/>
            <p:nvPr/>
          </p:nvCxnSpPr>
          <p:spPr>
            <a:xfrm>
              <a:off x="3484157" y="3343837"/>
              <a:ext cx="0" cy="1272900"/>
            </a:xfrm>
            <a:prstGeom prst="straightConnector1">
              <a:avLst/>
            </a:prstGeom>
            <a:noFill/>
            <a:ln w="28575" cap="flat" cmpd="sng">
              <a:solidFill>
                <a:schemeClr val="dk2"/>
              </a:solidFill>
              <a:prstDash val="solid"/>
              <a:round/>
              <a:headEnd type="none" w="sm" len="sm"/>
              <a:tailEnd type="none" w="sm" len="sm"/>
            </a:ln>
          </p:spPr>
        </p:cxnSp>
        <p:cxnSp>
          <p:nvCxnSpPr>
            <p:cNvPr id="400" name="Google Shape;400;g24801f2f513_0_0"/>
            <p:cNvCxnSpPr/>
            <p:nvPr/>
          </p:nvCxnSpPr>
          <p:spPr>
            <a:xfrm>
              <a:off x="3385545" y="3343837"/>
              <a:ext cx="197100" cy="0"/>
            </a:xfrm>
            <a:prstGeom prst="straightConnector1">
              <a:avLst/>
            </a:prstGeom>
            <a:noFill/>
            <a:ln w="28575" cap="flat" cmpd="sng">
              <a:solidFill>
                <a:schemeClr val="dk2"/>
              </a:solidFill>
              <a:prstDash val="solid"/>
              <a:round/>
              <a:headEnd type="none" w="sm" len="sm"/>
              <a:tailEnd type="none" w="sm" len="sm"/>
            </a:ln>
          </p:spPr>
        </p:cxnSp>
        <p:cxnSp>
          <p:nvCxnSpPr>
            <p:cNvPr id="401" name="Google Shape;401;g24801f2f513_0_0"/>
            <p:cNvCxnSpPr/>
            <p:nvPr/>
          </p:nvCxnSpPr>
          <p:spPr>
            <a:xfrm>
              <a:off x="3385545" y="4616824"/>
              <a:ext cx="197100" cy="0"/>
            </a:xfrm>
            <a:prstGeom prst="straightConnector1">
              <a:avLst/>
            </a:prstGeom>
            <a:noFill/>
            <a:ln w="28575" cap="flat" cmpd="sng">
              <a:solidFill>
                <a:schemeClr val="dk2"/>
              </a:solidFill>
              <a:prstDash val="solid"/>
              <a:round/>
              <a:headEnd type="none" w="sm" len="sm"/>
              <a:tailEnd type="none" w="sm" len="sm"/>
            </a:ln>
          </p:spPr>
        </p:cxnSp>
      </p:grpSp>
      <p:sp>
        <p:nvSpPr>
          <p:cNvPr id="402" name="Google Shape;402;g24801f2f513_0_0"/>
          <p:cNvSpPr txBox="1"/>
          <p:nvPr/>
        </p:nvSpPr>
        <p:spPr>
          <a:xfrm>
            <a:off x="9937314" y="3702878"/>
            <a:ext cx="9324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Calibri"/>
              <a:buNone/>
            </a:pPr>
            <a:r>
              <a:rPr lang="tr-TR" sz="1800" b="1" i="0" u="none" strike="noStrike" cap="none">
                <a:solidFill>
                  <a:srgbClr val="000000"/>
                </a:solidFill>
                <a:latin typeface="Calibri"/>
                <a:ea typeface="Calibri"/>
                <a:cs typeface="Calibri"/>
                <a:sym typeface="Calibri"/>
              </a:rPr>
              <a:t>Part 2</a:t>
            </a:r>
            <a:endParaRPr sz="1400" b="0" i="0" u="none" strike="noStrike" cap="none">
              <a:solidFill>
                <a:srgbClr val="000000"/>
              </a:solidFill>
              <a:latin typeface="Arial"/>
              <a:ea typeface="Arial"/>
              <a:cs typeface="Arial"/>
              <a:sym typeface="Arial"/>
            </a:endParaRPr>
          </a:p>
        </p:txBody>
      </p:sp>
      <p:grpSp>
        <p:nvGrpSpPr>
          <p:cNvPr id="403" name="Google Shape;403;g24801f2f513_0_0"/>
          <p:cNvGrpSpPr/>
          <p:nvPr/>
        </p:nvGrpSpPr>
        <p:grpSpPr>
          <a:xfrm>
            <a:off x="244134" y="4555299"/>
            <a:ext cx="11477873" cy="1310297"/>
            <a:chOff x="235256" y="4439885"/>
            <a:chExt cx="11477873" cy="1310297"/>
          </a:xfrm>
        </p:grpSpPr>
        <p:sp>
          <p:nvSpPr>
            <p:cNvPr id="404" name="Google Shape;404;g24801f2f513_0_0"/>
            <p:cNvSpPr txBox="1"/>
            <p:nvPr/>
          </p:nvSpPr>
          <p:spPr>
            <a:xfrm>
              <a:off x="2666235" y="4798147"/>
              <a:ext cx="2469000" cy="369300"/>
            </a:xfrm>
            <a:prstGeom prst="rect">
              <a:avLst/>
            </a:prstGeom>
            <a:solidFill>
              <a:schemeClr val="accent1"/>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dirty="0">
                  <a:solidFill>
                    <a:srgbClr val="FFFFFF"/>
                  </a:solidFill>
                  <a:latin typeface="Calibri"/>
                  <a:ea typeface="Calibri"/>
                  <a:cs typeface="Calibri"/>
                  <a:sym typeface="Calibri"/>
                </a:rPr>
                <a:t>D-</a:t>
              </a:r>
              <a:r>
                <a:rPr lang="tr-TR" sz="1800" b="1" i="0" u="none" strike="noStrike" cap="none" dirty="0" err="1">
                  <a:solidFill>
                    <a:srgbClr val="FFFFFF"/>
                  </a:solidFill>
                  <a:latin typeface="Calibri"/>
                  <a:ea typeface="Calibri"/>
                  <a:cs typeface="Calibri"/>
                  <a:sym typeface="Calibri"/>
                </a:rPr>
                <a:t>VRd</a:t>
              </a:r>
              <a:r>
                <a:rPr lang="tr-TR" sz="1800" b="0" i="0" u="none" strike="noStrike" cap="none" dirty="0">
                  <a:solidFill>
                    <a:srgbClr val="FFFFFF"/>
                  </a:solidFill>
                  <a:latin typeface="Calibri"/>
                  <a:ea typeface="Calibri"/>
                  <a:cs typeface="Calibri"/>
                  <a:sym typeface="Calibri"/>
                </a:rPr>
                <a:t> in 21-day </a:t>
              </a:r>
              <a:r>
                <a:rPr lang="tr-TR" sz="1800" b="0" i="0" u="none" strike="noStrike" cap="none" dirty="0" err="1">
                  <a:solidFill>
                    <a:srgbClr val="FFFFFF"/>
                  </a:solidFill>
                  <a:latin typeface="Calibri"/>
                  <a:ea typeface="Calibri"/>
                  <a:cs typeface="Calibri"/>
                  <a:sym typeface="Calibri"/>
                </a:rPr>
                <a:t>cycles</a:t>
              </a:r>
              <a:endParaRPr sz="1400" b="0" i="0" u="none" strike="noStrike" cap="none" dirty="0">
                <a:solidFill>
                  <a:srgbClr val="000000"/>
                </a:solidFill>
                <a:latin typeface="Arial"/>
                <a:ea typeface="Arial"/>
                <a:cs typeface="Arial"/>
                <a:sym typeface="Arial"/>
              </a:endParaRPr>
            </a:p>
          </p:txBody>
        </p:sp>
        <p:sp>
          <p:nvSpPr>
            <p:cNvPr id="405" name="Google Shape;405;g24801f2f513_0_0"/>
            <p:cNvSpPr txBox="1"/>
            <p:nvPr/>
          </p:nvSpPr>
          <p:spPr>
            <a:xfrm>
              <a:off x="235256" y="4660582"/>
              <a:ext cx="2103000" cy="10896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EFDDE"/>
                </a:buClr>
                <a:buSzPts val="1800"/>
                <a:buFont typeface="Noto Sans Symbols"/>
                <a:buNone/>
              </a:pPr>
              <a:r>
                <a:rPr lang="tr-TR" sz="1800" b="0" i="0" u="none" strike="noStrike" cap="none">
                  <a:solidFill>
                    <a:srgbClr val="000000"/>
                  </a:solidFill>
                  <a:latin typeface="Calibri"/>
                  <a:ea typeface="Calibri"/>
                  <a:cs typeface="Calibri"/>
                  <a:sym typeface="Calibri"/>
                </a:rPr>
                <a:t>Transplant-eligible patients with ND MM, ECOG PS ≤2</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FEFDDE"/>
                </a:buClr>
                <a:buSzPts val="1800"/>
                <a:buFont typeface="Noto Sans Symbols"/>
                <a:buNone/>
              </a:pPr>
              <a:r>
                <a:rPr lang="tr-TR" sz="1800" b="0" i="0" u="none" strike="noStrike" cap="none">
                  <a:solidFill>
                    <a:srgbClr val="000000"/>
                  </a:solidFill>
                  <a:latin typeface="Calibri"/>
                  <a:ea typeface="Calibri"/>
                  <a:cs typeface="Calibri"/>
                  <a:sym typeface="Calibri"/>
                </a:rPr>
                <a:t>(N = 207)</a:t>
              </a:r>
              <a:endParaRPr sz="1800" b="0" i="0" u="none" strike="noStrike" cap="none">
                <a:solidFill>
                  <a:srgbClr val="000000"/>
                </a:solidFill>
                <a:latin typeface="Calibri"/>
                <a:ea typeface="Calibri"/>
                <a:cs typeface="Calibri"/>
                <a:sym typeface="Calibri"/>
              </a:endParaRPr>
            </a:p>
          </p:txBody>
        </p:sp>
        <p:cxnSp>
          <p:nvCxnSpPr>
            <p:cNvPr id="406" name="Google Shape;406;g24801f2f513_0_0"/>
            <p:cNvCxnSpPr/>
            <p:nvPr/>
          </p:nvCxnSpPr>
          <p:spPr>
            <a:xfrm rot="10800000">
              <a:off x="5317680" y="4895117"/>
              <a:ext cx="0" cy="222900"/>
            </a:xfrm>
            <a:prstGeom prst="straightConnector1">
              <a:avLst/>
            </a:prstGeom>
            <a:noFill/>
            <a:ln w="28575" cap="flat" cmpd="sng">
              <a:solidFill>
                <a:schemeClr val="dk2"/>
              </a:solidFill>
              <a:prstDash val="solid"/>
              <a:round/>
              <a:headEnd type="none" w="sm" len="sm"/>
              <a:tailEnd type="triangle" w="med" len="med"/>
            </a:ln>
          </p:spPr>
        </p:cxnSp>
        <p:cxnSp>
          <p:nvCxnSpPr>
            <p:cNvPr id="407" name="Google Shape;407;g24801f2f513_0_0"/>
            <p:cNvCxnSpPr/>
            <p:nvPr/>
          </p:nvCxnSpPr>
          <p:spPr>
            <a:xfrm rot="10800000">
              <a:off x="6389067" y="4895117"/>
              <a:ext cx="0" cy="222900"/>
            </a:xfrm>
            <a:prstGeom prst="straightConnector1">
              <a:avLst/>
            </a:prstGeom>
            <a:noFill/>
            <a:ln w="28575" cap="flat" cmpd="sng">
              <a:solidFill>
                <a:schemeClr val="dk2"/>
              </a:solidFill>
              <a:prstDash val="solid"/>
              <a:round/>
              <a:headEnd type="none" w="sm" len="sm"/>
              <a:tailEnd type="triangle" w="med" len="med"/>
            </a:ln>
          </p:spPr>
        </p:cxnSp>
        <p:cxnSp>
          <p:nvCxnSpPr>
            <p:cNvPr id="408" name="Google Shape;408;g24801f2f513_0_0"/>
            <p:cNvCxnSpPr/>
            <p:nvPr/>
          </p:nvCxnSpPr>
          <p:spPr>
            <a:xfrm rot="10800000">
              <a:off x="9023840" y="4872104"/>
              <a:ext cx="0" cy="222900"/>
            </a:xfrm>
            <a:prstGeom prst="straightConnector1">
              <a:avLst/>
            </a:prstGeom>
            <a:noFill/>
            <a:ln w="28575" cap="flat" cmpd="sng">
              <a:solidFill>
                <a:schemeClr val="dk2"/>
              </a:solidFill>
              <a:prstDash val="solid"/>
              <a:round/>
              <a:headEnd type="none" w="sm" len="sm"/>
              <a:tailEnd type="triangle" w="med" len="med"/>
            </a:ln>
          </p:spPr>
        </p:cxnSp>
        <p:cxnSp>
          <p:nvCxnSpPr>
            <p:cNvPr id="409" name="Google Shape;409;g24801f2f513_0_0"/>
            <p:cNvCxnSpPr/>
            <p:nvPr/>
          </p:nvCxnSpPr>
          <p:spPr>
            <a:xfrm rot="-5400000">
              <a:off x="2320446" y="4891240"/>
              <a:ext cx="183000" cy="365700"/>
            </a:xfrm>
            <a:prstGeom prst="straightConnector1">
              <a:avLst/>
            </a:prstGeom>
            <a:noFill/>
            <a:ln w="28575" cap="flat" cmpd="sng">
              <a:solidFill>
                <a:schemeClr val="dk2"/>
              </a:solidFill>
              <a:prstDash val="solid"/>
              <a:round/>
              <a:headEnd type="none" w="sm" len="sm"/>
              <a:tailEnd type="triangle" w="med" len="med"/>
            </a:ln>
          </p:spPr>
        </p:cxnSp>
        <p:sp>
          <p:nvSpPr>
            <p:cNvPr id="410" name="Google Shape;410;g24801f2f513_0_0"/>
            <p:cNvSpPr txBox="1"/>
            <p:nvPr/>
          </p:nvSpPr>
          <p:spPr>
            <a:xfrm>
              <a:off x="6524917" y="4798147"/>
              <a:ext cx="2389200" cy="369300"/>
            </a:xfrm>
            <a:prstGeom prst="rect">
              <a:avLst/>
            </a:prstGeom>
            <a:solidFill>
              <a:schemeClr val="accent1"/>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D-VRd</a:t>
              </a:r>
              <a:r>
                <a:rPr lang="tr-TR" sz="1800" b="0" i="0" u="none" strike="noStrike" cap="none">
                  <a:solidFill>
                    <a:srgbClr val="FFFFFF"/>
                  </a:solidFill>
                  <a:latin typeface="Calibri"/>
                  <a:ea typeface="Calibri"/>
                  <a:cs typeface="Calibri"/>
                  <a:sym typeface="Calibri"/>
                </a:rPr>
                <a:t> in 21-day cycles</a:t>
              </a:r>
              <a:endParaRPr sz="1400" b="0" i="0" u="none" strike="noStrike" cap="none">
                <a:solidFill>
                  <a:srgbClr val="000000"/>
                </a:solidFill>
                <a:latin typeface="Arial"/>
                <a:ea typeface="Arial"/>
                <a:cs typeface="Arial"/>
                <a:sym typeface="Arial"/>
              </a:endParaRPr>
            </a:p>
          </p:txBody>
        </p:sp>
        <p:sp>
          <p:nvSpPr>
            <p:cNvPr id="411" name="Google Shape;411;g24801f2f513_0_0"/>
            <p:cNvSpPr txBox="1"/>
            <p:nvPr/>
          </p:nvSpPr>
          <p:spPr>
            <a:xfrm>
              <a:off x="9158993" y="4798147"/>
              <a:ext cx="2363100" cy="369300"/>
            </a:xfrm>
            <a:prstGeom prst="rect">
              <a:avLst/>
            </a:prstGeom>
            <a:solidFill>
              <a:schemeClr val="accent1"/>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dirty="0">
                  <a:solidFill>
                    <a:srgbClr val="FFFFFF"/>
                  </a:solidFill>
                  <a:latin typeface="Calibri"/>
                  <a:ea typeface="Calibri"/>
                  <a:cs typeface="Calibri"/>
                  <a:sym typeface="Calibri"/>
                </a:rPr>
                <a:t>D-R</a:t>
              </a:r>
              <a:r>
                <a:rPr lang="tr-TR" sz="1800" b="0" i="0" u="none" strike="noStrike" cap="none" dirty="0">
                  <a:solidFill>
                    <a:srgbClr val="FFFFFF"/>
                  </a:solidFill>
                  <a:latin typeface="Calibri"/>
                  <a:ea typeface="Calibri"/>
                  <a:cs typeface="Calibri"/>
                  <a:sym typeface="Calibri"/>
                </a:rPr>
                <a:t> in 28-day </a:t>
              </a:r>
              <a:r>
                <a:rPr lang="tr-TR" sz="1800" b="0" i="0" u="none" strike="noStrike" cap="none" dirty="0" err="1">
                  <a:solidFill>
                    <a:srgbClr val="FFFFFF"/>
                  </a:solidFill>
                  <a:latin typeface="Calibri"/>
                  <a:ea typeface="Calibri"/>
                  <a:cs typeface="Calibri"/>
                  <a:sym typeface="Calibri"/>
                </a:rPr>
                <a:t>cycles</a:t>
              </a:r>
              <a:endParaRPr sz="1400" b="0" i="0" u="none" strike="noStrike" cap="none" dirty="0">
                <a:solidFill>
                  <a:srgbClr val="000000"/>
                </a:solidFill>
                <a:latin typeface="Arial"/>
                <a:ea typeface="Arial"/>
                <a:cs typeface="Arial"/>
                <a:sym typeface="Arial"/>
              </a:endParaRPr>
            </a:p>
          </p:txBody>
        </p:sp>
        <p:sp>
          <p:nvSpPr>
            <p:cNvPr id="412" name="Google Shape;412;g24801f2f513_0_0"/>
            <p:cNvSpPr txBox="1"/>
            <p:nvPr/>
          </p:nvSpPr>
          <p:spPr>
            <a:xfrm>
              <a:off x="5461922" y="4821900"/>
              <a:ext cx="822900" cy="369300"/>
            </a:xfrm>
            <a:prstGeom prst="rect">
              <a:avLst/>
            </a:prstGeom>
            <a:solidFill>
              <a:srgbClr val="B7D9E3"/>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r>
                <a:rPr lang="tr-TR" sz="1800" b="1" i="0" u="none" strike="noStrike" cap="none">
                  <a:solidFill>
                    <a:srgbClr val="000000"/>
                  </a:solidFill>
                  <a:latin typeface="Calibri"/>
                  <a:ea typeface="Calibri"/>
                  <a:cs typeface="Calibri"/>
                  <a:sym typeface="Calibri"/>
                </a:rPr>
                <a:t>ASCT</a:t>
              </a:r>
              <a:endParaRPr sz="1400" b="0" i="0" u="none" strike="noStrike" cap="none">
                <a:solidFill>
                  <a:srgbClr val="000000"/>
                </a:solidFill>
                <a:latin typeface="Arial"/>
                <a:ea typeface="Arial"/>
                <a:cs typeface="Arial"/>
                <a:sym typeface="Arial"/>
              </a:endParaRPr>
            </a:p>
          </p:txBody>
        </p:sp>
        <p:sp>
          <p:nvSpPr>
            <p:cNvPr id="413" name="Google Shape;413;g24801f2f513_0_0"/>
            <p:cNvSpPr txBox="1"/>
            <p:nvPr/>
          </p:nvSpPr>
          <p:spPr>
            <a:xfrm>
              <a:off x="2555072" y="4439885"/>
              <a:ext cx="19437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1" i="0" u="none" strike="noStrike" cap="none">
                  <a:solidFill>
                    <a:srgbClr val="000000"/>
                  </a:solidFill>
                  <a:latin typeface="Calibri"/>
                  <a:ea typeface="Calibri"/>
                  <a:cs typeface="Calibri"/>
                  <a:sym typeface="Calibri"/>
                </a:rPr>
                <a:t>Induction</a:t>
              </a:r>
              <a:r>
                <a:rPr lang="tr-TR" sz="1600" b="0" i="0" u="none" strike="noStrike" cap="none">
                  <a:solidFill>
                    <a:srgbClr val="000000"/>
                  </a:solidFill>
                  <a:latin typeface="Calibri"/>
                  <a:ea typeface="Calibri"/>
                  <a:cs typeface="Calibri"/>
                  <a:sym typeface="Calibri"/>
                </a:rPr>
                <a:t>: Cycles 1-4</a:t>
              </a:r>
              <a:endParaRPr sz="1400" b="0" i="0" u="none" strike="noStrike" cap="none">
                <a:solidFill>
                  <a:srgbClr val="000000"/>
                </a:solidFill>
                <a:latin typeface="Arial"/>
                <a:ea typeface="Arial"/>
                <a:cs typeface="Arial"/>
                <a:sym typeface="Arial"/>
              </a:endParaRPr>
            </a:p>
          </p:txBody>
        </p:sp>
        <p:sp>
          <p:nvSpPr>
            <p:cNvPr id="414" name="Google Shape;414;g24801f2f513_0_0"/>
            <p:cNvSpPr txBox="1"/>
            <p:nvPr/>
          </p:nvSpPr>
          <p:spPr>
            <a:xfrm>
              <a:off x="6371776" y="4439885"/>
              <a:ext cx="23940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1" i="0" u="none" strike="noStrike" cap="none">
                  <a:solidFill>
                    <a:srgbClr val="000000"/>
                  </a:solidFill>
                  <a:latin typeface="Calibri"/>
                  <a:ea typeface="Calibri"/>
                  <a:cs typeface="Calibri"/>
                  <a:sym typeface="Calibri"/>
                </a:rPr>
                <a:t>Consolidation</a:t>
              </a:r>
              <a:r>
                <a:rPr lang="tr-TR" sz="1600" b="0" i="0" u="none" strike="noStrike" cap="none">
                  <a:solidFill>
                    <a:srgbClr val="000000"/>
                  </a:solidFill>
                  <a:latin typeface="Calibri"/>
                  <a:ea typeface="Calibri"/>
                  <a:cs typeface="Calibri"/>
                  <a:sym typeface="Calibri"/>
                </a:rPr>
                <a:t>: Cycles 5-6*</a:t>
              </a:r>
              <a:endParaRPr sz="1400" b="0" i="0" u="none" strike="noStrike" cap="none">
                <a:solidFill>
                  <a:srgbClr val="000000"/>
                </a:solidFill>
                <a:latin typeface="Arial"/>
                <a:ea typeface="Arial"/>
                <a:cs typeface="Arial"/>
                <a:sym typeface="Arial"/>
              </a:endParaRPr>
            </a:p>
          </p:txBody>
        </p:sp>
        <p:sp>
          <p:nvSpPr>
            <p:cNvPr id="415" name="Google Shape;415;g24801f2f513_0_0"/>
            <p:cNvSpPr txBox="1"/>
            <p:nvPr/>
          </p:nvSpPr>
          <p:spPr>
            <a:xfrm>
              <a:off x="8971729" y="4439885"/>
              <a:ext cx="2741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1" i="0" u="none" strike="noStrike" cap="none">
                  <a:solidFill>
                    <a:srgbClr val="000000"/>
                  </a:solidFill>
                  <a:latin typeface="Calibri"/>
                  <a:ea typeface="Calibri"/>
                  <a:cs typeface="Calibri"/>
                  <a:sym typeface="Calibri"/>
                </a:rPr>
                <a:t>Maintenance</a:t>
              </a:r>
              <a:r>
                <a:rPr lang="tr-TR" sz="1600" b="0" i="0" u="none" strike="noStrike" cap="none">
                  <a:solidFill>
                    <a:srgbClr val="000000"/>
                  </a:solidFill>
                  <a:latin typeface="Calibri"/>
                  <a:ea typeface="Calibri"/>
                  <a:cs typeface="Calibri"/>
                  <a:sym typeface="Calibri"/>
                </a:rPr>
                <a:t>: Until PD or 2 yr</a:t>
              </a:r>
              <a:r>
                <a:rPr lang="tr-TR" sz="1600" b="0" i="0" u="none" strike="noStrike" cap="none" baseline="30000">
                  <a:solidFill>
                    <a:srgbClr val="060809"/>
                  </a:solidFill>
                  <a:latin typeface="Calibri"/>
                  <a:ea typeface="Calibri"/>
                  <a:cs typeface="Calibri"/>
                  <a:sym typeface="Calibri"/>
                </a:rPr>
                <a:t>†</a:t>
              </a:r>
              <a:endParaRPr sz="1600" b="0" i="0" u="none" strike="noStrike" cap="none">
                <a:solidFill>
                  <a:srgbClr val="000000"/>
                </a:solidFill>
                <a:latin typeface="Calibri"/>
                <a:ea typeface="Calibri"/>
                <a:cs typeface="Calibri"/>
                <a:sym typeface="Calibri"/>
              </a:endParaRPr>
            </a:p>
          </p:txBody>
        </p:sp>
        <p:sp>
          <p:nvSpPr>
            <p:cNvPr id="416" name="Google Shape;416;g24801f2f513_0_0"/>
            <p:cNvSpPr txBox="1"/>
            <p:nvPr/>
          </p:nvSpPr>
          <p:spPr>
            <a:xfrm>
              <a:off x="2666235" y="5309161"/>
              <a:ext cx="2469000" cy="369300"/>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VRd</a:t>
              </a:r>
              <a:r>
                <a:rPr lang="tr-TR" sz="1800" b="0" i="0" u="none" strike="noStrike" cap="none">
                  <a:solidFill>
                    <a:srgbClr val="FFFFFF"/>
                  </a:solidFill>
                  <a:latin typeface="Calibri"/>
                  <a:ea typeface="Calibri"/>
                  <a:cs typeface="Calibri"/>
                  <a:sym typeface="Calibri"/>
                </a:rPr>
                <a:t> in 21-day cycles</a:t>
              </a:r>
              <a:endParaRPr sz="1400" b="0" i="0" u="none" strike="noStrike" cap="none">
                <a:solidFill>
                  <a:srgbClr val="000000"/>
                </a:solidFill>
                <a:latin typeface="Arial"/>
                <a:ea typeface="Arial"/>
                <a:cs typeface="Arial"/>
                <a:sym typeface="Arial"/>
              </a:endParaRPr>
            </a:p>
          </p:txBody>
        </p:sp>
        <p:sp>
          <p:nvSpPr>
            <p:cNvPr id="417" name="Google Shape;417;g24801f2f513_0_0"/>
            <p:cNvSpPr txBox="1"/>
            <p:nvPr/>
          </p:nvSpPr>
          <p:spPr>
            <a:xfrm>
              <a:off x="6524917" y="5309161"/>
              <a:ext cx="2389200" cy="369300"/>
            </a:xfrm>
            <a:prstGeom prst="rect">
              <a:avLst/>
            </a:prstGeom>
            <a:solidFill>
              <a:schemeClr val="accent3"/>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VRd</a:t>
              </a:r>
              <a:r>
                <a:rPr lang="tr-TR" sz="1800" b="0" i="0" u="none" strike="noStrike" cap="none">
                  <a:solidFill>
                    <a:srgbClr val="FFFFFF"/>
                  </a:solidFill>
                  <a:latin typeface="Calibri"/>
                  <a:ea typeface="Calibri"/>
                  <a:cs typeface="Calibri"/>
                  <a:sym typeface="Calibri"/>
                </a:rPr>
                <a:t> in 21-day cycles</a:t>
              </a:r>
              <a:endParaRPr sz="1400" b="0" i="0" u="none" strike="noStrike" cap="none">
                <a:solidFill>
                  <a:srgbClr val="000000"/>
                </a:solidFill>
                <a:latin typeface="Arial"/>
                <a:ea typeface="Arial"/>
                <a:cs typeface="Arial"/>
                <a:sym typeface="Arial"/>
              </a:endParaRPr>
            </a:p>
          </p:txBody>
        </p:sp>
        <p:sp>
          <p:nvSpPr>
            <p:cNvPr id="418" name="Google Shape;418;g24801f2f513_0_0"/>
            <p:cNvSpPr txBox="1"/>
            <p:nvPr/>
          </p:nvSpPr>
          <p:spPr>
            <a:xfrm>
              <a:off x="9158992" y="5309161"/>
              <a:ext cx="2363100" cy="369300"/>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R</a:t>
              </a:r>
              <a:r>
                <a:rPr lang="tr-TR" sz="1800" b="0" i="0" u="none" strike="noStrike" cap="none">
                  <a:solidFill>
                    <a:srgbClr val="FFFFFF"/>
                  </a:solidFill>
                  <a:latin typeface="Calibri"/>
                  <a:ea typeface="Calibri"/>
                  <a:cs typeface="Calibri"/>
                  <a:sym typeface="Calibri"/>
                </a:rPr>
                <a:t> in 28-day cycles</a:t>
              </a:r>
              <a:endParaRPr sz="1400" b="0" i="0" u="none" strike="noStrike" cap="none">
                <a:solidFill>
                  <a:srgbClr val="000000"/>
                </a:solidFill>
                <a:latin typeface="Arial"/>
                <a:ea typeface="Arial"/>
                <a:cs typeface="Arial"/>
                <a:sym typeface="Arial"/>
              </a:endParaRPr>
            </a:p>
          </p:txBody>
        </p:sp>
        <p:cxnSp>
          <p:nvCxnSpPr>
            <p:cNvPr id="419" name="Google Shape;419;g24801f2f513_0_0"/>
            <p:cNvCxnSpPr/>
            <p:nvPr/>
          </p:nvCxnSpPr>
          <p:spPr>
            <a:xfrm rot="10800000">
              <a:off x="5320995" y="5382936"/>
              <a:ext cx="0" cy="222900"/>
            </a:xfrm>
            <a:prstGeom prst="straightConnector1">
              <a:avLst/>
            </a:prstGeom>
            <a:noFill/>
            <a:ln w="28575" cap="flat" cmpd="sng">
              <a:solidFill>
                <a:schemeClr val="dk2"/>
              </a:solidFill>
              <a:prstDash val="solid"/>
              <a:round/>
              <a:headEnd type="none" w="sm" len="sm"/>
              <a:tailEnd type="triangle" w="med" len="med"/>
            </a:ln>
          </p:spPr>
        </p:cxnSp>
        <p:cxnSp>
          <p:nvCxnSpPr>
            <p:cNvPr id="420" name="Google Shape;420;g24801f2f513_0_0"/>
            <p:cNvCxnSpPr/>
            <p:nvPr/>
          </p:nvCxnSpPr>
          <p:spPr>
            <a:xfrm rot="10800000">
              <a:off x="6392382" y="5382938"/>
              <a:ext cx="0" cy="222900"/>
            </a:xfrm>
            <a:prstGeom prst="straightConnector1">
              <a:avLst/>
            </a:prstGeom>
            <a:noFill/>
            <a:ln w="28575" cap="flat" cmpd="sng">
              <a:solidFill>
                <a:schemeClr val="dk2"/>
              </a:solidFill>
              <a:prstDash val="solid"/>
              <a:round/>
              <a:headEnd type="none" w="sm" len="sm"/>
              <a:tailEnd type="triangle" w="med" len="med"/>
            </a:ln>
          </p:spPr>
        </p:cxnSp>
        <p:cxnSp>
          <p:nvCxnSpPr>
            <p:cNvPr id="421" name="Google Shape;421;g24801f2f513_0_0"/>
            <p:cNvCxnSpPr/>
            <p:nvPr/>
          </p:nvCxnSpPr>
          <p:spPr>
            <a:xfrm rot="10800000">
              <a:off x="9027155" y="5422069"/>
              <a:ext cx="0" cy="222900"/>
            </a:xfrm>
            <a:prstGeom prst="straightConnector1">
              <a:avLst/>
            </a:prstGeom>
            <a:noFill/>
            <a:ln w="28575" cap="flat" cmpd="sng">
              <a:solidFill>
                <a:schemeClr val="dk2"/>
              </a:solidFill>
              <a:prstDash val="solid"/>
              <a:round/>
              <a:headEnd type="none" w="sm" len="sm"/>
              <a:tailEnd type="triangle" w="med" len="med"/>
            </a:ln>
          </p:spPr>
        </p:cxnSp>
        <p:sp>
          <p:nvSpPr>
            <p:cNvPr id="422" name="Google Shape;422;g24801f2f513_0_0"/>
            <p:cNvSpPr txBox="1"/>
            <p:nvPr/>
          </p:nvSpPr>
          <p:spPr>
            <a:xfrm>
              <a:off x="5465237" y="5309161"/>
              <a:ext cx="822900" cy="369300"/>
            </a:xfrm>
            <a:prstGeom prst="rect">
              <a:avLst/>
            </a:prstGeom>
            <a:solidFill>
              <a:srgbClr val="B7D9E3"/>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r>
                <a:rPr lang="tr-TR" sz="1800" b="1" i="0" u="none" strike="noStrike" cap="none">
                  <a:solidFill>
                    <a:srgbClr val="000000"/>
                  </a:solidFill>
                  <a:latin typeface="Calibri"/>
                  <a:ea typeface="Calibri"/>
                  <a:cs typeface="Calibri"/>
                  <a:sym typeface="Calibri"/>
                </a:rPr>
                <a:t>ASCT</a:t>
              </a:r>
              <a:endParaRPr sz="1400" b="0" i="0" u="none" strike="noStrike" cap="none">
                <a:solidFill>
                  <a:srgbClr val="000000"/>
                </a:solidFill>
                <a:latin typeface="Arial"/>
                <a:ea typeface="Arial"/>
                <a:cs typeface="Arial"/>
                <a:sym typeface="Arial"/>
              </a:endParaRPr>
            </a:p>
          </p:txBody>
        </p:sp>
        <p:cxnSp>
          <p:nvCxnSpPr>
            <p:cNvPr id="423" name="Google Shape;423;g24801f2f513_0_0"/>
            <p:cNvCxnSpPr/>
            <p:nvPr/>
          </p:nvCxnSpPr>
          <p:spPr>
            <a:xfrm>
              <a:off x="2222472" y="5317990"/>
              <a:ext cx="365700" cy="183000"/>
            </a:xfrm>
            <a:prstGeom prst="straightConnector1">
              <a:avLst/>
            </a:prstGeom>
            <a:noFill/>
            <a:ln w="28575" cap="flat" cmpd="sng">
              <a:solidFill>
                <a:schemeClr val="dk2"/>
              </a:solidFill>
              <a:prstDash val="solid"/>
              <a:round/>
              <a:headEnd type="none" w="sm" len="sm"/>
              <a:tailEnd type="triangle" w="med" len="med"/>
            </a:ln>
          </p:spPr>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g24801f2f513_0_407"/>
          <p:cNvSpPr txBox="1">
            <a:spLocks noGrp="1"/>
          </p:cNvSpPr>
          <p:nvPr>
            <p:ph type="ctrTitle"/>
          </p:nvPr>
        </p:nvSpPr>
        <p:spPr>
          <a:xfrm>
            <a:off x="1717963" y="2565375"/>
            <a:ext cx="9144000" cy="1727250"/>
          </a:xfrm>
          <a:prstGeom prst="rect">
            <a:avLst/>
          </a:prstGeom>
          <a:solidFill>
            <a:srgbClr val="FF0000"/>
          </a:solid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00000"/>
              <a:buNone/>
            </a:pPr>
            <a:r>
              <a:rPr lang="tr-TR" dirty="0">
                <a:solidFill>
                  <a:schemeClr val="bg1"/>
                </a:solidFill>
              </a:rPr>
              <a:t>Tedavi Yaklaşımları </a:t>
            </a:r>
            <a:br>
              <a:rPr lang="tr-TR" dirty="0">
                <a:solidFill>
                  <a:schemeClr val="bg1"/>
                </a:solidFill>
              </a:rPr>
            </a:br>
            <a:r>
              <a:rPr lang="tr-TR" dirty="0">
                <a:solidFill>
                  <a:schemeClr val="bg1"/>
                </a:solidFill>
              </a:rPr>
              <a:t>Nakle Uygun Olan Hastalar</a:t>
            </a:r>
            <a:endParaRPr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9;g24801f2f513_0_61">
            <a:extLst>
              <a:ext uri="{FF2B5EF4-FFF2-40B4-BE49-F238E27FC236}">
                <a16:creationId xmlns:a16="http://schemas.microsoft.com/office/drawing/2014/main" id="{FA4FEEC4-9375-3BBE-F424-A5C488EFFA8A}"/>
              </a:ext>
            </a:extLst>
          </p:cNvPr>
          <p:cNvSpPr txBox="1">
            <a:spLocks noGrp="1"/>
          </p:cNvSpPr>
          <p:nvPr>
            <p:ph type="title"/>
          </p:nvPr>
        </p:nvSpPr>
        <p:spPr>
          <a:xfrm>
            <a:off x="609759" y="238127"/>
            <a:ext cx="11111186" cy="956569"/>
          </a:xfrm>
          <a:prstGeom prst="rect">
            <a:avLst/>
          </a:prstGeom>
          <a:solidFill>
            <a:schemeClr val="bg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rgbClr val="FF0000"/>
                </a:solidFill>
              </a:rPr>
              <a:t> </a:t>
            </a:r>
            <a:r>
              <a:rPr lang="tr-TR" b="1" dirty="0" err="1">
                <a:solidFill>
                  <a:srgbClr val="FF0000"/>
                </a:solidFill>
              </a:rPr>
              <a:t>Daratumumab</a:t>
            </a:r>
            <a:r>
              <a:rPr lang="tr-TR" b="1" dirty="0">
                <a:solidFill>
                  <a:srgbClr val="FF0000"/>
                </a:solidFill>
              </a:rPr>
              <a:t>-Tabanlı Tedavi: Yanıt Derinliği</a:t>
            </a:r>
            <a:endParaRPr b="1" dirty="0">
              <a:solidFill>
                <a:srgbClr val="FF0000"/>
              </a:solidFill>
            </a:endParaRPr>
          </a:p>
        </p:txBody>
      </p:sp>
      <p:graphicFrame>
        <p:nvGraphicFramePr>
          <p:cNvPr id="7" name="Table 4">
            <a:extLst>
              <a:ext uri="{FF2B5EF4-FFF2-40B4-BE49-F238E27FC236}">
                <a16:creationId xmlns:a16="http://schemas.microsoft.com/office/drawing/2014/main" id="{BC8B319C-45FB-845A-D4CD-97B9EA21A3D2}"/>
              </a:ext>
            </a:extLst>
          </p:cNvPr>
          <p:cNvGraphicFramePr>
            <a:graphicFrameLocks/>
          </p:cNvGraphicFramePr>
          <p:nvPr/>
        </p:nvGraphicFramePr>
        <p:xfrm>
          <a:off x="609759" y="1392382"/>
          <a:ext cx="10782300" cy="1828800"/>
        </p:xfrm>
        <a:graphic>
          <a:graphicData uri="http://schemas.openxmlformats.org/drawingml/2006/table">
            <a:tbl>
              <a:tblPr firstRow="1" bandRow="1"/>
              <a:tblGrid>
                <a:gridCol w="1859172">
                  <a:extLst>
                    <a:ext uri="{9D8B030D-6E8A-4147-A177-3AD203B41FA5}">
                      <a16:colId xmlns:a16="http://schemas.microsoft.com/office/drawing/2014/main" val="2057586163"/>
                    </a:ext>
                  </a:extLst>
                </a:gridCol>
                <a:gridCol w="1313858">
                  <a:extLst>
                    <a:ext uri="{9D8B030D-6E8A-4147-A177-3AD203B41FA5}">
                      <a16:colId xmlns:a16="http://schemas.microsoft.com/office/drawing/2014/main" val="3883723485"/>
                    </a:ext>
                  </a:extLst>
                </a:gridCol>
                <a:gridCol w="765353">
                  <a:extLst>
                    <a:ext uri="{9D8B030D-6E8A-4147-A177-3AD203B41FA5}">
                      <a16:colId xmlns:a16="http://schemas.microsoft.com/office/drawing/2014/main" val="2447093769"/>
                    </a:ext>
                  </a:extLst>
                </a:gridCol>
                <a:gridCol w="854645">
                  <a:extLst>
                    <a:ext uri="{9D8B030D-6E8A-4147-A177-3AD203B41FA5}">
                      <a16:colId xmlns:a16="http://schemas.microsoft.com/office/drawing/2014/main" val="4142070427"/>
                    </a:ext>
                  </a:extLst>
                </a:gridCol>
                <a:gridCol w="1100759">
                  <a:extLst>
                    <a:ext uri="{9D8B030D-6E8A-4147-A177-3AD203B41FA5}">
                      <a16:colId xmlns:a16="http://schemas.microsoft.com/office/drawing/2014/main" val="3123290642"/>
                    </a:ext>
                  </a:extLst>
                </a:gridCol>
                <a:gridCol w="863648">
                  <a:extLst>
                    <a:ext uri="{9D8B030D-6E8A-4147-A177-3AD203B41FA5}">
                      <a16:colId xmlns:a16="http://schemas.microsoft.com/office/drawing/2014/main" val="1881971629"/>
                    </a:ext>
                  </a:extLst>
                </a:gridCol>
                <a:gridCol w="1091757">
                  <a:extLst>
                    <a:ext uri="{9D8B030D-6E8A-4147-A177-3AD203B41FA5}">
                      <a16:colId xmlns:a16="http://schemas.microsoft.com/office/drawing/2014/main" val="3727408560"/>
                    </a:ext>
                  </a:extLst>
                </a:gridCol>
                <a:gridCol w="859896">
                  <a:extLst>
                    <a:ext uri="{9D8B030D-6E8A-4147-A177-3AD203B41FA5}">
                      <a16:colId xmlns:a16="http://schemas.microsoft.com/office/drawing/2014/main" val="3852058065"/>
                    </a:ext>
                  </a:extLst>
                </a:gridCol>
                <a:gridCol w="1095509">
                  <a:extLst>
                    <a:ext uri="{9D8B030D-6E8A-4147-A177-3AD203B41FA5}">
                      <a16:colId xmlns:a16="http://schemas.microsoft.com/office/drawing/2014/main" val="2316490795"/>
                    </a:ext>
                  </a:extLst>
                </a:gridCol>
                <a:gridCol w="977703">
                  <a:extLst>
                    <a:ext uri="{9D8B030D-6E8A-4147-A177-3AD203B41FA5}">
                      <a16:colId xmlns:a16="http://schemas.microsoft.com/office/drawing/2014/main" val="4072151127"/>
                    </a:ext>
                  </a:extLst>
                </a:gridCol>
              </a:tblGrid>
              <a:tr h="0">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Trial</a:t>
                      </a: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Regimen</a:t>
                      </a: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N</a:t>
                      </a: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gridSpan="7">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Depth of Response, %</a:t>
                      </a:r>
                    </a:p>
                  </a:txBody>
                  <a:tcPr marL="118872" marR="118872" anchor="ct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0778239"/>
                  </a:ext>
                </a:extLst>
              </a:tr>
              <a:tr h="0">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Post Induction</a:t>
                      </a:r>
                    </a:p>
                  </a:txBody>
                  <a:tcPr marL="118872" marR="118872" anchor="ctr">
                    <a:lnL w="12700" cmpd="sng">
                      <a:noFill/>
                    </a:lnL>
                    <a:lnR w="12700" cmpd="sng">
                      <a:noFill/>
                    </a:lnR>
                    <a:lnT w="127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Post ASCT</a:t>
                      </a:r>
                    </a:p>
                  </a:txBody>
                  <a:tcPr marL="118872" marR="118872" anchor="ctr">
                    <a:lnL w="12700" cmpd="sng">
                      <a:noFill/>
                    </a:lnL>
                    <a:lnR w="12700" cmpd="sng">
                      <a:noFill/>
                    </a:lnR>
                    <a:lnT w="127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0000"/>
                    </a:solidFill>
                  </a:tcPr>
                </a:tc>
                <a:tc hMerge="1">
                  <a:txBody>
                    <a:bodyPr/>
                    <a:lstStyle/>
                    <a:p>
                      <a:endParaRPr lang="en-US"/>
                    </a:p>
                  </a:txBody>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Post Consolidation</a:t>
                      </a:r>
                    </a:p>
                  </a:txBody>
                  <a:tcPr marL="118872" marR="118872" anchor="ctr">
                    <a:lnL w="12700" cmpd="sng">
                      <a:noFill/>
                    </a:lnL>
                    <a:lnR w="12700" cmpd="sng">
                      <a:noFill/>
                    </a:lnR>
                    <a:lnT w="127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0000"/>
                    </a:solidFill>
                  </a:tcPr>
                </a:tc>
                <a:tc hMerge="1">
                  <a:txBody>
                    <a:bodyPr/>
                    <a:lstStyle/>
                    <a:p>
                      <a:endParaRPr lang="en-US"/>
                    </a:p>
                  </a:txBody>
                  <a:tcPr/>
                </a:tc>
                <a:tc hMerge="1">
                  <a:txBody>
                    <a:bodyPr/>
                    <a:lstStyle/>
                    <a:p>
                      <a:pPr algn="ctr"/>
                      <a:endParaRPr lang="en-US" sz="2000" b="1"/>
                    </a:p>
                  </a:txBody>
                  <a:tcPr/>
                </a:tc>
                <a:extLst>
                  <a:ext uri="{0D108BD9-81ED-4DB2-BD59-A6C34878D82A}">
                    <a16:rowId xmlns:a16="http://schemas.microsoft.com/office/drawing/2014/main" val="2717934706"/>
                  </a:ext>
                </a:extLst>
              </a:tr>
              <a:tr h="0">
                <a:tc vMerge="1">
                  <a:txBody>
                    <a:bodyPr/>
                    <a:lstStyle/>
                    <a:p>
                      <a:endParaRPr lang="en-US" sz="2000" b="1"/>
                    </a:p>
                  </a:txBody>
                  <a:tcPr marL="118872" marR="118872">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2E7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err="1">
                          <a:ln>
                            <a:noFill/>
                          </a:ln>
                          <a:solidFill>
                            <a:schemeClr val="tx1"/>
                          </a:solidFill>
                          <a:effectLst/>
                          <a:latin typeface="Calibri" panose="020F0502020204030204" pitchFamily="34" charset="0"/>
                          <a:ea typeface="+mn-ea"/>
                          <a:cs typeface="+mn-cs"/>
                        </a:rPr>
                        <a:t>sCR</a:t>
                      </a:r>
                      <a:endParaRPr kumimoji="0" lang="en-US" sz="1800" b="1" i="0" u="none" strike="noStrike" kern="1200" cap="none" normalizeH="0" baseline="0" dirty="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VGPR</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err="1">
                          <a:ln>
                            <a:noFill/>
                          </a:ln>
                          <a:solidFill>
                            <a:schemeClr val="tx1"/>
                          </a:solidFill>
                          <a:effectLst/>
                          <a:latin typeface="Calibri" panose="020F0502020204030204" pitchFamily="34" charset="0"/>
                          <a:ea typeface="+mn-ea"/>
                          <a:cs typeface="+mn-cs"/>
                        </a:rPr>
                        <a:t>sCR</a:t>
                      </a:r>
                      <a:endParaRPr kumimoji="0" lang="en-US" sz="1800" b="1" i="0" u="none" strike="noStrike" kern="1200" cap="none" normalizeH="0" baseline="0" dirty="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VGPR</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err="1">
                          <a:ln>
                            <a:noFill/>
                          </a:ln>
                          <a:solidFill>
                            <a:schemeClr val="tx1"/>
                          </a:solidFill>
                          <a:effectLst/>
                          <a:latin typeface="Calibri" panose="020F0502020204030204" pitchFamily="34" charset="0"/>
                          <a:ea typeface="+mn-ea"/>
                          <a:cs typeface="+mn-cs"/>
                        </a:rPr>
                        <a:t>sCR</a:t>
                      </a:r>
                      <a:endParaRPr kumimoji="0" lang="en-US" sz="1800" b="1" i="0" u="none" strike="noStrike" kern="1200" cap="none" normalizeH="0" baseline="0" dirty="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VGPR</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MRD-</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267872133"/>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CASSIOPEIA</a:t>
                      </a:r>
                      <a:endParaRPr kumimoji="0" lang="en-US" sz="1800" b="0" i="0" u="none" strike="noStrike" kern="1200" cap="none" normalizeH="0" baseline="30000">
                        <a:ln>
                          <a:noFill/>
                        </a:ln>
                        <a:solidFill>
                          <a:schemeClr val="bg2">
                            <a:lumMod val="10000"/>
                          </a:schemeClr>
                        </a:solidFill>
                        <a:effectLst/>
                        <a:latin typeface="Calibri" panose="020F0502020204030204" pitchFamily="34" charset="0"/>
                        <a:ea typeface="+mn-ea"/>
                        <a:cs typeface="+mn-cs"/>
                      </a:endParaRP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VTd</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542</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6.5</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47.2</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9.4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52.8</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20.3</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52.0</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44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4177295446"/>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0"/>
                        </a:spcBef>
                        <a:spcAft>
                          <a:spcPct val="25000"/>
                        </a:spcAft>
                        <a:buClrTx/>
                        <a:buSzTx/>
                        <a:buFontTx/>
                        <a:buNone/>
                        <a:tabLst/>
                        <a:defRPr/>
                      </a:pPr>
                      <a:endPar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Dara-VTd</a:t>
                      </a:r>
                      <a:endPar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543</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7.4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50.5</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13.4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54.1</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28.9</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44.6</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17433473"/>
                  </a:ext>
                </a:extLst>
              </a:tr>
            </a:tbl>
          </a:graphicData>
        </a:graphic>
      </p:graphicFrame>
      <p:graphicFrame>
        <p:nvGraphicFramePr>
          <p:cNvPr id="9" name="Table 4">
            <a:extLst>
              <a:ext uri="{FF2B5EF4-FFF2-40B4-BE49-F238E27FC236}">
                <a16:creationId xmlns:a16="http://schemas.microsoft.com/office/drawing/2014/main" id="{B09688B2-5D38-EF0F-C6C4-72F5E15A1B61}"/>
              </a:ext>
            </a:extLst>
          </p:cNvPr>
          <p:cNvGraphicFramePr>
            <a:graphicFrameLocks/>
          </p:cNvGraphicFramePr>
          <p:nvPr/>
        </p:nvGraphicFramePr>
        <p:xfrm>
          <a:off x="609759" y="3802871"/>
          <a:ext cx="10782300" cy="1828800"/>
        </p:xfrm>
        <a:graphic>
          <a:graphicData uri="http://schemas.openxmlformats.org/drawingml/2006/table">
            <a:tbl>
              <a:tblPr firstRow="1" bandRow="1"/>
              <a:tblGrid>
                <a:gridCol w="1859172">
                  <a:extLst>
                    <a:ext uri="{9D8B030D-6E8A-4147-A177-3AD203B41FA5}">
                      <a16:colId xmlns:a16="http://schemas.microsoft.com/office/drawing/2014/main" val="2057586163"/>
                    </a:ext>
                  </a:extLst>
                </a:gridCol>
                <a:gridCol w="1313858">
                  <a:extLst>
                    <a:ext uri="{9D8B030D-6E8A-4147-A177-3AD203B41FA5}">
                      <a16:colId xmlns:a16="http://schemas.microsoft.com/office/drawing/2014/main" val="3883723485"/>
                    </a:ext>
                  </a:extLst>
                </a:gridCol>
                <a:gridCol w="765353">
                  <a:extLst>
                    <a:ext uri="{9D8B030D-6E8A-4147-A177-3AD203B41FA5}">
                      <a16:colId xmlns:a16="http://schemas.microsoft.com/office/drawing/2014/main" val="2447093769"/>
                    </a:ext>
                  </a:extLst>
                </a:gridCol>
                <a:gridCol w="854645">
                  <a:extLst>
                    <a:ext uri="{9D8B030D-6E8A-4147-A177-3AD203B41FA5}">
                      <a16:colId xmlns:a16="http://schemas.microsoft.com/office/drawing/2014/main" val="4142070427"/>
                    </a:ext>
                  </a:extLst>
                </a:gridCol>
                <a:gridCol w="1100759">
                  <a:extLst>
                    <a:ext uri="{9D8B030D-6E8A-4147-A177-3AD203B41FA5}">
                      <a16:colId xmlns:a16="http://schemas.microsoft.com/office/drawing/2014/main" val="3123290642"/>
                    </a:ext>
                  </a:extLst>
                </a:gridCol>
                <a:gridCol w="863648">
                  <a:extLst>
                    <a:ext uri="{9D8B030D-6E8A-4147-A177-3AD203B41FA5}">
                      <a16:colId xmlns:a16="http://schemas.microsoft.com/office/drawing/2014/main" val="1881971629"/>
                    </a:ext>
                  </a:extLst>
                </a:gridCol>
                <a:gridCol w="1274358">
                  <a:extLst>
                    <a:ext uri="{9D8B030D-6E8A-4147-A177-3AD203B41FA5}">
                      <a16:colId xmlns:a16="http://schemas.microsoft.com/office/drawing/2014/main" val="3727408560"/>
                    </a:ext>
                  </a:extLst>
                </a:gridCol>
                <a:gridCol w="677296">
                  <a:extLst>
                    <a:ext uri="{9D8B030D-6E8A-4147-A177-3AD203B41FA5}">
                      <a16:colId xmlns:a16="http://schemas.microsoft.com/office/drawing/2014/main" val="3852058065"/>
                    </a:ext>
                  </a:extLst>
                </a:gridCol>
                <a:gridCol w="1095509">
                  <a:extLst>
                    <a:ext uri="{9D8B030D-6E8A-4147-A177-3AD203B41FA5}">
                      <a16:colId xmlns:a16="http://schemas.microsoft.com/office/drawing/2014/main" val="2316490795"/>
                    </a:ext>
                  </a:extLst>
                </a:gridCol>
                <a:gridCol w="977702">
                  <a:extLst>
                    <a:ext uri="{9D8B030D-6E8A-4147-A177-3AD203B41FA5}">
                      <a16:colId xmlns:a16="http://schemas.microsoft.com/office/drawing/2014/main" val="4072151127"/>
                    </a:ext>
                  </a:extLst>
                </a:gridCol>
              </a:tblGrid>
              <a:tr h="0">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Trial</a:t>
                      </a: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Regimen</a:t>
                      </a: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N</a:t>
                      </a: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gridSpan="7">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Depth of Response, %</a:t>
                      </a:r>
                    </a:p>
                  </a:txBody>
                  <a:tcPr marL="118872" marR="118872" anchor="ct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0778239"/>
                  </a:ext>
                </a:extLst>
              </a:tr>
              <a:tr h="0">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82E74"/>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Post Induction</a:t>
                      </a:r>
                    </a:p>
                  </a:txBody>
                  <a:tcPr marL="118872" marR="118872" anchor="ctr">
                    <a:lnL w="12700" cmpd="sng">
                      <a:noFill/>
                    </a:lnL>
                    <a:lnR w="12700" cmpd="sng">
                      <a:noFill/>
                    </a:lnR>
                    <a:lnT w="127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Post  Consolidation</a:t>
                      </a:r>
                    </a:p>
                  </a:txBody>
                  <a:tcPr marL="118872" marR="118872" anchor="ctr">
                    <a:lnL w="12700" cmpd="sng">
                      <a:noFill/>
                    </a:lnL>
                    <a:lnR w="12700" cmpd="sng">
                      <a:noFill/>
                    </a:lnR>
                    <a:lnT w="127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0000"/>
                    </a:solidFill>
                  </a:tcPr>
                </a:tc>
                <a:tc hMerge="1">
                  <a:txBody>
                    <a:bodyPr/>
                    <a:lstStyle/>
                    <a:p>
                      <a:endParaRPr lang="en-US"/>
                    </a:p>
                  </a:txBody>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Final Analysis</a:t>
                      </a:r>
                    </a:p>
                  </a:txBody>
                  <a:tcPr marL="118872" marR="118872" anchor="ctr">
                    <a:lnL w="12700" cmpd="sng">
                      <a:noFill/>
                    </a:lnL>
                    <a:lnR w="12700" cmpd="sng">
                      <a:noFill/>
                    </a:lnR>
                    <a:lnT w="127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0000"/>
                    </a:solidFill>
                  </a:tcPr>
                </a:tc>
                <a:tc hMerge="1">
                  <a:txBody>
                    <a:bodyPr/>
                    <a:lstStyle/>
                    <a:p>
                      <a:endParaRPr lang="en-US"/>
                    </a:p>
                  </a:txBody>
                  <a:tcPr/>
                </a:tc>
                <a:tc hMerge="1">
                  <a:txBody>
                    <a:bodyPr/>
                    <a:lstStyle/>
                    <a:p>
                      <a:pPr algn="ctr"/>
                      <a:endParaRPr lang="en-US" sz="2000" b="1"/>
                    </a:p>
                  </a:txBody>
                  <a:tcPr/>
                </a:tc>
                <a:extLst>
                  <a:ext uri="{0D108BD9-81ED-4DB2-BD59-A6C34878D82A}">
                    <a16:rowId xmlns:a16="http://schemas.microsoft.com/office/drawing/2014/main" val="2717934706"/>
                  </a:ext>
                </a:extLst>
              </a:tr>
              <a:tr h="0">
                <a:tc vMerge="1">
                  <a:txBody>
                    <a:bodyPr/>
                    <a:lstStyle/>
                    <a:p>
                      <a:endParaRPr lang="en-US" sz="2000" b="1"/>
                    </a:p>
                  </a:txBody>
                  <a:tcPr marL="118872" marR="118872">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2E74"/>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kern="1200" cap="none" normalizeH="0" baseline="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2E7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err="1">
                          <a:ln>
                            <a:noFill/>
                          </a:ln>
                          <a:solidFill>
                            <a:schemeClr val="tx1"/>
                          </a:solidFill>
                          <a:effectLst/>
                          <a:latin typeface="Calibri" panose="020F0502020204030204" pitchFamily="34" charset="0"/>
                          <a:ea typeface="+mn-ea"/>
                          <a:cs typeface="+mn-cs"/>
                        </a:rPr>
                        <a:t>sCR</a:t>
                      </a:r>
                      <a:endParaRPr kumimoji="0" lang="en-US" sz="1800" b="1" i="0" u="none" strike="noStrike" kern="1200" cap="none" normalizeH="0" baseline="0" dirty="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VGPR</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err="1">
                          <a:ln>
                            <a:noFill/>
                          </a:ln>
                          <a:solidFill>
                            <a:schemeClr val="tx1"/>
                          </a:solidFill>
                          <a:effectLst/>
                          <a:latin typeface="Calibri" panose="020F0502020204030204" pitchFamily="34" charset="0"/>
                          <a:ea typeface="+mn-ea"/>
                          <a:cs typeface="+mn-cs"/>
                        </a:rPr>
                        <a:t>sCR</a:t>
                      </a:r>
                      <a:endParaRPr kumimoji="0" lang="en-US" sz="1800" b="1" i="0" u="none" strike="noStrike" kern="1200" cap="none" normalizeH="0" baseline="0" dirty="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VGPR</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err="1">
                          <a:ln>
                            <a:noFill/>
                          </a:ln>
                          <a:solidFill>
                            <a:schemeClr val="tx1"/>
                          </a:solidFill>
                          <a:effectLst/>
                          <a:latin typeface="Calibri" panose="020F0502020204030204" pitchFamily="34" charset="0"/>
                          <a:ea typeface="+mn-ea"/>
                          <a:cs typeface="+mn-cs"/>
                        </a:rPr>
                        <a:t>sCR</a:t>
                      </a:r>
                      <a:endParaRPr kumimoji="0" lang="en-US" sz="1800" b="1" i="0" u="none" strike="noStrike" kern="1200" cap="none" normalizeH="0" baseline="0" dirty="0">
                        <a:ln>
                          <a:noFill/>
                        </a:ln>
                        <a:solidFill>
                          <a:schemeClr val="tx1"/>
                        </a:solidFill>
                        <a:effectLst/>
                        <a:latin typeface="Calibri" panose="020F0502020204030204" pitchFamily="34" charset="0"/>
                        <a:ea typeface="+mn-ea"/>
                        <a:cs typeface="+mn-cs"/>
                      </a:endParaRP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VGPR</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800" b="1" i="0" u="none" strike="noStrike" kern="1200" cap="none" normalizeH="0" baseline="0" dirty="0">
                          <a:ln>
                            <a:noFill/>
                          </a:ln>
                          <a:solidFill>
                            <a:schemeClr val="tx1"/>
                          </a:solidFill>
                          <a:effectLst/>
                          <a:latin typeface="Calibri" panose="020F0502020204030204" pitchFamily="34" charset="0"/>
                          <a:ea typeface="+mn-ea"/>
                          <a:cs typeface="+mn-cs"/>
                        </a:rPr>
                        <a:t>MRD-</a:t>
                      </a:r>
                    </a:p>
                  </a:txBody>
                  <a:tcPr marL="118872" marR="118872"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267872133"/>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GRIFFIN</a:t>
                      </a:r>
                      <a:endParaRPr kumimoji="0" lang="en-US" sz="1800" b="0" i="0" u="none" strike="noStrike" kern="1200" cap="none" normalizeH="0" baseline="30000">
                        <a:ln>
                          <a:noFill/>
                        </a:ln>
                        <a:solidFill>
                          <a:schemeClr val="bg2">
                            <a:lumMod val="10000"/>
                          </a:schemeClr>
                        </a:solidFill>
                        <a:effectLst/>
                        <a:latin typeface="Calibri" panose="020F0502020204030204" pitchFamily="34" charset="0"/>
                        <a:ea typeface="+mn-ea"/>
                        <a:cs typeface="+mn-cs"/>
                      </a:endParaRP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RVd</a:t>
                      </a:r>
                      <a:endPar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97</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7.2</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43.3</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32.0</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30.9</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48</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17</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30</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3695661113"/>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0"/>
                        </a:spcBef>
                        <a:spcAft>
                          <a:spcPct val="25000"/>
                        </a:spcAft>
                        <a:buClrTx/>
                        <a:buSzTx/>
                        <a:buFontTx/>
                        <a:buNone/>
                        <a:tabLst/>
                      </a:pPr>
                      <a:endPar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Dara-RVd</a:t>
                      </a:r>
                      <a:endPar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99</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12.1</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52.5</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42.4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39.4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67</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a:ln>
                            <a:noFill/>
                          </a:ln>
                          <a:solidFill>
                            <a:schemeClr val="bg2">
                              <a:lumMod val="10000"/>
                            </a:schemeClr>
                          </a:solidFill>
                          <a:effectLst/>
                          <a:latin typeface="Calibri" panose="020F0502020204030204" pitchFamily="34" charset="0"/>
                          <a:ea typeface="+mn-ea"/>
                          <a:cs typeface="+mn-cs"/>
                        </a:rPr>
                        <a:t>13</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64</a:t>
                      </a:r>
                    </a:p>
                  </a:txBody>
                  <a:tcPr marL="118872" marR="118872">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54582658"/>
                  </a:ext>
                </a:extLst>
              </a:tr>
            </a:tbl>
          </a:graphicData>
        </a:graphic>
      </p:graphicFrame>
      <p:sp>
        <p:nvSpPr>
          <p:cNvPr id="10" name="Text Box 15">
            <a:extLst>
              <a:ext uri="{FF2B5EF4-FFF2-40B4-BE49-F238E27FC236}">
                <a16:creationId xmlns:a16="http://schemas.microsoft.com/office/drawing/2014/main" id="{935B83F2-AF72-B016-5133-95A15ABC1B83}"/>
              </a:ext>
            </a:extLst>
          </p:cNvPr>
          <p:cNvSpPr txBox="1">
            <a:spLocks noChangeArrowheads="1"/>
          </p:cNvSpPr>
          <p:nvPr/>
        </p:nvSpPr>
        <p:spPr bwMode="auto">
          <a:xfrm>
            <a:off x="450459"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i="0" u="none" strike="noStrike" kern="1200" cap="none" spc="-10" normalizeH="0" baseline="0" noProof="0" dirty="0">
                <a:ln>
                  <a:noFill/>
                </a:ln>
                <a:effectLst/>
                <a:uLnTx/>
                <a:uFillTx/>
                <a:latin typeface="Calibri" panose="020F0502020204030204" pitchFamily="34" charset="0"/>
                <a:ea typeface="+mn-ea"/>
                <a:cs typeface="Arial" panose="020B0604020202020204" pitchFamily="34" charset="0"/>
              </a:rPr>
              <a:t>Moreau. Lancet. 2019;394:29. </a:t>
            </a:r>
            <a:r>
              <a:rPr kumimoji="0" lang="en-US" altLang="en-US" sz="1200"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Voorhees. Blood. 2020;136:936. Voorhees. Lancet </a:t>
            </a:r>
            <a:r>
              <a:rPr kumimoji="0" lang="en-US" altLang="en-US" sz="1200" i="0" u="none" strike="noStrike" kern="1200" cap="none" spc="0" normalizeH="0" baseline="0" noProof="0" dirty="0" err="1">
                <a:ln>
                  <a:noFill/>
                </a:ln>
                <a:effectLst/>
                <a:uLnTx/>
                <a:uFillTx/>
                <a:latin typeface="Calibri" panose="020F0502020204030204" pitchFamily="34" charset="0"/>
                <a:ea typeface="+mn-ea"/>
                <a:cs typeface="Arial" panose="020B0604020202020204" pitchFamily="34" charset="0"/>
              </a:rPr>
              <a:t>Haematol</a:t>
            </a:r>
            <a:r>
              <a:rPr kumimoji="0" lang="en-US" altLang="en-US" sz="1200"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 2023;10:e825</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endPar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11" name="Google Shape;436;g24801f2f513_0_61">
            <a:extLst>
              <a:ext uri="{FF2B5EF4-FFF2-40B4-BE49-F238E27FC236}">
                <a16:creationId xmlns:a16="http://schemas.microsoft.com/office/drawing/2014/main" id="{585B2111-A94B-B2FB-FA1B-1180274FA88C}"/>
              </a:ext>
            </a:extLst>
          </p:cNvPr>
          <p:cNvSpPr/>
          <p:nvPr/>
        </p:nvSpPr>
        <p:spPr>
          <a:xfrm>
            <a:off x="8633236" y="2054182"/>
            <a:ext cx="559800" cy="1167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 name="Google Shape;436;g24801f2f513_0_61">
            <a:extLst>
              <a:ext uri="{FF2B5EF4-FFF2-40B4-BE49-F238E27FC236}">
                <a16:creationId xmlns:a16="http://schemas.microsoft.com/office/drawing/2014/main" id="{4E4D90A5-E037-DDAC-4BCC-9337EF08109A}"/>
              </a:ext>
            </a:extLst>
          </p:cNvPr>
          <p:cNvSpPr/>
          <p:nvPr/>
        </p:nvSpPr>
        <p:spPr>
          <a:xfrm>
            <a:off x="8662035" y="4464671"/>
            <a:ext cx="559800" cy="1167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 name="Google Shape;436;g24801f2f513_0_61">
            <a:extLst>
              <a:ext uri="{FF2B5EF4-FFF2-40B4-BE49-F238E27FC236}">
                <a16:creationId xmlns:a16="http://schemas.microsoft.com/office/drawing/2014/main" id="{A842BDE8-6526-0D25-A2B3-AD694390F304}"/>
              </a:ext>
            </a:extLst>
          </p:cNvPr>
          <p:cNvSpPr/>
          <p:nvPr/>
        </p:nvSpPr>
        <p:spPr>
          <a:xfrm>
            <a:off x="6652036" y="4464671"/>
            <a:ext cx="559800" cy="1167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 name="Google Shape;436;g24801f2f513_0_61">
            <a:extLst>
              <a:ext uri="{FF2B5EF4-FFF2-40B4-BE49-F238E27FC236}">
                <a16:creationId xmlns:a16="http://schemas.microsoft.com/office/drawing/2014/main" id="{0067981D-0A25-5256-CA57-5C955178192D}"/>
              </a:ext>
            </a:extLst>
          </p:cNvPr>
          <p:cNvSpPr/>
          <p:nvPr/>
        </p:nvSpPr>
        <p:spPr>
          <a:xfrm>
            <a:off x="10561198" y="2085600"/>
            <a:ext cx="736059" cy="1167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 name="Google Shape;436;g24801f2f513_0_61">
            <a:extLst>
              <a:ext uri="{FF2B5EF4-FFF2-40B4-BE49-F238E27FC236}">
                <a16:creationId xmlns:a16="http://schemas.microsoft.com/office/drawing/2014/main" id="{DD8AA218-0AC9-8131-D9FC-A49BEE078ACF}"/>
              </a:ext>
            </a:extLst>
          </p:cNvPr>
          <p:cNvSpPr/>
          <p:nvPr/>
        </p:nvSpPr>
        <p:spPr>
          <a:xfrm>
            <a:off x="10581435" y="4464671"/>
            <a:ext cx="810624" cy="1312674"/>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10808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BC0E21-21DE-B125-69D6-714C4DA189FE}"/>
              </a:ext>
            </a:extLst>
          </p:cNvPr>
          <p:cNvSpPr>
            <a:spLocks noGrp="1"/>
          </p:cNvSpPr>
          <p:nvPr>
            <p:ph type="title"/>
          </p:nvPr>
        </p:nvSpPr>
        <p:spPr>
          <a:xfrm>
            <a:off x="838200" y="127291"/>
            <a:ext cx="10889514" cy="1587498"/>
          </a:xfrm>
        </p:spPr>
        <p:txBody>
          <a:bodyPr>
            <a:normAutofit fontScale="90000"/>
          </a:bodyPr>
          <a:lstStyle/>
          <a:p>
            <a:r>
              <a:rPr lang="en-US" b="1" dirty="0">
                <a:solidFill>
                  <a:srgbClr val="FF0000"/>
                </a:solidFill>
              </a:rPr>
              <a:t>                           CASSIOPEIA Update: </a:t>
            </a:r>
            <a:br>
              <a:rPr lang="en-US" b="1" dirty="0">
                <a:solidFill>
                  <a:srgbClr val="FF0000"/>
                </a:solidFill>
              </a:rPr>
            </a:br>
            <a:r>
              <a:rPr lang="en-US" b="1" dirty="0">
                <a:solidFill>
                  <a:srgbClr val="FF0000"/>
                </a:solidFill>
              </a:rPr>
              <a:t>                   MRD-Negativity Rates and PFS </a:t>
            </a:r>
            <a:br>
              <a:rPr lang="en-US" b="1" dirty="0">
                <a:solidFill>
                  <a:srgbClr val="FF0000"/>
                </a:solidFill>
              </a:rPr>
            </a:br>
            <a:r>
              <a:rPr lang="en-US" b="1" dirty="0">
                <a:solidFill>
                  <a:srgbClr val="FF0000"/>
                </a:solidFill>
              </a:rPr>
              <a:t>                                    (ITT Population)</a:t>
            </a:r>
          </a:p>
        </p:txBody>
      </p:sp>
      <p:sp>
        <p:nvSpPr>
          <p:cNvPr id="7" name="Text Box 11">
            <a:extLst>
              <a:ext uri="{FF2B5EF4-FFF2-40B4-BE49-F238E27FC236}">
                <a16:creationId xmlns:a16="http://schemas.microsoft.com/office/drawing/2014/main" id="{57A4E919-9294-912A-4510-83647A0A3A17}"/>
              </a:ext>
            </a:extLst>
          </p:cNvPr>
          <p:cNvSpPr txBox="1">
            <a:spLocks noChangeArrowheads="1"/>
          </p:cNvSpPr>
          <p:nvPr/>
        </p:nvSpPr>
        <p:spPr bwMode="auto">
          <a:xfrm>
            <a:off x="452047" y="639516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lang="en-US" altLang="en-US" sz="1200" b="1" spc="-10" dirty="0">
                <a:solidFill>
                  <a:srgbClr val="455560"/>
                </a:solidFill>
                <a:latin typeface="Calibri" panose="020F0502020204030204" pitchFamily="34" charset="0"/>
                <a:cs typeface="Arial" panose="020B0604020202020204" pitchFamily="34" charset="0"/>
              </a:rPr>
              <a:t>1. </a:t>
            </a:r>
            <a:r>
              <a:rPr lang="en-US" altLang="en-US" sz="1200" b="1" spc="-10" dirty="0" err="1">
                <a:solidFill>
                  <a:srgbClr val="455560"/>
                </a:solidFill>
                <a:latin typeface="Calibri" panose="020F0502020204030204" pitchFamily="34" charset="0"/>
                <a:cs typeface="Arial" panose="020B0604020202020204" pitchFamily="34" charset="0"/>
              </a:rPr>
              <a:t>Avet</a:t>
            </a:r>
            <a:r>
              <a:rPr lang="en-US" altLang="en-US" sz="1200" b="1" spc="-10" dirty="0">
                <a:solidFill>
                  <a:srgbClr val="455560"/>
                </a:solidFill>
                <a:latin typeface="Calibri" panose="020F0502020204030204" pitchFamily="34" charset="0"/>
                <a:cs typeface="Arial" panose="020B0604020202020204" pitchFamily="34" charset="0"/>
              </a:rPr>
              <a:t>-Loiseau. ASH 2021. </a:t>
            </a:r>
            <a:r>
              <a:rPr lang="en-US" altLang="en-US" sz="1200" b="1" spc="-10" dirty="0" err="1">
                <a:solidFill>
                  <a:srgbClr val="455560"/>
                </a:solidFill>
                <a:latin typeface="Calibri" panose="020F0502020204030204" pitchFamily="34" charset="0"/>
                <a:cs typeface="Arial" panose="020B0604020202020204" pitchFamily="34" charset="0"/>
              </a:rPr>
              <a:t>Abstr</a:t>
            </a:r>
            <a:r>
              <a:rPr lang="en-US" altLang="en-US" sz="1200" b="1" spc="-10" dirty="0">
                <a:solidFill>
                  <a:srgbClr val="455560"/>
                </a:solidFill>
                <a:latin typeface="Calibri" panose="020F0502020204030204" pitchFamily="34" charset="0"/>
                <a:cs typeface="Arial" panose="020B0604020202020204" pitchFamily="34" charset="0"/>
              </a:rPr>
              <a:t> 82. 2. </a:t>
            </a:r>
            <a:r>
              <a:rPr kumimoji="0" lang="en-US" altLang="en-US" sz="1200" b="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Moreau. Lancet </a:t>
            </a:r>
            <a:r>
              <a:rPr lang="en-US" altLang="en-US" sz="1200" b="1" dirty="0">
                <a:solidFill>
                  <a:srgbClr val="455560"/>
                </a:solidFill>
                <a:latin typeface="Calibri" panose="020F0502020204030204" pitchFamily="34" charset="0"/>
                <a:cs typeface="Arial" panose="020B0604020202020204" pitchFamily="34" charset="0"/>
              </a:rPr>
              <a:t>Oncol</a:t>
            </a:r>
            <a:r>
              <a:rPr kumimoji="0" lang="en-US" altLang="en-US" sz="1200" b="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2021;22:1378.</a:t>
            </a:r>
          </a:p>
        </p:txBody>
      </p:sp>
      <p:pic>
        <p:nvPicPr>
          <p:cNvPr id="9" name="Resim 8" descr="metin, diyagram, çizgi, öykü gelişim çizgisi; kumpas; grafiğini çıkarma içeren bir resim&#10;&#10;Yapay zeka tarafından oluşturulan içerik yanlış olabilir.">
            <a:extLst>
              <a:ext uri="{FF2B5EF4-FFF2-40B4-BE49-F238E27FC236}">
                <a16:creationId xmlns:a16="http://schemas.microsoft.com/office/drawing/2014/main" id="{5A1516F0-295F-12A9-ED33-DF1386D6F76E}"/>
              </a:ext>
            </a:extLst>
          </p:cNvPr>
          <p:cNvPicPr>
            <a:picLocks noChangeAspect="1"/>
          </p:cNvPicPr>
          <p:nvPr/>
        </p:nvPicPr>
        <p:blipFill>
          <a:blip r:embed="rId2"/>
          <a:stretch>
            <a:fillRect/>
          </a:stretch>
        </p:blipFill>
        <p:spPr>
          <a:xfrm>
            <a:off x="300758" y="1956998"/>
            <a:ext cx="11572587" cy="4088790"/>
          </a:xfrm>
          <a:prstGeom prst="rect">
            <a:avLst/>
          </a:prstGeom>
        </p:spPr>
      </p:pic>
    </p:spTree>
    <p:extLst>
      <p:ext uri="{BB962C8B-B14F-4D97-AF65-F5344CB8AC3E}">
        <p14:creationId xmlns:p14="http://schemas.microsoft.com/office/powerpoint/2010/main" val="3587522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A4F6648-C37A-4A0A-8032-606FEE1CCB8F}"/>
              </a:ext>
            </a:extLst>
          </p:cNvPr>
          <p:cNvSpPr>
            <a:spLocks noGrp="1" noChangeArrowheads="1"/>
          </p:cNvSpPr>
          <p:nvPr>
            <p:ph type="title"/>
          </p:nvPr>
        </p:nvSpPr>
        <p:spPr>
          <a:xfrm>
            <a:off x="297872" y="219363"/>
            <a:ext cx="11596255" cy="923348"/>
          </a:xfrm>
        </p:spPr>
        <p:txBody>
          <a:bodyPr>
            <a:noAutofit/>
          </a:bodyPr>
          <a:lstStyle/>
          <a:p>
            <a:r>
              <a:rPr lang="en-US" altLang="en-US" sz="2800" b="1" dirty="0">
                <a:solidFill>
                  <a:srgbClr val="FF0000"/>
                </a:solidFill>
                <a:latin typeface="Calibri" panose="020F0502020204030204" pitchFamily="34" charset="0"/>
                <a:cs typeface="Calibri" panose="020F0502020204030204" pitchFamily="34" charset="0"/>
              </a:rPr>
              <a:t>GRIFFIN</a:t>
            </a:r>
            <a:r>
              <a:rPr lang="en-US" sz="2800" b="1" dirty="0">
                <a:solidFill>
                  <a:srgbClr val="FF0000"/>
                </a:solidFill>
                <a:latin typeface="Calibri" panose="020F0502020204030204" pitchFamily="34" charset="0"/>
                <a:cs typeface="Calibri" panose="020F0502020204030204" pitchFamily="34" charset="0"/>
              </a:rPr>
              <a:t>: </a:t>
            </a:r>
            <a:r>
              <a:rPr lang="en-US" altLang="en-US" sz="2800" b="1" dirty="0">
                <a:solidFill>
                  <a:srgbClr val="FF0000"/>
                </a:solidFill>
                <a:latin typeface="Calibri" panose="020F0502020204030204" pitchFamily="34" charset="0"/>
                <a:cs typeface="Calibri" panose="020F0502020204030204" pitchFamily="34" charset="0"/>
              </a:rPr>
              <a:t>Daratumumab + </a:t>
            </a:r>
            <a:r>
              <a:rPr lang="en-US" altLang="en-US" sz="2800" b="1" dirty="0" err="1">
                <a:solidFill>
                  <a:srgbClr val="FF0000"/>
                </a:solidFill>
                <a:latin typeface="Calibri" panose="020F0502020204030204" pitchFamily="34" charset="0"/>
                <a:cs typeface="Calibri" panose="020F0502020204030204" pitchFamily="34" charset="0"/>
              </a:rPr>
              <a:t>VRd</a:t>
            </a:r>
            <a:r>
              <a:rPr lang="en-US" altLang="en-US" sz="2800" b="1" dirty="0">
                <a:solidFill>
                  <a:srgbClr val="FF0000"/>
                </a:solidFill>
                <a:latin typeface="Calibri" panose="020F0502020204030204" pitchFamily="34" charset="0"/>
                <a:cs typeface="Calibri" panose="020F0502020204030204" pitchFamily="34" charset="0"/>
              </a:rPr>
              <a:t> vs </a:t>
            </a:r>
            <a:r>
              <a:rPr lang="en-US" altLang="en-US" sz="2800" b="1" dirty="0" err="1">
                <a:solidFill>
                  <a:srgbClr val="FF0000"/>
                </a:solidFill>
                <a:latin typeface="Calibri" panose="020F0502020204030204" pitchFamily="34" charset="0"/>
                <a:cs typeface="Calibri" panose="020F0502020204030204" pitchFamily="34" charset="0"/>
              </a:rPr>
              <a:t>VRd</a:t>
            </a:r>
            <a:r>
              <a:rPr lang="en-US" altLang="en-US" sz="2800" b="1" dirty="0">
                <a:solidFill>
                  <a:srgbClr val="FF0000"/>
                </a:solidFill>
                <a:latin typeface="Calibri" panose="020F0502020204030204" pitchFamily="34" charset="0"/>
                <a:cs typeface="Calibri" panose="020F0502020204030204" pitchFamily="34" charset="0"/>
              </a:rPr>
              <a:t> Alone for Transplant-Eligible NDMM</a:t>
            </a:r>
          </a:p>
        </p:txBody>
      </p:sp>
      <p:sp>
        <p:nvSpPr>
          <p:cNvPr id="6" name="Metin kutusu 5">
            <a:extLst>
              <a:ext uri="{FF2B5EF4-FFF2-40B4-BE49-F238E27FC236}">
                <a16:creationId xmlns:a16="http://schemas.microsoft.com/office/drawing/2014/main" id="{D385599D-61A9-A2EB-6E67-9BD0055EFE29}"/>
              </a:ext>
            </a:extLst>
          </p:cNvPr>
          <p:cNvSpPr txBox="1"/>
          <p:nvPr/>
        </p:nvSpPr>
        <p:spPr>
          <a:xfrm>
            <a:off x="2937163" y="1142711"/>
            <a:ext cx="6096000" cy="369332"/>
          </a:xfrm>
          <a:prstGeom prst="rect">
            <a:avLst/>
          </a:prstGeom>
          <a:noFill/>
        </p:spPr>
        <p:txBody>
          <a:bodyPr wrap="square">
            <a:spAutoFit/>
          </a:bodyPr>
          <a:lstStyle/>
          <a:p>
            <a:r>
              <a:rPr lang="en-US" altLang="en-US" sz="1800" dirty="0"/>
              <a:t>Multicenter, open-label, randomized phase II trial</a:t>
            </a:r>
            <a:endParaRPr lang="en-US" sz="1800" dirty="0"/>
          </a:p>
        </p:txBody>
      </p:sp>
      <p:sp>
        <p:nvSpPr>
          <p:cNvPr id="7" name="TextBox 23">
            <a:extLst>
              <a:ext uri="{FF2B5EF4-FFF2-40B4-BE49-F238E27FC236}">
                <a16:creationId xmlns:a16="http://schemas.microsoft.com/office/drawing/2014/main" id="{12A34E91-462E-39DE-8D2D-9A05A108306A}"/>
              </a:ext>
            </a:extLst>
          </p:cNvPr>
          <p:cNvSpPr txBox="1">
            <a:spLocks noChangeArrowheads="1"/>
          </p:cNvSpPr>
          <p:nvPr/>
        </p:nvSpPr>
        <p:spPr bwMode="auto">
          <a:xfrm>
            <a:off x="610900" y="2966387"/>
            <a:ext cx="211753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Transplant-eligible adults with ND MM; ECOG PS ≤2; </a:t>
            </a:r>
            <a:b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CrCl ≥30 mL/min*</a:t>
            </a:r>
          </a:p>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N = 207)</a:t>
            </a: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9" name="Resim 8" descr="metin, yazı tipi, ekran görüntüsü, tasarım içeren bir resim&#10;&#10;Yapay zeka tarafından oluşturulan içerik yanlış olabilir.">
            <a:extLst>
              <a:ext uri="{FF2B5EF4-FFF2-40B4-BE49-F238E27FC236}">
                <a16:creationId xmlns:a16="http://schemas.microsoft.com/office/drawing/2014/main" id="{ADEA0334-7D2E-15BF-9A6E-0352E5AE7760}"/>
              </a:ext>
            </a:extLst>
          </p:cNvPr>
          <p:cNvPicPr>
            <a:picLocks noChangeAspect="1"/>
          </p:cNvPicPr>
          <p:nvPr/>
        </p:nvPicPr>
        <p:blipFill>
          <a:blip r:embed="rId3"/>
          <a:stretch>
            <a:fillRect/>
          </a:stretch>
        </p:blipFill>
        <p:spPr>
          <a:xfrm>
            <a:off x="2937162" y="1898650"/>
            <a:ext cx="8146473" cy="3227532"/>
          </a:xfrm>
          <a:prstGeom prst="rect">
            <a:avLst/>
          </a:prstGeom>
        </p:spPr>
      </p:pic>
      <p:sp>
        <p:nvSpPr>
          <p:cNvPr id="10" name="TextBox 1">
            <a:extLst>
              <a:ext uri="{FF2B5EF4-FFF2-40B4-BE49-F238E27FC236}">
                <a16:creationId xmlns:a16="http://schemas.microsoft.com/office/drawing/2014/main" id="{42FDCB0F-8F05-95C2-A9B4-BA47963985F2}"/>
              </a:ext>
            </a:extLst>
          </p:cNvPr>
          <p:cNvSpPr txBox="1"/>
          <p:nvPr/>
        </p:nvSpPr>
        <p:spPr bwMode="auto">
          <a:xfrm>
            <a:off x="469105" y="6044630"/>
            <a:ext cx="11253788" cy="400110"/>
          </a:xfrm>
          <a:prstGeom prst="rect">
            <a:avLst/>
          </a:prstGeom>
          <a:solidFill>
            <a:schemeClr val="accent4"/>
          </a:solidFill>
          <a:ln>
            <a:noFill/>
          </a:ln>
        </p:spPr>
        <p:txBody>
          <a:bodyPr wrap="square" anchor="ctr">
            <a:spAutoFit/>
          </a:bodyPr>
          <a:lstStyle/>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Primary endpoint: </a:t>
            </a:r>
            <a:r>
              <a:rPr kumimoji="0" lang="en-US" alt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Konsolidasyon</a:t>
            </a:r>
            <a:r>
              <a:rPr kumimoji="0" lang="en-US" alt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sonrası</a:t>
            </a:r>
            <a:r>
              <a:rPr kumimoji="0" lang="en-US" alt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20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sCR</a:t>
            </a:r>
            <a:r>
              <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2000" b="0"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oranları</a:t>
            </a:r>
            <a:r>
              <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 67% vs 48% (OR: 2.18; </a:t>
            </a:r>
            <a:r>
              <a:rPr kumimoji="0" lang="en-US" altLang="en-US" sz="20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a:t>
            </a:r>
            <a:r>
              <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 0.0079)</a:t>
            </a:r>
          </a:p>
        </p:txBody>
      </p:sp>
      <p:sp>
        <p:nvSpPr>
          <p:cNvPr id="11" name="TextBox 37">
            <a:extLst>
              <a:ext uri="{FF2B5EF4-FFF2-40B4-BE49-F238E27FC236}">
                <a16:creationId xmlns:a16="http://schemas.microsoft.com/office/drawing/2014/main" id="{C654804C-39F5-2FF5-F483-CA075B285102}"/>
              </a:ext>
            </a:extLst>
          </p:cNvPr>
          <p:cNvSpPr txBox="1"/>
          <p:nvPr/>
        </p:nvSpPr>
        <p:spPr bwMode="auto">
          <a:xfrm>
            <a:off x="610900" y="5420456"/>
            <a:ext cx="11136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*Lenalidomide dose was adjusted in patients with CrCl ≤50 mL/min. </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Consolidation began 60-100 days after transplant. </a:t>
            </a:r>
            <a:r>
              <a:rPr kumimoji="0" lang="en-US" sz="12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Patients completing maintenance phase were permitted to continue single-agent lenalidomide. </a:t>
            </a:r>
            <a:r>
              <a:rPr kumimoji="0" lang="en-US" sz="12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15 mg administered only if tolerable.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09842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pSp>
        <p:nvGrpSpPr>
          <p:cNvPr id="549" name="Google Shape;549;g24801f2f513_0_179"/>
          <p:cNvGrpSpPr/>
          <p:nvPr/>
        </p:nvGrpSpPr>
        <p:grpSpPr>
          <a:xfrm>
            <a:off x="6301156" y="2011680"/>
            <a:ext cx="4945315" cy="458875"/>
            <a:chOff x="6301156" y="2011680"/>
            <a:chExt cx="4945315" cy="458875"/>
          </a:xfrm>
        </p:grpSpPr>
        <p:cxnSp>
          <p:nvCxnSpPr>
            <p:cNvPr id="550" name="Google Shape;550;g24801f2f513_0_179"/>
            <p:cNvCxnSpPr/>
            <p:nvPr/>
          </p:nvCxnSpPr>
          <p:spPr>
            <a:xfrm rot="10800000">
              <a:off x="6301156" y="2053244"/>
              <a:ext cx="63900" cy="0"/>
            </a:xfrm>
            <a:prstGeom prst="straightConnector1">
              <a:avLst/>
            </a:prstGeom>
            <a:noFill/>
            <a:ln w="28575" cap="flat" cmpd="sng">
              <a:solidFill>
                <a:schemeClr val="dk2"/>
              </a:solidFill>
              <a:prstDash val="solid"/>
              <a:round/>
              <a:headEnd type="none" w="sm" len="sm"/>
              <a:tailEnd type="none" w="sm" len="sm"/>
            </a:ln>
          </p:spPr>
        </p:cxnSp>
        <p:sp>
          <p:nvSpPr>
            <p:cNvPr id="551" name="Google Shape;551;g24801f2f513_0_179"/>
            <p:cNvSpPr/>
            <p:nvPr/>
          </p:nvSpPr>
          <p:spPr>
            <a:xfrm>
              <a:off x="6311590" y="2011680"/>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2" name="Google Shape;552;g24801f2f513_0_179"/>
            <p:cNvSpPr/>
            <p:nvPr/>
          </p:nvSpPr>
          <p:spPr>
            <a:xfrm>
              <a:off x="6539818" y="2061489"/>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3" name="Google Shape;553;g24801f2f513_0_179"/>
            <p:cNvSpPr/>
            <p:nvPr/>
          </p:nvSpPr>
          <p:spPr>
            <a:xfrm>
              <a:off x="6607469" y="2035469"/>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4" name="Google Shape;554;g24801f2f513_0_179"/>
            <p:cNvSpPr/>
            <p:nvPr/>
          </p:nvSpPr>
          <p:spPr>
            <a:xfrm>
              <a:off x="6782171" y="2071896"/>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5" name="Google Shape;555;g24801f2f513_0_179"/>
            <p:cNvSpPr/>
            <p:nvPr/>
          </p:nvSpPr>
          <p:spPr>
            <a:xfrm>
              <a:off x="6979176" y="2103864"/>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6" name="Google Shape;556;g24801f2f513_0_179"/>
            <p:cNvSpPr/>
            <p:nvPr/>
          </p:nvSpPr>
          <p:spPr>
            <a:xfrm>
              <a:off x="7653453" y="2225041"/>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7" name="Google Shape;557;g24801f2f513_0_179"/>
            <p:cNvSpPr/>
            <p:nvPr/>
          </p:nvSpPr>
          <p:spPr>
            <a:xfrm>
              <a:off x="7801393" y="2225784"/>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8" name="Google Shape;558;g24801f2f513_0_179"/>
            <p:cNvSpPr/>
            <p:nvPr/>
          </p:nvSpPr>
          <p:spPr>
            <a:xfrm>
              <a:off x="8034081" y="2226527"/>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9" name="Google Shape;559;g24801f2f513_0_179"/>
            <p:cNvSpPr/>
            <p:nvPr/>
          </p:nvSpPr>
          <p:spPr>
            <a:xfrm>
              <a:off x="8217704" y="2249573"/>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0" name="Google Shape;560;g24801f2f513_0_179"/>
            <p:cNvSpPr/>
            <p:nvPr/>
          </p:nvSpPr>
          <p:spPr>
            <a:xfrm>
              <a:off x="8271974" y="2294921"/>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1" name="Google Shape;561;g24801f2f513_0_179"/>
            <p:cNvSpPr/>
            <p:nvPr/>
          </p:nvSpPr>
          <p:spPr>
            <a:xfrm>
              <a:off x="8763371" y="22912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2" name="Google Shape;562;g24801f2f513_0_179"/>
            <p:cNvSpPr/>
            <p:nvPr/>
          </p:nvSpPr>
          <p:spPr>
            <a:xfrm>
              <a:off x="8822101" y="2291948"/>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3" name="Google Shape;563;g24801f2f513_0_179"/>
            <p:cNvSpPr/>
            <p:nvPr/>
          </p:nvSpPr>
          <p:spPr>
            <a:xfrm>
              <a:off x="9172946"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4" name="Google Shape;564;g24801f2f513_0_179"/>
            <p:cNvSpPr/>
            <p:nvPr/>
          </p:nvSpPr>
          <p:spPr>
            <a:xfrm>
              <a:off x="9271371"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5" name="Google Shape;565;g24801f2f513_0_179"/>
            <p:cNvSpPr/>
            <p:nvPr/>
          </p:nvSpPr>
          <p:spPr>
            <a:xfrm>
              <a:off x="9296771"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6" name="Google Shape;566;g24801f2f513_0_179"/>
            <p:cNvSpPr/>
            <p:nvPr/>
          </p:nvSpPr>
          <p:spPr>
            <a:xfrm>
              <a:off x="8941171" y="23102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7" name="Google Shape;567;g24801f2f513_0_179"/>
            <p:cNvSpPr/>
            <p:nvPr/>
          </p:nvSpPr>
          <p:spPr>
            <a:xfrm>
              <a:off x="9150721" y="23102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8" name="Google Shape;568;g24801f2f513_0_179"/>
            <p:cNvSpPr/>
            <p:nvPr/>
          </p:nvSpPr>
          <p:spPr>
            <a:xfrm>
              <a:off x="8966571" y="23102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9" name="Google Shape;569;g24801f2f513_0_179"/>
            <p:cNvSpPr/>
            <p:nvPr/>
          </p:nvSpPr>
          <p:spPr>
            <a:xfrm>
              <a:off x="8998321" y="23102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0" name="Google Shape;570;g24801f2f513_0_179"/>
            <p:cNvSpPr/>
            <p:nvPr/>
          </p:nvSpPr>
          <p:spPr>
            <a:xfrm>
              <a:off x="9030071" y="23102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1" name="Google Shape;571;g24801f2f513_0_179"/>
            <p:cNvSpPr/>
            <p:nvPr/>
          </p:nvSpPr>
          <p:spPr>
            <a:xfrm>
              <a:off x="9090396" y="23102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2" name="Google Shape;572;g24801f2f513_0_179"/>
            <p:cNvSpPr/>
            <p:nvPr/>
          </p:nvSpPr>
          <p:spPr>
            <a:xfrm>
              <a:off x="9572996"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3" name="Google Shape;573;g24801f2f513_0_179"/>
            <p:cNvSpPr/>
            <p:nvPr/>
          </p:nvSpPr>
          <p:spPr>
            <a:xfrm>
              <a:off x="10122271"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4" name="Google Shape;574;g24801f2f513_0_179"/>
            <p:cNvSpPr/>
            <p:nvPr/>
          </p:nvSpPr>
          <p:spPr>
            <a:xfrm>
              <a:off x="10217521"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g24801f2f513_0_179"/>
            <p:cNvSpPr/>
            <p:nvPr/>
          </p:nvSpPr>
          <p:spPr>
            <a:xfrm>
              <a:off x="9785721"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6" name="Google Shape;576;g24801f2f513_0_179"/>
            <p:cNvSpPr/>
            <p:nvPr/>
          </p:nvSpPr>
          <p:spPr>
            <a:xfrm>
              <a:off x="9696821"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7" name="Google Shape;577;g24801f2f513_0_179"/>
            <p:cNvSpPr/>
            <p:nvPr/>
          </p:nvSpPr>
          <p:spPr>
            <a:xfrm>
              <a:off x="9852396"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8" name="Google Shape;578;g24801f2f513_0_179"/>
            <p:cNvSpPr/>
            <p:nvPr/>
          </p:nvSpPr>
          <p:spPr>
            <a:xfrm>
              <a:off x="9919071" y="235470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9" name="Google Shape;579;g24801f2f513_0_179"/>
            <p:cNvSpPr/>
            <p:nvPr/>
          </p:nvSpPr>
          <p:spPr>
            <a:xfrm>
              <a:off x="1029372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0" name="Google Shape;580;g24801f2f513_0_179"/>
            <p:cNvSpPr/>
            <p:nvPr/>
          </p:nvSpPr>
          <p:spPr>
            <a:xfrm>
              <a:off x="1031277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1" name="Google Shape;581;g24801f2f513_0_179"/>
            <p:cNvSpPr/>
            <p:nvPr/>
          </p:nvSpPr>
          <p:spPr>
            <a:xfrm>
              <a:off x="1071599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2" name="Google Shape;582;g24801f2f513_0_179"/>
            <p:cNvSpPr/>
            <p:nvPr/>
          </p:nvSpPr>
          <p:spPr>
            <a:xfrm>
              <a:off x="1036357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3" name="Google Shape;583;g24801f2f513_0_179"/>
            <p:cNvSpPr/>
            <p:nvPr/>
          </p:nvSpPr>
          <p:spPr>
            <a:xfrm>
              <a:off x="1042072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4" name="Google Shape;584;g24801f2f513_0_179"/>
            <p:cNvSpPr/>
            <p:nvPr/>
          </p:nvSpPr>
          <p:spPr>
            <a:xfrm>
              <a:off x="1043659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5" name="Google Shape;585;g24801f2f513_0_179"/>
            <p:cNvSpPr/>
            <p:nvPr/>
          </p:nvSpPr>
          <p:spPr>
            <a:xfrm>
              <a:off x="1048422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6" name="Google Shape;586;g24801f2f513_0_179"/>
            <p:cNvSpPr/>
            <p:nvPr/>
          </p:nvSpPr>
          <p:spPr>
            <a:xfrm>
              <a:off x="1051279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7" name="Google Shape;587;g24801f2f513_0_179"/>
            <p:cNvSpPr/>
            <p:nvPr/>
          </p:nvSpPr>
          <p:spPr>
            <a:xfrm>
              <a:off x="1067154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8" name="Google Shape;588;g24801f2f513_0_179"/>
            <p:cNvSpPr/>
            <p:nvPr/>
          </p:nvSpPr>
          <p:spPr>
            <a:xfrm>
              <a:off x="1054137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9" name="Google Shape;589;g24801f2f513_0_179"/>
            <p:cNvSpPr/>
            <p:nvPr/>
          </p:nvSpPr>
          <p:spPr>
            <a:xfrm>
              <a:off x="1057312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0" name="Google Shape;590;g24801f2f513_0_179"/>
            <p:cNvSpPr/>
            <p:nvPr/>
          </p:nvSpPr>
          <p:spPr>
            <a:xfrm>
              <a:off x="1060804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1" name="Google Shape;591;g24801f2f513_0_179"/>
            <p:cNvSpPr/>
            <p:nvPr/>
          </p:nvSpPr>
          <p:spPr>
            <a:xfrm>
              <a:off x="1064614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2" name="Google Shape;592;g24801f2f513_0_179"/>
            <p:cNvSpPr/>
            <p:nvPr/>
          </p:nvSpPr>
          <p:spPr>
            <a:xfrm>
              <a:off x="1084934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3" name="Google Shape;593;g24801f2f513_0_179"/>
            <p:cNvSpPr/>
            <p:nvPr/>
          </p:nvSpPr>
          <p:spPr>
            <a:xfrm>
              <a:off x="1089379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4" name="Google Shape;594;g24801f2f513_0_179"/>
            <p:cNvSpPr/>
            <p:nvPr/>
          </p:nvSpPr>
          <p:spPr>
            <a:xfrm>
              <a:off x="1093507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5" name="Google Shape;595;g24801f2f513_0_179"/>
            <p:cNvSpPr/>
            <p:nvPr/>
          </p:nvSpPr>
          <p:spPr>
            <a:xfrm>
              <a:off x="1116367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6" name="Google Shape;596;g24801f2f513_0_179"/>
            <p:cNvSpPr/>
            <p:nvPr/>
          </p:nvSpPr>
          <p:spPr>
            <a:xfrm>
              <a:off x="1112239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7" name="Google Shape;597;g24801f2f513_0_179"/>
            <p:cNvSpPr/>
            <p:nvPr/>
          </p:nvSpPr>
          <p:spPr>
            <a:xfrm>
              <a:off x="11001746"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8" name="Google Shape;598;g24801f2f513_0_179"/>
            <p:cNvSpPr/>
            <p:nvPr/>
          </p:nvSpPr>
          <p:spPr>
            <a:xfrm>
              <a:off x="11023971" y="2399155"/>
              <a:ext cx="82800" cy="71400"/>
            </a:xfrm>
            <a:prstGeom prst="triangle">
              <a:avLst>
                <a:gd name="adj" fmla="val 50000"/>
              </a:avLst>
            </a:prstGeom>
            <a:solidFill>
              <a:schemeClr val="accen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599" name="Google Shape;599;g24801f2f513_0_179"/>
          <p:cNvSpPr txBox="1">
            <a:spLocks noGrp="1"/>
          </p:cNvSpPr>
          <p:nvPr>
            <p:ph type="title"/>
          </p:nvPr>
        </p:nvSpPr>
        <p:spPr>
          <a:xfrm>
            <a:off x="456144" y="99174"/>
            <a:ext cx="9127056" cy="978645"/>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b="1" dirty="0">
                <a:solidFill>
                  <a:srgbClr val="FF0000"/>
                </a:solidFill>
              </a:rPr>
              <a:t>GRIFFIN Update: PFS (ITT </a:t>
            </a:r>
            <a:r>
              <a:rPr lang="tr-TR" b="1" dirty="0" err="1">
                <a:solidFill>
                  <a:srgbClr val="FF0000"/>
                </a:solidFill>
              </a:rPr>
              <a:t>Population</a:t>
            </a:r>
            <a:r>
              <a:rPr lang="tr-TR" b="1" dirty="0">
                <a:solidFill>
                  <a:srgbClr val="FF0000"/>
                </a:solidFill>
              </a:rPr>
              <a:t>)</a:t>
            </a:r>
            <a:endParaRPr b="1" dirty="0">
              <a:solidFill>
                <a:srgbClr val="FF0000"/>
              </a:solidFill>
            </a:endParaRPr>
          </a:p>
        </p:txBody>
      </p:sp>
      <p:sp>
        <p:nvSpPr>
          <p:cNvPr id="600" name="Google Shape;600;g24801f2f513_0_179"/>
          <p:cNvSpPr txBox="1">
            <a:spLocks noGrp="1"/>
          </p:cNvSpPr>
          <p:nvPr>
            <p:ph type="body" idx="1"/>
          </p:nvPr>
        </p:nvSpPr>
        <p:spPr>
          <a:xfrm>
            <a:off x="424426" y="2047702"/>
            <a:ext cx="4819200" cy="373802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600"/>
              <a:buChar char="▪"/>
            </a:pPr>
            <a:r>
              <a:rPr lang="tr-TR" sz="2600" b="1" dirty="0" err="1">
                <a:solidFill>
                  <a:srgbClr val="FF0000"/>
                </a:solidFill>
              </a:rPr>
              <a:t>Median</a:t>
            </a:r>
            <a:r>
              <a:rPr lang="tr-TR" sz="2600" b="1" dirty="0">
                <a:solidFill>
                  <a:srgbClr val="FF0000"/>
                </a:solidFill>
              </a:rPr>
              <a:t> </a:t>
            </a:r>
            <a:r>
              <a:rPr lang="tr-TR" sz="2600" b="1" dirty="0" err="1">
                <a:solidFill>
                  <a:srgbClr val="FF0000"/>
                </a:solidFill>
              </a:rPr>
              <a:t>follow-up</a:t>
            </a:r>
            <a:r>
              <a:rPr lang="tr-TR" sz="2600" b="1" dirty="0">
                <a:solidFill>
                  <a:srgbClr val="FF0000"/>
                </a:solidFill>
              </a:rPr>
              <a:t>: 49.6 </a:t>
            </a:r>
            <a:r>
              <a:rPr lang="tr-TR" sz="2600" b="1" dirty="0" err="1">
                <a:solidFill>
                  <a:srgbClr val="FF0000"/>
                </a:solidFill>
              </a:rPr>
              <a:t>mo</a:t>
            </a:r>
            <a:endParaRPr b="1" dirty="0">
              <a:solidFill>
                <a:srgbClr val="FF0000"/>
              </a:solidFill>
            </a:endParaRPr>
          </a:p>
          <a:p>
            <a:pPr marL="342900" lvl="0" indent="-342900" algn="l" rtl="0">
              <a:lnSpc>
                <a:spcPct val="90000"/>
              </a:lnSpc>
              <a:spcBef>
                <a:spcPts val="1700"/>
              </a:spcBef>
              <a:spcAft>
                <a:spcPts val="0"/>
              </a:spcAft>
              <a:buSzPts val="2600"/>
              <a:buChar char="▪"/>
            </a:pPr>
            <a:r>
              <a:rPr lang="tr-TR" sz="2600" dirty="0" err="1"/>
              <a:t>Median</a:t>
            </a:r>
            <a:r>
              <a:rPr lang="tr-TR" sz="2600" dirty="0"/>
              <a:t> PFS </a:t>
            </a:r>
            <a:r>
              <a:rPr lang="tr-TR" sz="2600" u="sng" dirty="0"/>
              <a:t>ulaşılamadı.</a:t>
            </a:r>
            <a:endParaRPr u="sng" dirty="0"/>
          </a:p>
          <a:p>
            <a:pPr marL="342900" lvl="0" indent="-342900" algn="l" rtl="0">
              <a:lnSpc>
                <a:spcPct val="90000"/>
              </a:lnSpc>
              <a:spcBef>
                <a:spcPts val="1700"/>
              </a:spcBef>
              <a:spcAft>
                <a:spcPts val="0"/>
              </a:spcAft>
              <a:buSzPts val="2600"/>
              <a:buChar char="▪"/>
            </a:pPr>
            <a:r>
              <a:rPr lang="tr-TR" sz="2600" b="1" dirty="0">
                <a:solidFill>
                  <a:srgbClr val="FF0000"/>
                </a:solidFill>
              </a:rPr>
              <a:t>4-yr OS </a:t>
            </a:r>
            <a:r>
              <a:rPr lang="tr-TR" sz="2600" b="1" dirty="0" err="1">
                <a:solidFill>
                  <a:srgbClr val="FF0000"/>
                </a:solidFill>
              </a:rPr>
              <a:t>rates</a:t>
            </a:r>
            <a:r>
              <a:rPr lang="tr-TR" sz="2600" b="1" dirty="0">
                <a:solidFill>
                  <a:srgbClr val="FF0000"/>
                </a:solidFill>
              </a:rPr>
              <a:t>: </a:t>
            </a:r>
          </a:p>
          <a:p>
            <a:pPr marL="800100" lvl="1" indent="-342900">
              <a:spcBef>
                <a:spcPts val="1700"/>
              </a:spcBef>
              <a:buChar char="▪"/>
            </a:pPr>
            <a:r>
              <a:rPr lang="tr-TR" sz="2400" b="1" dirty="0">
                <a:solidFill>
                  <a:srgbClr val="FF0000"/>
                </a:solidFill>
              </a:rPr>
              <a:t>92.7% </a:t>
            </a:r>
            <a:r>
              <a:rPr lang="tr-TR" sz="2400" dirty="0"/>
              <a:t>(D-</a:t>
            </a:r>
            <a:r>
              <a:rPr lang="tr-TR" sz="2400" dirty="0" err="1"/>
              <a:t>RVd</a:t>
            </a:r>
            <a:r>
              <a:rPr lang="tr-TR" sz="2400" dirty="0"/>
              <a:t>) </a:t>
            </a:r>
            <a:r>
              <a:rPr lang="tr-TR" sz="2400" dirty="0" err="1"/>
              <a:t>vs</a:t>
            </a:r>
            <a:r>
              <a:rPr lang="tr-TR" sz="2400" dirty="0"/>
              <a:t> </a:t>
            </a:r>
          </a:p>
          <a:p>
            <a:pPr marL="800100" lvl="1" indent="-342900">
              <a:spcBef>
                <a:spcPts val="1700"/>
              </a:spcBef>
              <a:buChar char="▪"/>
            </a:pPr>
            <a:r>
              <a:rPr lang="tr-TR" sz="2400" b="1" dirty="0">
                <a:solidFill>
                  <a:srgbClr val="FF0000"/>
                </a:solidFill>
              </a:rPr>
              <a:t>92.2% </a:t>
            </a:r>
            <a:r>
              <a:rPr lang="tr-TR" sz="2400" dirty="0"/>
              <a:t>(</a:t>
            </a:r>
            <a:r>
              <a:rPr lang="tr-TR" sz="2400" dirty="0" err="1"/>
              <a:t>RVd</a:t>
            </a:r>
            <a:r>
              <a:rPr lang="tr-TR" sz="2400" dirty="0"/>
              <a:t>) </a:t>
            </a:r>
          </a:p>
          <a:p>
            <a:pPr marL="800100" lvl="1" indent="-342900">
              <a:spcBef>
                <a:spcPts val="1700"/>
              </a:spcBef>
              <a:buChar char="▪"/>
            </a:pPr>
            <a:r>
              <a:rPr lang="tr-TR" sz="2400" dirty="0"/>
              <a:t>(HR: 0.90; 95% CI: 0.31-2.56;    </a:t>
            </a:r>
            <a:r>
              <a:rPr lang="tr-TR" sz="2400" i="1" dirty="0">
                <a:solidFill>
                  <a:srgbClr val="FF0000"/>
                </a:solidFill>
              </a:rPr>
              <a:t>P</a:t>
            </a:r>
            <a:r>
              <a:rPr lang="tr-TR" sz="2400" dirty="0">
                <a:solidFill>
                  <a:srgbClr val="FF0000"/>
                </a:solidFill>
              </a:rPr>
              <a:t> = .8408</a:t>
            </a:r>
            <a:r>
              <a:rPr lang="tr-TR" sz="2400" dirty="0"/>
              <a:t>)</a:t>
            </a:r>
            <a:endParaRPr dirty="0"/>
          </a:p>
        </p:txBody>
      </p:sp>
      <p:cxnSp>
        <p:nvCxnSpPr>
          <p:cNvPr id="601" name="Google Shape;601;g24801f2f513_0_179"/>
          <p:cNvCxnSpPr/>
          <p:nvPr/>
        </p:nvCxnSpPr>
        <p:spPr>
          <a:xfrm>
            <a:off x="6367549" y="2036618"/>
            <a:ext cx="0" cy="3050700"/>
          </a:xfrm>
          <a:prstGeom prst="straightConnector1">
            <a:avLst/>
          </a:prstGeom>
          <a:noFill/>
          <a:ln w="28575" cap="flat" cmpd="sng">
            <a:solidFill>
              <a:schemeClr val="dk2"/>
            </a:solidFill>
            <a:prstDash val="solid"/>
            <a:round/>
            <a:headEnd type="none" w="sm" len="sm"/>
            <a:tailEnd type="none" w="sm" len="sm"/>
          </a:ln>
        </p:spPr>
      </p:cxnSp>
      <p:cxnSp>
        <p:nvCxnSpPr>
          <p:cNvPr id="602" name="Google Shape;602;g24801f2f513_0_179"/>
          <p:cNvCxnSpPr/>
          <p:nvPr/>
        </p:nvCxnSpPr>
        <p:spPr>
          <a:xfrm>
            <a:off x="6367549" y="5087389"/>
            <a:ext cx="5020800" cy="0"/>
          </a:xfrm>
          <a:prstGeom prst="straightConnector1">
            <a:avLst/>
          </a:prstGeom>
          <a:noFill/>
          <a:ln w="28575" cap="flat" cmpd="sng">
            <a:solidFill>
              <a:schemeClr val="dk2"/>
            </a:solidFill>
            <a:prstDash val="solid"/>
            <a:round/>
            <a:headEnd type="none" w="sm" len="sm"/>
            <a:tailEnd type="none" w="sm" len="sm"/>
          </a:ln>
        </p:spPr>
      </p:cxnSp>
      <p:cxnSp>
        <p:nvCxnSpPr>
          <p:cNvPr id="603" name="Google Shape;603;g24801f2f513_0_179"/>
          <p:cNvCxnSpPr/>
          <p:nvPr/>
        </p:nvCxnSpPr>
        <p:spPr>
          <a:xfrm rot="10800000">
            <a:off x="6301156" y="3264684"/>
            <a:ext cx="63900" cy="0"/>
          </a:xfrm>
          <a:prstGeom prst="straightConnector1">
            <a:avLst/>
          </a:prstGeom>
          <a:noFill/>
          <a:ln w="28575" cap="flat" cmpd="sng">
            <a:solidFill>
              <a:schemeClr val="dk2"/>
            </a:solidFill>
            <a:prstDash val="solid"/>
            <a:round/>
            <a:headEnd type="none" w="sm" len="sm"/>
            <a:tailEnd type="none" w="sm" len="sm"/>
          </a:ln>
        </p:spPr>
      </p:cxnSp>
      <p:cxnSp>
        <p:nvCxnSpPr>
          <p:cNvPr id="604" name="Google Shape;604;g24801f2f513_0_179"/>
          <p:cNvCxnSpPr/>
          <p:nvPr/>
        </p:nvCxnSpPr>
        <p:spPr>
          <a:xfrm rot="10800000">
            <a:off x="6301156" y="4173264"/>
            <a:ext cx="63900" cy="0"/>
          </a:xfrm>
          <a:prstGeom prst="straightConnector1">
            <a:avLst/>
          </a:prstGeom>
          <a:noFill/>
          <a:ln w="28575" cap="flat" cmpd="sng">
            <a:solidFill>
              <a:schemeClr val="dk2"/>
            </a:solidFill>
            <a:prstDash val="solid"/>
            <a:round/>
            <a:headEnd type="none" w="sm" len="sm"/>
            <a:tailEnd type="none" w="sm" len="sm"/>
          </a:ln>
        </p:spPr>
      </p:cxnSp>
      <p:cxnSp>
        <p:nvCxnSpPr>
          <p:cNvPr id="605" name="Google Shape;605;g24801f2f513_0_179"/>
          <p:cNvCxnSpPr/>
          <p:nvPr/>
        </p:nvCxnSpPr>
        <p:spPr>
          <a:xfrm rot="10800000">
            <a:off x="6301156" y="4476124"/>
            <a:ext cx="63900" cy="0"/>
          </a:xfrm>
          <a:prstGeom prst="straightConnector1">
            <a:avLst/>
          </a:prstGeom>
          <a:noFill/>
          <a:ln w="28575" cap="flat" cmpd="sng">
            <a:solidFill>
              <a:schemeClr val="dk2"/>
            </a:solidFill>
            <a:prstDash val="solid"/>
            <a:round/>
            <a:headEnd type="none" w="sm" len="sm"/>
            <a:tailEnd type="none" w="sm" len="sm"/>
          </a:ln>
        </p:spPr>
      </p:cxnSp>
      <p:cxnSp>
        <p:nvCxnSpPr>
          <p:cNvPr id="606" name="Google Shape;606;g24801f2f513_0_179"/>
          <p:cNvCxnSpPr/>
          <p:nvPr/>
        </p:nvCxnSpPr>
        <p:spPr>
          <a:xfrm rot="10800000">
            <a:off x="6301156" y="5081848"/>
            <a:ext cx="63900" cy="0"/>
          </a:xfrm>
          <a:prstGeom prst="straightConnector1">
            <a:avLst/>
          </a:prstGeom>
          <a:noFill/>
          <a:ln w="28575" cap="flat" cmpd="sng">
            <a:solidFill>
              <a:schemeClr val="dk2"/>
            </a:solidFill>
            <a:prstDash val="solid"/>
            <a:round/>
            <a:headEnd type="none" w="sm" len="sm"/>
            <a:tailEnd type="none" w="sm" len="sm"/>
          </a:ln>
        </p:spPr>
      </p:cxnSp>
      <p:cxnSp>
        <p:nvCxnSpPr>
          <p:cNvPr id="607" name="Google Shape;607;g24801f2f513_0_179"/>
          <p:cNvCxnSpPr/>
          <p:nvPr/>
        </p:nvCxnSpPr>
        <p:spPr>
          <a:xfrm rot="10800000">
            <a:off x="6301156" y="4778984"/>
            <a:ext cx="63900" cy="0"/>
          </a:xfrm>
          <a:prstGeom prst="straightConnector1">
            <a:avLst/>
          </a:prstGeom>
          <a:noFill/>
          <a:ln w="28575" cap="flat" cmpd="sng">
            <a:solidFill>
              <a:schemeClr val="dk2"/>
            </a:solidFill>
            <a:prstDash val="solid"/>
            <a:round/>
            <a:headEnd type="none" w="sm" len="sm"/>
            <a:tailEnd type="none" w="sm" len="sm"/>
          </a:ln>
        </p:spPr>
      </p:cxnSp>
      <p:cxnSp>
        <p:nvCxnSpPr>
          <p:cNvPr id="608" name="Google Shape;608;g24801f2f513_0_179"/>
          <p:cNvCxnSpPr/>
          <p:nvPr/>
        </p:nvCxnSpPr>
        <p:spPr>
          <a:xfrm>
            <a:off x="6367549"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09" name="Google Shape;609;g24801f2f513_0_179"/>
          <p:cNvCxnSpPr/>
          <p:nvPr/>
        </p:nvCxnSpPr>
        <p:spPr>
          <a:xfrm>
            <a:off x="6618455"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0" name="Google Shape;610;g24801f2f513_0_179"/>
          <p:cNvCxnSpPr/>
          <p:nvPr/>
        </p:nvCxnSpPr>
        <p:spPr>
          <a:xfrm>
            <a:off x="6869361"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1" name="Google Shape;611;g24801f2f513_0_179"/>
          <p:cNvCxnSpPr/>
          <p:nvPr/>
        </p:nvCxnSpPr>
        <p:spPr>
          <a:xfrm>
            <a:off x="7120267"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2" name="Google Shape;612;g24801f2f513_0_179"/>
          <p:cNvCxnSpPr/>
          <p:nvPr/>
        </p:nvCxnSpPr>
        <p:spPr>
          <a:xfrm>
            <a:off x="7371173"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3" name="Google Shape;613;g24801f2f513_0_179"/>
          <p:cNvCxnSpPr/>
          <p:nvPr/>
        </p:nvCxnSpPr>
        <p:spPr>
          <a:xfrm>
            <a:off x="7622079"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4" name="Google Shape;614;g24801f2f513_0_179"/>
          <p:cNvCxnSpPr/>
          <p:nvPr/>
        </p:nvCxnSpPr>
        <p:spPr>
          <a:xfrm>
            <a:off x="7872985"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5" name="Google Shape;615;g24801f2f513_0_179"/>
          <p:cNvCxnSpPr/>
          <p:nvPr/>
        </p:nvCxnSpPr>
        <p:spPr>
          <a:xfrm>
            <a:off x="8123891"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6" name="Google Shape;616;g24801f2f513_0_179"/>
          <p:cNvCxnSpPr/>
          <p:nvPr/>
        </p:nvCxnSpPr>
        <p:spPr>
          <a:xfrm>
            <a:off x="8374797"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7" name="Google Shape;617;g24801f2f513_0_179"/>
          <p:cNvCxnSpPr/>
          <p:nvPr/>
        </p:nvCxnSpPr>
        <p:spPr>
          <a:xfrm>
            <a:off x="8625703"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8" name="Google Shape;618;g24801f2f513_0_179"/>
          <p:cNvCxnSpPr/>
          <p:nvPr/>
        </p:nvCxnSpPr>
        <p:spPr>
          <a:xfrm>
            <a:off x="8876609"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19" name="Google Shape;619;g24801f2f513_0_179"/>
          <p:cNvCxnSpPr/>
          <p:nvPr/>
        </p:nvCxnSpPr>
        <p:spPr>
          <a:xfrm>
            <a:off x="9127515"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0" name="Google Shape;620;g24801f2f513_0_179"/>
          <p:cNvCxnSpPr/>
          <p:nvPr/>
        </p:nvCxnSpPr>
        <p:spPr>
          <a:xfrm>
            <a:off x="9378421"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1" name="Google Shape;621;g24801f2f513_0_179"/>
          <p:cNvCxnSpPr/>
          <p:nvPr/>
        </p:nvCxnSpPr>
        <p:spPr>
          <a:xfrm>
            <a:off x="9629327"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2" name="Google Shape;622;g24801f2f513_0_179"/>
          <p:cNvCxnSpPr/>
          <p:nvPr/>
        </p:nvCxnSpPr>
        <p:spPr>
          <a:xfrm>
            <a:off x="9880233"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3" name="Google Shape;623;g24801f2f513_0_179"/>
          <p:cNvCxnSpPr/>
          <p:nvPr/>
        </p:nvCxnSpPr>
        <p:spPr>
          <a:xfrm>
            <a:off x="10131139"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4" name="Google Shape;624;g24801f2f513_0_179"/>
          <p:cNvCxnSpPr/>
          <p:nvPr/>
        </p:nvCxnSpPr>
        <p:spPr>
          <a:xfrm>
            <a:off x="10382045"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5" name="Google Shape;625;g24801f2f513_0_179"/>
          <p:cNvCxnSpPr/>
          <p:nvPr/>
        </p:nvCxnSpPr>
        <p:spPr>
          <a:xfrm>
            <a:off x="10632951"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6" name="Google Shape;626;g24801f2f513_0_179"/>
          <p:cNvCxnSpPr/>
          <p:nvPr/>
        </p:nvCxnSpPr>
        <p:spPr>
          <a:xfrm>
            <a:off x="10883857"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7" name="Google Shape;627;g24801f2f513_0_179"/>
          <p:cNvCxnSpPr/>
          <p:nvPr/>
        </p:nvCxnSpPr>
        <p:spPr>
          <a:xfrm>
            <a:off x="11134763"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8" name="Google Shape;628;g24801f2f513_0_179"/>
          <p:cNvCxnSpPr/>
          <p:nvPr/>
        </p:nvCxnSpPr>
        <p:spPr>
          <a:xfrm>
            <a:off x="11385665" y="5079077"/>
            <a:ext cx="0" cy="63900"/>
          </a:xfrm>
          <a:prstGeom prst="straightConnector1">
            <a:avLst/>
          </a:prstGeom>
          <a:noFill/>
          <a:ln w="28575" cap="flat" cmpd="sng">
            <a:solidFill>
              <a:schemeClr val="dk2"/>
            </a:solidFill>
            <a:prstDash val="solid"/>
            <a:round/>
            <a:headEnd type="none" w="sm" len="sm"/>
            <a:tailEnd type="none" w="sm" len="sm"/>
          </a:ln>
        </p:spPr>
      </p:cxnSp>
      <p:cxnSp>
        <p:nvCxnSpPr>
          <p:cNvPr id="629" name="Google Shape;629;g24801f2f513_0_179"/>
          <p:cNvCxnSpPr/>
          <p:nvPr/>
        </p:nvCxnSpPr>
        <p:spPr>
          <a:xfrm>
            <a:off x="6384175" y="3574473"/>
            <a:ext cx="5012700" cy="0"/>
          </a:xfrm>
          <a:prstGeom prst="straightConnector1">
            <a:avLst/>
          </a:prstGeom>
          <a:noFill/>
          <a:ln w="28575" cap="flat" cmpd="sng">
            <a:solidFill>
              <a:schemeClr val="dk2"/>
            </a:solidFill>
            <a:prstDash val="dash"/>
            <a:round/>
            <a:headEnd type="none" w="sm" len="sm"/>
            <a:tailEnd type="none" w="sm" len="sm"/>
          </a:ln>
        </p:spPr>
      </p:cxnSp>
      <p:cxnSp>
        <p:nvCxnSpPr>
          <p:cNvPr id="630" name="Google Shape;630;g24801f2f513_0_179"/>
          <p:cNvCxnSpPr/>
          <p:nvPr/>
        </p:nvCxnSpPr>
        <p:spPr>
          <a:xfrm rot="10800000">
            <a:off x="9376756" y="2047734"/>
            <a:ext cx="0" cy="3025800"/>
          </a:xfrm>
          <a:prstGeom prst="straightConnector1">
            <a:avLst/>
          </a:prstGeom>
          <a:noFill/>
          <a:ln w="28575" cap="flat" cmpd="sng">
            <a:solidFill>
              <a:schemeClr val="dk2"/>
            </a:solidFill>
            <a:prstDash val="dash"/>
            <a:round/>
            <a:headEnd type="none" w="sm" len="sm"/>
            <a:tailEnd type="none" w="sm" len="sm"/>
          </a:ln>
        </p:spPr>
      </p:cxnSp>
      <p:cxnSp>
        <p:nvCxnSpPr>
          <p:cNvPr id="631" name="Google Shape;631;g24801f2f513_0_179"/>
          <p:cNvCxnSpPr/>
          <p:nvPr/>
        </p:nvCxnSpPr>
        <p:spPr>
          <a:xfrm rot="10800000">
            <a:off x="10385367" y="2047734"/>
            <a:ext cx="0" cy="3025800"/>
          </a:xfrm>
          <a:prstGeom prst="straightConnector1">
            <a:avLst/>
          </a:prstGeom>
          <a:noFill/>
          <a:ln w="28575" cap="flat" cmpd="sng">
            <a:solidFill>
              <a:schemeClr val="dk2"/>
            </a:solidFill>
            <a:prstDash val="dash"/>
            <a:round/>
            <a:headEnd type="none" w="sm" len="sm"/>
            <a:tailEnd type="none" w="sm" len="sm"/>
          </a:ln>
        </p:spPr>
      </p:cxnSp>
      <p:sp>
        <p:nvSpPr>
          <p:cNvPr id="632" name="Google Shape;632;g24801f2f513_0_179"/>
          <p:cNvSpPr txBox="1"/>
          <p:nvPr/>
        </p:nvSpPr>
        <p:spPr>
          <a:xfrm>
            <a:off x="8894618" y="1504604"/>
            <a:ext cx="1005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1" i="0" u="none" strike="noStrike" cap="none">
                <a:solidFill>
                  <a:srgbClr val="000000"/>
                </a:solidFill>
                <a:latin typeface="Calibri"/>
                <a:ea typeface="Calibri"/>
                <a:cs typeface="Calibri"/>
                <a:sym typeface="Calibri"/>
              </a:rPr>
              <a:t>3-yr</a:t>
            </a:r>
            <a:br>
              <a:rPr lang="tr-TR" sz="1400" b="1" i="0" u="none" strike="noStrike" cap="none">
                <a:solidFill>
                  <a:srgbClr val="000000"/>
                </a:solidFill>
                <a:latin typeface="Calibri"/>
                <a:ea typeface="Calibri"/>
                <a:cs typeface="Calibri"/>
                <a:sym typeface="Calibri"/>
              </a:rPr>
            </a:br>
            <a:r>
              <a:rPr lang="tr-TR" sz="1400" b="1" i="0" u="none" strike="noStrike" cap="none">
                <a:solidFill>
                  <a:srgbClr val="000000"/>
                </a:solidFill>
                <a:latin typeface="Calibri"/>
                <a:ea typeface="Calibri"/>
                <a:cs typeface="Calibri"/>
                <a:sym typeface="Calibri"/>
              </a:rPr>
              <a:t>PFS rate</a:t>
            </a:r>
            <a:endParaRPr sz="1400" b="0" i="0" u="none" strike="noStrike" cap="none">
              <a:solidFill>
                <a:srgbClr val="000000"/>
              </a:solidFill>
              <a:latin typeface="Arial"/>
              <a:ea typeface="Arial"/>
              <a:cs typeface="Arial"/>
              <a:sym typeface="Arial"/>
            </a:endParaRPr>
          </a:p>
        </p:txBody>
      </p:sp>
      <p:sp>
        <p:nvSpPr>
          <p:cNvPr id="633" name="Google Shape;633;g24801f2f513_0_179"/>
          <p:cNvSpPr txBox="1"/>
          <p:nvPr/>
        </p:nvSpPr>
        <p:spPr>
          <a:xfrm>
            <a:off x="9911542" y="1504604"/>
            <a:ext cx="1005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1" i="0" u="none" strike="noStrike" cap="none">
                <a:solidFill>
                  <a:srgbClr val="000000"/>
                </a:solidFill>
                <a:latin typeface="Calibri"/>
                <a:ea typeface="Calibri"/>
                <a:cs typeface="Calibri"/>
                <a:sym typeface="Calibri"/>
              </a:rPr>
              <a:t>4-yr</a:t>
            </a:r>
            <a:br>
              <a:rPr lang="tr-TR" sz="1400" b="1" i="0" u="none" strike="noStrike" cap="none">
                <a:solidFill>
                  <a:srgbClr val="000000"/>
                </a:solidFill>
                <a:latin typeface="Calibri"/>
                <a:ea typeface="Calibri"/>
                <a:cs typeface="Calibri"/>
                <a:sym typeface="Calibri"/>
              </a:rPr>
            </a:br>
            <a:r>
              <a:rPr lang="tr-TR" sz="1400" b="1" i="0" u="none" strike="noStrike" cap="none">
                <a:solidFill>
                  <a:srgbClr val="000000"/>
                </a:solidFill>
                <a:latin typeface="Calibri"/>
                <a:ea typeface="Calibri"/>
                <a:cs typeface="Calibri"/>
                <a:sym typeface="Calibri"/>
              </a:rPr>
              <a:t>PFS rate</a:t>
            </a:r>
            <a:endParaRPr sz="1400" b="0" i="0" u="none" strike="noStrike" cap="none">
              <a:solidFill>
                <a:srgbClr val="000000"/>
              </a:solidFill>
              <a:latin typeface="Arial"/>
              <a:ea typeface="Arial"/>
              <a:cs typeface="Arial"/>
              <a:sym typeface="Arial"/>
            </a:endParaRPr>
          </a:p>
        </p:txBody>
      </p:sp>
      <p:sp>
        <p:nvSpPr>
          <p:cNvPr id="634" name="Google Shape;634;g24801f2f513_0_179"/>
          <p:cNvSpPr txBox="1"/>
          <p:nvPr/>
        </p:nvSpPr>
        <p:spPr>
          <a:xfrm rot="-5400000">
            <a:off x="4242302" y="3413403"/>
            <a:ext cx="3092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1" i="0" u="none" strike="noStrike" cap="none">
                <a:solidFill>
                  <a:srgbClr val="000000"/>
                </a:solidFill>
                <a:latin typeface="Calibri"/>
                <a:ea typeface="Calibri"/>
                <a:cs typeface="Calibri"/>
                <a:sym typeface="Calibri"/>
              </a:rPr>
              <a:t>PFS (%)</a:t>
            </a:r>
            <a:endParaRPr sz="1400" b="0" i="0" u="none" strike="noStrike" cap="none">
              <a:solidFill>
                <a:srgbClr val="000000"/>
              </a:solidFill>
              <a:latin typeface="Arial"/>
              <a:ea typeface="Arial"/>
              <a:cs typeface="Arial"/>
              <a:sym typeface="Arial"/>
            </a:endParaRPr>
          </a:p>
        </p:txBody>
      </p:sp>
      <p:sp>
        <p:nvSpPr>
          <p:cNvPr id="635" name="Google Shape;635;g24801f2f513_0_179"/>
          <p:cNvSpPr txBox="1"/>
          <p:nvPr/>
        </p:nvSpPr>
        <p:spPr>
          <a:xfrm>
            <a:off x="5763490" y="1889761"/>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100</a:t>
            </a:r>
            <a:endParaRPr sz="1400" b="0" i="0" u="none" strike="noStrike" cap="none">
              <a:solidFill>
                <a:srgbClr val="000000"/>
              </a:solidFill>
              <a:latin typeface="Arial"/>
              <a:ea typeface="Arial"/>
              <a:cs typeface="Arial"/>
              <a:sym typeface="Arial"/>
            </a:endParaRPr>
          </a:p>
        </p:txBody>
      </p:sp>
      <p:sp>
        <p:nvSpPr>
          <p:cNvPr id="636" name="Google Shape;636;g24801f2f513_0_179"/>
          <p:cNvSpPr txBox="1"/>
          <p:nvPr/>
        </p:nvSpPr>
        <p:spPr>
          <a:xfrm>
            <a:off x="5763490" y="2191790"/>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90</a:t>
            </a:r>
            <a:endParaRPr sz="1400" b="0" i="0" u="none" strike="noStrike" cap="none">
              <a:solidFill>
                <a:srgbClr val="000000"/>
              </a:solidFill>
              <a:latin typeface="Arial"/>
              <a:ea typeface="Arial"/>
              <a:cs typeface="Arial"/>
              <a:sym typeface="Arial"/>
            </a:endParaRPr>
          </a:p>
        </p:txBody>
      </p:sp>
      <p:sp>
        <p:nvSpPr>
          <p:cNvPr id="637" name="Google Shape;637;g24801f2f513_0_179"/>
          <p:cNvSpPr txBox="1"/>
          <p:nvPr/>
        </p:nvSpPr>
        <p:spPr>
          <a:xfrm>
            <a:off x="5763490" y="2493819"/>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80</a:t>
            </a:r>
            <a:endParaRPr sz="1400" b="0" i="0" u="none" strike="noStrike" cap="none">
              <a:solidFill>
                <a:srgbClr val="000000"/>
              </a:solidFill>
              <a:latin typeface="Arial"/>
              <a:ea typeface="Arial"/>
              <a:cs typeface="Arial"/>
              <a:sym typeface="Arial"/>
            </a:endParaRPr>
          </a:p>
        </p:txBody>
      </p:sp>
      <p:sp>
        <p:nvSpPr>
          <p:cNvPr id="638" name="Google Shape;638;g24801f2f513_0_179"/>
          <p:cNvSpPr txBox="1"/>
          <p:nvPr/>
        </p:nvSpPr>
        <p:spPr>
          <a:xfrm>
            <a:off x="5763490" y="2795848"/>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70</a:t>
            </a:r>
            <a:endParaRPr sz="1400" b="0" i="0" u="none" strike="noStrike" cap="none">
              <a:solidFill>
                <a:srgbClr val="000000"/>
              </a:solidFill>
              <a:latin typeface="Arial"/>
              <a:ea typeface="Arial"/>
              <a:cs typeface="Arial"/>
              <a:sym typeface="Arial"/>
            </a:endParaRPr>
          </a:p>
        </p:txBody>
      </p:sp>
      <p:sp>
        <p:nvSpPr>
          <p:cNvPr id="639" name="Google Shape;639;g24801f2f513_0_179"/>
          <p:cNvSpPr txBox="1"/>
          <p:nvPr/>
        </p:nvSpPr>
        <p:spPr>
          <a:xfrm>
            <a:off x="5763490" y="3097877"/>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60</a:t>
            </a:r>
            <a:endParaRPr sz="1400" b="0" i="0" u="none" strike="noStrike" cap="none">
              <a:solidFill>
                <a:srgbClr val="000000"/>
              </a:solidFill>
              <a:latin typeface="Arial"/>
              <a:ea typeface="Arial"/>
              <a:cs typeface="Arial"/>
              <a:sym typeface="Arial"/>
            </a:endParaRPr>
          </a:p>
        </p:txBody>
      </p:sp>
      <p:sp>
        <p:nvSpPr>
          <p:cNvPr id="640" name="Google Shape;640;g24801f2f513_0_179"/>
          <p:cNvSpPr txBox="1"/>
          <p:nvPr/>
        </p:nvSpPr>
        <p:spPr>
          <a:xfrm>
            <a:off x="5763490" y="3399906"/>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50</a:t>
            </a:r>
            <a:endParaRPr sz="1400" b="0" i="0" u="none" strike="noStrike" cap="none">
              <a:solidFill>
                <a:srgbClr val="000000"/>
              </a:solidFill>
              <a:latin typeface="Arial"/>
              <a:ea typeface="Arial"/>
              <a:cs typeface="Arial"/>
              <a:sym typeface="Arial"/>
            </a:endParaRPr>
          </a:p>
        </p:txBody>
      </p:sp>
      <p:sp>
        <p:nvSpPr>
          <p:cNvPr id="641" name="Google Shape;641;g24801f2f513_0_179"/>
          <p:cNvSpPr txBox="1"/>
          <p:nvPr/>
        </p:nvSpPr>
        <p:spPr>
          <a:xfrm>
            <a:off x="5763490" y="3701935"/>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40</a:t>
            </a:r>
            <a:endParaRPr sz="1400" b="0" i="0" u="none" strike="noStrike" cap="none">
              <a:solidFill>
                <a:srgbClr val="000000"/>
              </a:solidFill>
              <a:latin typeface="Arial"/>
              <a:ea typeface="Arial"/>
              <a:cs typeface="Arial"/>
              <a:sym typeface="Arial"/>
            </a:endParaRPr>
          </a:p>
        </p:txBody>
      </p:sp>
      <p:sp>
        <p:nvSpPr>
          <p:cNvPr id="642" name="Google Shape;642;g24801f2f513_0_179"/>
          <p:cNvSpPr txBox="1"/>
          <p:nvPr/>
        </p:nvSpPr>
        <p:spPr>
          <a:xfrm>
            <a:off x="5763490" y="4003964"/>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30</a:t>
            </a:r>
            <a:endParaRPr sz="1400" b="0" i="0" u="none" strike="noStrike" cap="none">
              <a:solidFill>
                <a:srgbClr val="000000"/>
              </a:solidFill>
              <a:latin typeface="Arial"/>
              <a:ea typeface="Arial"/>
              <a:cs typeface="Arial"/>
              <a:sym typeface="Arial"/>
            </a:endParaRPr>
          </a:p>
        </p:txBody>
      </p:sp>
      <p:sp>
        <p:nvSpPr>
          <p:cNvPr id="643" name="Google Shape;643;g24801f2f513_0_179"/>
          <p:cNvSpPr txBox="1"/>
          <p:nvPr/>
        </p:nvSpPr>
        <p:spPr>
          <a:xfrm>
            <a:off x="5763490" y="4305993"/>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20</a:t>
            </a:r>
            <a:endParaRPr sz="1400" b="0" i="0" u="none" strike="noStrike" cap="none">
              <a:solidFill>
                <a:srgbClr val="000000"/>
              </a:solidFill>
              <a:latin typeface="Arial"/>
              <a:ea typeface="Arial"/>
              <a:cs typeface="Arial"/>
              <a:sym typeface="Arial"/>
            </a:endParaRPr>
          </a:p>
        </p:txBody>
      </p:sp>
      <p:sp>
        <p:nvSpPr>
          <p:cNvPr id="644" name="Google Shape;644;g24801f2f513_0_179"/>
          <p:cNvSpPr txBox="1"/>
          <p:nvPr/>
        </p:nvSpPr>
        <p:spPr>
          <a:xfrm>
            <a:off x="5763490" y="4608022"/>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
        <p:nvSpPr>
          <p:cNvPr id="645" name="Google Shape;645;g24801f2f513_0_179"/>
          <p:cNvSpPr txBox="1"/>
          <p:nvPr/>
        </p:nvSpPr>
        <p:spPr>
          <a:xfrm>
            <a:off x="5763490" y="4910052"/>
            <a:ext cx="55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cxnSp>
        <p:nvCxnSpPr>
          <p:cNvPr id="646" name="Google Shape;646;g24801f2f513_0_179"/>
          <p:cNvCxnSpPr/>
          <p:nvPr/>
        </p:nvCxnSpPr>
        <p:spPr>
          <a:xfrm rot="10800000">
            <a:off x="6301156" y="2356104"/>
            <a:ext cx="63900" cy="0"/>
          </a:xfrm>
          <a:prstGeom prst="straightConnector1">
            <a:avLst/>
          </a:prstGeom>
          <a:noFill/>
          <a:ln w="28575" cap="flat" cmpd="sng">
            <a:solidFill>
              <a:schemeClr val="dk2"/>
            </a:solidFill>
            <a:prstDash val="solid"/>
            <a:round/>
            <a:headEnd type="none" w="sm" len="sm"/>
            <a:tailEnd type="none" w="sm" len="sm"/>
          </a:ln>
        </p:spPr>
      </p:cxnSp>
      <p:cxnSp>
        <p:nvCxnSpPr>
          <p:cNvPr id="647" name="Google Shape;647;g24801f2f513_0_179"/>
          <p:cNvCxnSpPr/>
          <p:nvPr/>
        </p:nvCxnSpPr>
        <p:spPr>
          <a:xfrm rot="10800000">
            <a:off x="6301156" y="2658964"/>
            <a:ext cx="63900" cy="0"/>
          </a:xfrm>
          <a:prstGeom prst="straightConnector1">
            <a:avLst/>
          </a:prstGeom>
          <a:noFill/>
          <a:ln w="28575" cap="flat" cmpd="sng">
            <a:solidFill>
              <a:schemeClr val="dk2"/>
            </a:solidFill>
            <a:prstDash val="solid"/>
            <a:round/>
            <a:headEnd type="none" w="sm" len="sm"/>
            <a:tailEnd type="none" w="sm" len="sm"/>
          </a:ln>
        </p:spPr>
      </p:cxnSp>
      <p:cxnSp>
        <p:nvCxnSpPr>
          <p:cNvPr id="648" name="Google Shape;648;g24801f2f513_0_179"/>
          <p:cNvCxnSpPr/>
          <p:nvPr/>
        </p:nvCxnSpPr>
        <p:spPr>
          <a:xfrm rot="10800000">
            <a:off x="6301156" y="2961824"/>
            <a:ext cx="63900" cy="0"/>
          </a:xfrm>
          <a:prstGeom prst="straightConnector1">
            <a:avLst/>
          </a:prstGeom>
          <a:noFill/>
          <a:ln w="28575" cap="flat" cmpd="sng">
            <a:solidFill>
              <a:schemeClr val="dk2"/>
            </a:solidFill>
            <a:prstDash val="solid"/>
            <a:round/>
            <a:headEnd type="none" w="sm" len="sm"/>
            <a:tailEnd type="none" w="sm" len="sm"/>
          </a:ln>
        </p:spPr>
      </p:cxnSp>
      <p:cxnSp>
        <p:nvCxnSpPr>
          <p:cNvPr id="649" name="Google Shape;649;g24801f2f513_0_179"/>
          <p:cNvCxnSpPr/>
          <p:nvPr/>
        </p:nvCxnSpPr>
        <p:spPr>
          <a:xfrm rot="10800000">
            <a:off x="6301156" y="3567544"/>
            <a:ext cx="63900" cy="0"/>
          </a:xfrm>
          <a:prstGeom prst="straightConnector1">
            <a:avLst/>
          </a:prstGeom>
          <a:noFill/>
          <a:ln w="28575" cap="flat" cmpd="sng">
            <a:solidFill>
              <a:schemeClr val="dk2"/>
            </a:solidFill>
            <a:prstDash val="solid"/>
            <a:round/>
            <a:headEnd type="none" w="sm" len="sm"/>
            <a:tailEnd type="none" w="sm" len="sm"/>
          </a:ln>
        </p:spPr>
      </p:cxnSp>
      <p:cxnSp>
        <p:nvCxnSpPr>
          <p:cNvPr id="650" name="Google Shape;650;g24801f2f513_0_179"/>
          <p:cNvCxnSpPr/>
          <p:nvPr/>
        </p:nvCxnSpPr>
        <p:spPr>
          <a:xfrm rot="10800000">
            <a:off x="6301156" y="3870404"/>
            <a:ext cx="63900" cy="0"/>
          </a:xfrm>
          <a:prstGeom prst="straightConnector1">
            <a:avLst/>
          </a:prstGeom>
          <a:noFill/>
          <a:ln w="28575" cap="flat" cmpd="sng">
            <a:solidFill>
              <a:schemeClr val="dk2"/>
            </a:solidFill>
            <a:prstDash val="solid"/>
            <a:round/>
            <a:headEnd type="none" w="sm" len="sm"/>
            <a:tailEnd type="none" w="sm" len="sm"/>
          </a:ln>
        </p:spPr>
      </p:cxnSp>
      <p:sp>
        <p:nvSpPr>
          <p:cNvPr id="651" name="Google Shape;651;g24801f2f513_0_179"/>
          <p:cNvSpPr txBox="1"/>
          <p:nvPr/>
        </p:nvSpPr>
        <p:spPr>
          <a:xfrm>
            <a:off x="6495010" y="4533207"/>
            <a:ext cx="2208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tr-TR" sz="1400" b="0" i="0" u="none" strike="noStrike" cap="none" dirty="0">
                <a:solidFill>
                  <a:srgbClr val="000000"/>
                </a:solidFill>
                <a:latin typeface="Calibri"/>
                <a:ea typeface="Calibri"/>
                <a:cs typeface="Calibri"/>
                <a:sym typeface="Calibri"/>
              </a:rPr>
              <a:t>HR: 0.45 (95% CI: 0.21-0.95;</a:t>
            </a:r>
            <a:br>
              <a:rPr lang="tr-TR" sz="1400" b="0" i="0" u="none" strike="noStrike" cap="none" dirty="0">
                <a:solidFill>
                  <a:srgbClr val="000000"/>
                </a:solidFill>
                <a:latin typeface="Calibri"/>
                <a:ea typeface="Calibri"/>
                <a:cs typeface="Calibri"/>
                <a:sym typeface="Calibri"/>
              </a:rPr>
            </a:br>
            <a:r>
              <a:rPr lang="tr-TR" sz="1400" b="0" i="1" u="none" strike="noStrike" cap="none" dirty="0">
                <a:solidFill>
                  <a:srgbClr val="000000"/>
                </a:solidFill>
                <a:latin typeface="Calibri"/>
                <a:ea typeface="Calibri"/>
                <a:cs typeface="Calibri"/>
                <a:sym typeface="Calibri"/>
              </a:rPr>
              <a:t>P</a:t>
            </a:r>
            <a:r>
              <a:rPr lang="tr-TR" sz="1400" b="0" i="0" u="none" strike="noStrike" cap="none" dirty="0">
                <a:solidFill>
                  <a:srgbClr val="000000"/>
                </a:solidFill>
                <a:latin typeface="Calibri"/>
                <a:ea typeface="Calibri"/>
                <a:cs typeface="Calibri"/>
                <a:sym typeface="Calibri"/>
              </a:rPr>
              <a:t> = .0324)</a:t>
            </a:r>
            <a:endParaRPr sz="1400" b="0" i="0" u="none" strike="noStrike" cap="none" dirty="0">
              <a:solidFill>
                <a:srgbClr val="000000"/>
              </a:solidFill>
              <a:latin typeface="Arial"/>
              <a:ea typeface="Arial"/>
              <a:cs typeface="Arial"/>
              <a:sym typeface="Arial"/>
            </a:endParaRPr>
          </a:p>
        </p:txBody>
      </p:sp>
      <p:sp>
        <p:nvSpPr>
          <p:cNvPr id="652" name="Google Shape;652;g24801f2f513_0_179"/>
          <p:cNvSpPr txBox="1"/>
          <p:nvPr/>
        </p:nvSpPr>
        <p:spPr>
          <a:xfrm>
            <a:off x="11255693" y="2297083"/>
            <a:ext cx="1005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15873"/>
              </a:buClr>
              <a:buSzPts val="1600"/>
              <a:buFont typeface="Calibri"/>
              <a:buNone/>
            </a:pPr>
            <a:r>
              <a:rPr lang="tr-TR" sz="1600" b="1" i="0" u="none" strike="noStrike" cap="none">
                <a:solidFill>
                  <a:srgbClr val="015873"/>
                </a:solidFill>
                <a:latin typeface="Calibri"/>
                <a:ea typeface="Calibri"/>
                <a:cs typeface="Calibri"/>
                <a:sym typeface="Calibri"/>
              </a:rPr>
              <a:t>D-RVd</a:t>
            </a:r>
            <a:endParaRPr sz="1400" b="0" i="0" u="none" strike="noStrike" cap="none">
              <a:solidFill>
                <a:srgbClr val="000000"/>
              </a:solidFill>
              <a:latin typeface="Arial"/>
              <a:ea typeface="Arial"/>
              <a:cs typeface="Arial"/>
              <a:sym typeface="Arial"/>
            </a:endParaRPr>
          </a:p>
        </p:txBody>
      </p:sp>
      <p:sp>
        <p:nvSpPr>
          <p:cNvPr id="653" name="Google Shape;653;g24801f2f513_0_179"/>
          <p:cNvSpPr txBox="1"/>
          <p:nvPr/>
        </p:nvSpPr>
        <p:spPr>
          <a:xfrm>
            <a:off x="11358217" y="2798618"/>
            <a:ext cx="570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1471D"/>
              </a:buClr>
              <a:buSzPts val="1600"/>
              <a:buFont typeface="Calibri"/>
              <a:buNone/>
            </a:pPr>
            <a:r>
              <a:rPr lang="tr-TR" sz="1600" b="1" i="0" u="none" strike="noStrike" cap="none">
                <a:solidFill>
                  <a:srgbClr val="E1471D"/>
                </a:solidFill>
                <a:latin typeface="Calibri"/>
                <a:ea typeface="Calibri"/>
                <a:cs typeface="Calibri"/>
                <a:sym typeface="Calibri"/>
              </a:rPr>
              <a:t>RVd</a:t>
            </a:r>
            <a:endParaRPr sz="1400" b="0" i="0" u="none" strike="noStrike" cap="none">
              <a:solidFill>
                <a:srgbClr val="000000"/>
              </a:solidFill>
              <a:latin typeface="Arial"/>
              <a:ea typeface="Arial"/>
              <a:cs typeface="Arial"/>
              <a:sym typeface="Arial"/>
            </a:endParaRPr>
          </a:p>
        </p:txBody>
      </p:sp>
      <p:sp>
        <p:nvSpPr>
          <p:cNvPr id="654" name="Google Shape;654;g24801f2f513_0_179"/>
          <p:cNvSpPr txBox="1"/>
          <p:nvPr/>
        </p:nvSpPr>
        <p:spPr>
          <a:xfrm>
            <a:off x="9365672" y="2890059"/>
            <a:ext cx="775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80.7%</a:t>
            </a:r>
            <a:endParaRPr sz="1400" b="0" i="0" u="none" strike="noStrike" cap="none">
              <a:solidFill>
                <a:srgbClr val="000000"/>
              </a:solidFill>
              <a:latin typeface="Arial"/>
              <a:ea typeface="Arial"/>
              <a:cs typeface="Arial"/>
              <a:sym typeface="Arial"/>
            </a:endParaRPr>
          </a:p>
        </p:txBody>
      </p:sp>
      <p:sp>
        <p:nvSpPr>
          <p:cNvPr id="655" name="Google Shape;655;g24801f2f513_0_179"/>
          <p:cNvSpPr txBox="1"/>
          <p:nvPr/>
        </p:nvSpPr>
        <p:spPr>
          <a:xfrm>
            <a:off x="10382595" y="2984269"/>
            <a:ext cx="775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70.0%</a:t>
            </a:r>
            <a:endParaRPr sz="1400" b="0" i="0" u="none" strike="noStrike" cap="none">
              <a:solidFill>
                <a:srgbClr val="000000"/>
              </a:solidFill>
              <a:latin typeface="Arial"/>
              <a:ea typeface="Arial"/>
              <a:cs typeface="Arial"/>
              <a:sym typeface="Arial"/>
            </a:endParaRPr>
          </a:p>
        </p:txBody>
      </p:sp>
      <p:sp>
        <p:nvSpPr>
          <p:cNvPr id="656" name="Google Shape;656;g24801f2f513_0_179"/>
          <p:cNvSpPr txBox="1"/>
          <p:nvPr/>
        </p:nvSpPr>
        <p:spPr>
          <a:xfrm>
            <a:off x="10385366" y="2056014"/>
            <a:ext cx="775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87.2%</a:t>
            </a:r>
            <a:endParaRPr sz="1400" b="0" i="0" u="none" strike="noStrike" cap="none">
              <a:solidFill>
                <a:srgbClr val="000000"/>
              </a:solidFill>
              <a:latin typeface="Arial"/>
              <a:ea typeface="Arial"/>
              <a:cs typeface="Arial"/>
              <a:sym typeface="Arial"/>
            </a:endParaRPr>
          </a:p>
        </p:txBody>
      </p:sp>
      <p:sp>
        <p:nvSpPr>
          <p:cNvPr id="657" name="Google Shape;657;g24801f2f513_0_179"/>
          <p:cNvSpPr txBox="1"/>
          <p:nvPr/>
        </p:nvSpPr>
        <p:spPr>
          <a:xfrm>
            <a:off x="9357358" y="2050472"/>
            <a:ext cx="775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89.0%</a:t>
            </a:r>
            <a:endParaRPr sz="1400" b="0" i="0" u="none" strike="noStrike" cap="none">
              <a:solidFill>
                <a:srgbClr val="000000"/>
              </a:solidFill>
              <a:latin typeface="Arial"/>
              <a:ea typeface="Arial"/>
              <a:cs typeface="Arial"/>
              <a:sym typeface="Arial"/>
            </a:endParaRPr>
          </a:p>
        </p:txBody>
      </p:sp>
      <p:sp>
        <p:nvSpPr>
          <p:cNvPr id="658" name="Google Shape;658;g24801f2f513_0_179"/>
          <p:cNvSpPr txBox="1"/>
          <p:nvPr/>
        </p:nvSpPr>
        <p:spPr>
          <a:xfrm>
            <a:off x="6367549" y="5411585"/>
            <a:ext cx="49710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1" i="0" u="none" strike="noStrike" cap="none">
                <a:solidFill>
                  <a:srgbClr val="000000"/>
                </a:solidFill>
                <a:latin typeface="Calibri"/>
                <a:ea typeface="Calibri"/>
                <a:cs typeface="Calibri"/>
                <a:sym typeface="Calibri"/>
              </a:rPr>
              <a:t>Mo</a:t>
            </a:r>
            <a:endParaRPr sz="1400" b="0" i="0" u="none" strike="noStrike" cap="none">
              <a:solidFill>
                <a:srgbClr val="000000"/>
              </a:solidFill>
              <a:latin typeface="Arial"/>
              <a:ea typeface="Arial"/>
              <a:cs typeface="Arial"/>
              <a:sym typeface="Arial"/>
            </a:endParaRPr>
          </a:p>
        </p:txBody>
      </p:sp>
      <p:sp>
        <p:nvSpPr>
          <p:cNvPr id="659" name="Google Shape;659;g24801f2f513_0_179"/>
          <p:cNvSpPr txBox="1"/>
          <p:nvPr/>
        </p:nvSpPr>
        <p:spPr>
          <a:xfrm>
            <a:off x="11152909"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60</a:t>
            </a:r>
            <a:endParaRPr sz="1400" b="0" i="0" u="none" strike="noStrike" cap="none">
              <a:solidFill>
                <a:srgbClr val="000000"/>
              </a:solidFill>
              <a:latin typeface="Arial"/>
              <a:ea typeface="Arial"/>
              <a:cs typeface="Arial"/>
              <a:sym typeface="Arial"/>
            </a:endParaRPr>
          </a:p>
        </p:txBody>
      </p:sp>
      <p:sp>
        <p:nvSpPr>
          <p:cNvPr id="660" name="Google Shape;660;g24801f2f513_0_179"/>
          <p:cNvSpPr txBox="1"/>
          <p:nvPr/>
        </p:nvSpPr>
        <p:spPr>
          <a:xfrm>
            <a:off x="613410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661" name="Google Shape;661;g24801f2f513_0_179"/>
          <p:cNvSpPr txBox="1"/>
          <p:nvPr/>
        </p:nvSpPr>
        <p:spPr>
          <a:xfrm>
            <a:off x="638504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62" name="Google Shape;662;g24801f2f513_0_179"/>
          <p:cNvSpPr txBox="1"/>
          <p:nvPr/>
        </p:nvSpPr>
        <p:spPr>
          <a:xfrm>
            <a:off x="663598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663" name="Google Shape;663;g24801f2f513_0_179"/>
          <p:cNvSpPr txBox="1"/>
          <p:nvPr/>
        </p:nvSpPr>
        <p:spPr>
          <a:xfrm>
            <a:off x="688692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664" name="Google Shape;664;g24801f2f513_0_179"/>
          <p:cNvSpPr txBox="1"/>
          <p:nvPr/>
        </p:nvSpPr>
        <p:spPr>
          <a:xfrm>
            <a:off x="713786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12</a:t>
            </a:r>
            <a:endParaRPr sz="1400" b="0" i="0" u="none" strike="noStrike" cap="none">
              <a:solidFill>
                <a:srgbClr val="000000"/>
              </a:solidFill>
              <a:latin typeface="Arial"/>
              <a:ea typeface="Arial"/>
              <a:cs typeface="Arial"/>
              <a:sym typeface="Arial"/>
            </a:endParaRPr>
          </a:p>
        </p:txBody>
      </p:sp>
      <p:sp>
        <p:nvSpPr>
          <p:cNvPr id="665" name="Google Shape;665;g24801f2f513_0_179"/>
          <p:cNvSpPr txBox="1"/>
          <p:nvPr/>
        </p:nvSpPr>
        <p:spPr>
          <a:xfrm>
            <a:off x="738880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15</a:t>
            </a:r>
            <a:endParaRPr sz="1400" b="0" i="0" u="none" strike="noStrike" cap="none">
              <a:solidFill>
                <a:srgbClr val="000000"/>
              </a:solidFill>
              <a:latin typeface="Arial"/>
              <a:ea typeface="Arial"/>
              <a:cs typeface="Arial"/>
              <a:sym typeface="Arial"/>
            </a:endParaRPr>
          </a:p>
        </p:txBody>
      </p:sp>
      <p:sp>
        <p:nvSpPr>
          <p:cNvPr id="666" name="Google Shape;666;g24801f2f513_0_179"/>
          <p:cNvSpPr txBox="1"/>
          <p:nvPr/>
        </p:nvSpPr>
        <p:spPr>
          <a:xfrm>
            <a:off x="763974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18</a:t>
            </a:r>
            <a:endParaRPr sz="1400" b="0" i="0" u="none" strike="noStrike" cap="none">
              <a:solidFill>
                <a:srgbClr val="000000"/>
              </a:solidFill>
              <a:latin typeface="Arial"/>
              <a:ea typeface="Arial"/>
              <a:cs typeface="Arial"/>
              <a:sym typeface="Arial"/>
            </a:endParaRPr>
          </a:p>
        </p:txBody>
      </p:sp>
      <p:sp>
        <p:nvSpPr>
          <p:cNvPr id="667" name="Google Shape;667;g24801f2f513_0_179"/>
          <p:cNvSpPr txBox="1"/>
          <p:nvPr/>
        </p:nvSpPr>
        <p:spPr>
          <a:xfrm>
            <a:off x="789068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21</a:t>
            </a:r>
            <a:endParaRPr sz="1400" b="0" i="0" u="none" strike="noStrike" cap="none">
              <a:solidFill>
                <a:srgbClr val="000000"/>
              </a:solidFill>
              <a:latin typeface="Arial"/>
              <a:ea typeface="Arial"/>
              <a:cs typeface="Arial"/>
              <a:sym typeface="Arial"/>
            </a:endParaRPr>
          </a:p>
        </p:txBody>
      </p:sp>
      <p:sp>
        <p:nvSpPr>
          <p:cNvPr id="668" name="Google Shape;668;g24801f2f513_0_179"/>
          <p:cNvSpPr txBox="1"/>
          <p:nvPr/>
        </p:nvSpPr>
        <p:spPr>
          <a:xfrm>
            <a:off x="814162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24</a:t>
            </a:r>
            <a:endParaRPr sz="1400" b="0" i="0" u="none" strike="noStrike" cap="none">
              <a:solidFill>
                <a:srgbClr val="000000"/>
              </a:solidFill>
              <a:latin typeface="Arial"/>
              <a:ea typeface="Arial"/>
              <a:cs typeface="Arial"/>
              <a:sym typeface="Arial"/>
            </a:endParaRPr>
          </a:p>
        </p:txBody>
      </p:sp>
      <p:sp>
        <p:nvSpPr>
          <p:cNvPr id="669" name="Google Shape;669;g24801f2f513_0_179"/>
          <p:cNvSpPr txBox="1"/>
          <p:nvPr/>
        </p:nvSpPr>
        <p:spPr>
          <a:xfrm>
            <a:off x="839256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27</a:t>
            </a:r>
            <a:endParaRPr sz="1400" b="0" i="0" u="none" strike="noStrike" cap="none">
              <a:solidFill>
                <a:srgbClr val="000000"/>
              </a:solidFill>
              <a:latin typeface="Arial"/>
              <a:ea typeface="Arial"/>
              <a:cs typeface="Arial"/>
              <a:sym typeface="Arial"/>
            </a:endParaRPr>
          </a:p>
        </p:txBody>
      </p:sp>
      <p:sp>
        <p:nvSpPr>
          <p:cNvPr id="670" name="Google Shape;670;g24801f2f513_0_179"/>
          <p:cNvSpPr txBox="1"/>
          <p:nvPr/>
        </p:nvSpPr>
        <p:spPr>
          <a:xfrm>
            <a:off x="864350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30</a:t>
            </a:r>
            <a:endParaRPr sz="1400" b="0" i="0" u="none" strike="noStrike" cap="none">
              <a:solidFill>
                <a:srgbClr val="000000"/>
              </a:solidFill>
              <a:latin typeface="Arial"/>
              <a:ea typeface="Arial"/>
              <a:cs typeface="Arial"/>
              <a:sym typeface="Arial"/>
            </a:endParaRPr>
          </a:p>
        </p:txBody>
      </p:sp>
      <p:sp>
        <p:nvSpPr>
          <p:cNvPr id="671" name="Google Shape;671;g24801f2f513_0_179"/>
          <p:cNvSpPr txBox="1"/>
          <p:nvPr/>
        </p:nvSpPr>
        <p:spPr>
          <a:xfrm>
            <a:off x="889444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33</a:t>
            </a:r>
            <a:endParaRPr sz="1400" b="0" i="0" u="none" strike="noStrike" cap="none">
              <a:solidFill>
                <a:srgbClr val="000000"/>
              </a:solidFill>
              <a:latin typeface="Arial"/>
              <a:ea typeface="Arial"/>
              <a:cs typeface="Arial"/>
              <a:sym typeface="Arial"/>
            </a:endParaRPr>
          </a:p>
        </p:txBody>
      </p:sp>
      <p:sp>
        <p:nvSpPr>
          <p:cNvPr id="672" name="Google Shape;672;g24801f2f513_0_179"/>
          <p:cNvSpPr txBox="1"/>
          <p:nvPr/>
        </p:nvSpPr>
        <p:spPr>
          <a:xfrm>
            <a:off x="914538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36</a:t>
            </a:r>
            <a:endParaRPr sz="1400" b="0" i="0" u="none" strike="noStrike" cap="none">
              <a:solidFill>
                <a:srgbClr val="000000"/>
              </a:solidFill>
              <a:latin typeface="Arial"/>
              <a:ea typeface="Arial"/>
              <a:cs typeface="Arial"/>
              <a:sym typeface="Arial"/>
            </a:endParaRPr>
          </a:p>
        </p:txBody>
      </p:sp>
      <p:sp>
        <p:nvSpPr>
          <p:cNvPr id="673" name="Google Shape;673;g24801f2f513_0_179"/>
          <p:cNvSpPr txBox="1"/>
          <p:nvPr/>
        </p:nvSpPr>
        <p:spPr>
          <a:xfrm>
            <a:off x="939632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39</a:t>
            </a:r>
            <a:endParaRPr sz="1400" b="0" i="0" u="none" strike="noStrike" cap="none">
              <a:solidFill>
                <a:srgbClr val="000000"/>
              </a:solidFill>
              <a:latin typeface="Arial"/>
              <a:ea typeface="Arial"/>
              <a:cs typeface="Arial"/>
              <a:sym typeface="Arial"/>
            </a:endParaRPr>
          </a:p>
        </p:txBody>
      </p:sp>
      <p:sp>
        <p:nvSpPr>
          <p:cNvPr id="674" name="Google Shape;674;g24801f2f513_0_179"/>
          <p:cNvSpPr txBox="1"/>
          <p:nvPr/>
        </p:nvSpPr>
        <p:spPr>
          <a:xfrm>
            <a:off x="964726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42</a:t>
            </a:r>
            <a:endParaRPr sz="1400" b="0" i="0" u="none" strike="noStrike" cap="none">
              <a:solidFill>
                <a:srgbClr val="000000"/>
              </a:solidFill>
              <a:latin typeface="Arial"/>
              <a:ea typeface="Arial"/>
              <a:cs typeface="Arial"/>
              <a:sym typeface="Arial"/>
            </a:endParaRPr>
          </a:p>
        </p:txBody>
      </p:sp>
      <p:sp>
        <p:nvSpPr>
          <p:cNvPr id="675" name="Google Shape;675;g24801f2f513_0_179"/>
          <p:cNvSpPr txBox="1"/>
          <p:nvPr/>
        </p:nvSpPr>
        <p:spPr>
          <a:xfrm>
            <a:off x="989820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45</a:t>
            </a:r>
            <a:endParaRPr sz="1400" b="0" i="0" u="none" strike="noStrike" cap="none">
              <a:solidFill>
                <a:srgbClr val="000000"/>
              </a:solidFill>
              <a:latin typeface="Arial"/>
              <a:ea typeface="Arial"/>
              <a:cs typeface="Arial"/>
              <a:sym typeface="Arial"/>
            </a:endParaRPr>
          </a:p>
        </p:txBody>
      </p:sp>
      <p:sp>
        <p:nvSpPr>
          <p:cNvPr id="676" name="Google Shape;676;g24801f2f513_0_179"/>
          <p:cNvSpPr txBox="1"/>
          <p:nvPr/>
        </p:nvSpPr>
        <p:spPr>
          <a:xfrm>
            <a:off x="1014914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48</a:t>
            </a:r>
            <a:endParaRPr sz="1400" b="0" i="0" u="none" strike="noStrike" cap="none">
              <a:solidFill>
                <a:srgbClr val="000000"/>
              </a:solidFill>
              <a:latin typeface="Arial"/>
              <a:ea typeface="Arial"/>
              <a:cs typeface="Arial"/>
              <a:sym typeface="Arial"/>
            </a:endParaRPr>
          </a:p>
        </p:txBody>
      </p:sp>
      <p:sp>
        <p:nvSpPr>
          <p:cNvPr id="677" name="Google Shape;677;g24801f2f513_0_179"/>
          <p:cNvSpPr txBox="1"/>
          <p:nvPr/>
        </p:nvSpPr>
        <p:spPr>
          <a:xfrm>
            <a:off x="1040008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51</a:t>
            </a:r>
            <a:endParaRPr sz="1400" b="0" i="0" u="none" strike="noStrike" cap="none">
              <a:solidFill>
                <a:srgbClr val="000000"/>
              </a:solidFill>
              <a:latin typeface="Arial"/>
              <a:ea typeface="Arial"/>
              <a:cs typeface="Arial"/>
              <a:sym typeface="Arial"/>
            </a:endParaRPr>
          </a:p>
        </p:txBody>
      </p:sp>
      <p:sp>
        <p:nvSpPr>
          <p:cNvPr id="678" name="Google Shape;678;g24801f2f513_0_179"/>
          <p:cNvSpPr txBox="1"/>
          <p:nvPr/>
        </p:nvSpPr>
        <p:spPr>
          <a:xfrm>
            <a:off x="1065102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54</a:t>
            </a:r>
            <a:endParaRPr sz="1400" b="0" i="0" u="none" strike="noStrike" cap="none">
              <a:solidFill>
                <a:srgbClr val="000000"/>
              </a:solidFill>
              <a:latin typeface="Arial"/>
              <a:ea typeface="Arial"/>
              <a:cs typeface="Arial"/>
              <a:sym typeface="Arial"/>
            </a:endParaRPr>
          </a:p>
        </p:txBody>
      </p:sp>
      <p:sp>
        <p:nvSpPr>
          <p:cNvPr id="679" name="Google Shape;679;g24801f2f513_0_179"/>
          <p:cNvSpPr txBox="1"/>
          <p:nvPr/>
        </p:nvSpPr>
        <p:spPr>
          <a:xfrm>
            <a:off x="10901960" y="5131724"/>
            <a:ext cx="468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alibri"/>
              <a:buNone/>
            </a:pPr>
            <a:r>
              <a:rPr lang="tr-TR" sz="1600" b="0" i="0" u="none" strike="noStrike" cap="none">
                <a:solidFill>
                  <a:srgbClr val="000000"/>
                </a:solidFill>
                <a:latin typeface="Calibri"/>
                <a:ea typeface="Calibri"/>
                <a:cs typeface="Calibri"/>
                <a:sym typeface="Calibri"/>
              </a:rPr>
              <a:t>57</a:t>
            </a:r>
            <a:endParaRPr sz="1400" b="0" i="0" u="none" strike="noStrike" cap="none">
              <a:solidFill>
                <a:srgbClr val="000000"/>
              </a:solidFill>
              <a:latin typeface="Arial"/>
              <a:ea typeface="Arial"/>
              <a:cs typeface="Arial"/>
              <a:sym typeface="Arial"/>
            </a:endParaRPr>
          </a:p>
        </p:txBody>
      </p:sp>
      <p:sp>
        <p:nvSpPr>
          <p:cNvPr id="680" name="Google Shape;680;g24801f2f513_0_179"/>
          <p:cNvSpPr txBox="1"/>
          <p:nvPr/>
        </p:nvSpPr>
        <p:spPr>
          <a:xfrm>
            <a:off x="5122717" y="5315274"/>
            <a:ext cx="1086900" cy="954300"/>
          </a:xfrm>
          <a:prstGeom prst="rect">
            <a:avLst/>
          </a:prstGeom>
          <a:noFill/>
          <a:ln>
            <a:noFill/>
          </a:ln>
        </p:spPr>
        <p:txBody>
          <a:bodyPr spcFirstLastPara="1" wrap="square" lIns="91425" tIns="45700" rIns="91425" bIns="45700" anchor="b" anchorCtr="0">
            <a:spAutoFit/>
          </a:bodyPr>
          <a:lstStyle/>
          <a:p>
            <a:pPr marL="0" marR="0" lvl="0" indent="0" algn="r" rtl="0">
              <a:lnSpc>
                <a:spcPct val="100000"/>
              </a:lnSpc>
              <a:spcBef>
                <a:spcPts val="0"/>
              </a:spcBef>
              <a:spcAft>
                <a:spcPts val="0"/>
              </a:spcAft>
              <a:buClr>
                <a:srgbClr val="000000"/>
              </a:buClr>
              <a:buSzPts val="1400"/>
              <a:buFont typeface="Calibri"/>
              <a:buNone/>
            </a:pPr>
            <a:r>
              <a:rPr lang="tr-TR" sz="1400" b="1" i="0" u="none" strike="noStrike" cap="none">
                <a:solidFill>
                  <a:srgbClr val="000000"/>
                </a:solidFill>
                <a:latin typeface="Calibri"/>
                <a:ea typeface="Calibri"/>
                <a:cs typeface="Calibri"/>
                <a:sym typeface="Calibri"/>
              </a:rPr>
              <a:t>Patients at Risk, n</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E1471D"/>
                </a:solidFill>
                <a:latin typeface="Calibri"/>
                <a:ea typeface="Calibri"/>
                <a:cs typeface="Calibri"/>
                <a:sym typeface="Calibri"/>
              </a:rPr>
              <a:t>RVd</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15873"/>
                </a:solidFill>
                <a:latin typeface="Calibri"/>
                <a:ea typeface="Calibri"/>
                <a:cs typeface="Calibri"/>
                <a:sym typeface="Calibri"/>
              </a:rPr>
              <a:t>D-RVd</a:t>
            </a:r>
            <a:endParaRPr sz="1400" b="0" i="0" u="none" strike="noStrike" cap="none">
              <a:solidFill>
                <a:srgbClr val="000000"/>
              </a:solidFill>
              <a:latin typeface="Arial"/>
              <a:ea typeface="Arial"/>
              <a:cs typeface="Arial"/>
              <a:sym typeface="Arial"/>
            </a:endParaRPr>
          </a:p>
        </p:txBody>
      </p:sp>
      <p:sp>
        <p:nvSpPr>
          <p:cNvPr id="681" name="Google Shape;681;g24801f2f513_0_179"/>
          <p:cNvSpPr txBox="1"/>
          <p:nvPr/>
        </p:nvSpPr>
        <p:spPr>
          <a:xfrm>
            <a:off x="6117474" y="5746161"/>
            <a:ext cx="466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103</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104</a:t>
            </a:r>
            <a:endParaRPr sz="1400" b="0" i="0" u="none" strike="noStrike" cap="none">
              <a:solidFill>
                <a:srgbClr val="000000"/>
              </a:solidFill>
              <a:latin typeface="Arial"/>
              <a:ea typeface="Arial"/>
              <a:cs typeface="Arial"/>
              <a:sym typeface="Arial"/>
            </a:endParaRPr>
          </a:p>
        </p:txBody>
      </p:sp>
      <p:sp>
        <p:nvSpPr>
          <p:cNvPr id="682" name="Google Shape;682;g24801f2f513_0_179"/>
          <p:cNvSpPr txBox="1"/>
          <p:nvPr/>
        </p:nvSpPr>
        <p:spPr>
          <a:xfrm>
            <a:off x="6401128"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93</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98</a:t>
            </a:r>
            <a:endParaRPr sz="1400" b="0" i="0" u="none" strike="noStrike" cap="none">
              <a:solidFill>
                <a:srgbClr val="000000"/>
              </a:solidFill>
              <a:latin typeface="Arial"/>
              <a:ea typeface="Arial"/>
              <a:cs typeface="Arial"/>
              <a:sym typeface="Arial"/>
            </a:endParaRPr>
          </a:p>
        </p:txBody>
      </p:sp>
      <p:sp>
        <p:nvSpPr>
          <p:cNvPr id="683" name="Google Shape;683;g24801f2f513_0_179"/>
          <p:cNvSpPr txBox="1"/>
          <p:nvPr/>
        </p:nvSpPr>
        <p:spPr>
          <a:xfrm>
            <a:off x="6654102"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77</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94</a:t>
            </a:r>
            <a:endParaRPr sz="1400" b="0" i="0" u="none" strike="noStrike" cap="none">
              <a:solidFill>
                <a:srgbClr val="000000"/>
              </a:solidFill>
              <a:latin typeface="Arial"/>
              <a:ea typeface="Arial"/>
              <a:cs typeface="Arial"/>
              <a:sym typeface="Arial"/>
            </a:endParaRPr>
          </a:p>
        </p:txBody>
      </p:sp>
      <p:sp>
        <p:nvSpPr>
          <p:cNvPr id="684" name="Google Shape;684;g24801f2f513_0_179"/>
          <p:cNvSpPr txBox="1"/>
          <p:nvPr/>
        </p:nvSpPr>
        <p:spPr>
          <a:xfrm>
            <a:off x="6907076"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72</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90</a:t>
            </a:r>
            <a:endParaRPr sz="1400" b="0" i="0" u="none" strike="noStrike" cap="none">
              <a:solidFill>
                <a:srgbClr val="000000"/>
              </a:solidFill>
              <a:latin typeface="Arial"/>
              <a:ea typeface="Arial"/>
              <a:cs typeface="Arial"/>
              <a:sym typeface="Arial"/>
            </a:endParaRPr>
          </a:p>
        </p:txBody>
      </p:sp>
      <p:sp>
        <p:nvSpPr>
          <p:cNvPr id="685" name="Google Shape;685;g24801f2f513_0_179"/>
          <p:cNvSpPr txBox="1"/>
          <p:nvPr/>
        </p:nvSpPr>
        <p:spPr>
          <a:xfrm>
            <a:off x="7160050"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70</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90</a:t>
            </a:r>
            <a:endParaRPr sz="1400" b="0" i="0" u="none" strike="noStrike" cap="none">
              <a:solidFill>
                <a:srgbClr val="000000"/>
              </a:solidFill>
              <a:latin typeface="Arial"/>
              <a:ea typeface="Arial"/>
              <a:cs typeface="Arial"/>
              <a:sym typeface="Arial"/>
            </a:endParaRPr>
          </a:p>
        </p:txBody>
      </p:sp>
      <p:sp>
        <p:nvSpPr>
          <p:cNvPr id="686" name="Google Shape;686;g24801f2f513_0_179"/>
          <p:cNvSpPr txBox="1"/>
          <p:nvPr/>
        </p:nvSpPr>
        <p:spPr>
          <a:xfrm>
            <a:off x="7413024"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68</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89</a:t>
            </a:r>
            <a:endParaRPr sz="1400" b="0" i="0" u="none" strike="noStrike" cap="none">
              <a:solidFill>
                <a:srgbClr val="000000"/>
              </a:solidFill>
              <a:latin typeface="Arial"/>
              <a:ea typeface="Arial"/>
              <a:cs typeface="Arial"/>
              <a:sym typeface="Arial"/>
            </a:endParaRPr>
          </a:p>
        </p:txBody>
      </p:sp>
      <p:sp>
        <p:nvSpPr>
          <p:cNvPr id="687" name="Google Shape;687;g24801f2f513_0_179"/>
          <p:cNvSpPr txBox="1"/>
          <p:nvPr/>
        </p:nvSpPr>
        <p:spPr>
          <a:xfrm>
            <a:off x="7665998"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63</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86</a:t>
            </a:r>
            <a:endParaRPr sz="1400" b="0" i="0" u="none" strike="noStrike" cap="none">
              <a:solidFill>
                <a:srgbClr val="000000"/>
              </a:solidFill>
              <a:latin typeface="Arial"/>
              <a:ea typeface="Arial"/>
              <a:cs typeface="Arial"/>
              <a:sym typeface="Arial"/>
            </a:endParaRPr>
          </a:p>
        </p:txBody>
      </p:sp>
      <p:sp>
        <p:nvSpPr>
          <p:cNvPr id="688" name="Google Shape;688;g24801f2f513_0_179"/>
          <p:cNvSpPr txBox="1"/>
          <p:nvPr/>
        </p:nvSpPr>
        <p:spPr>
          <a:xfrm>
            <a:off x="7918972"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61</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85</a:t>
            </a:r>
            <a:endParaRPr sz="1400" b="0" i="0" u="none" strike="noStrike" cap="none">
              <a:solidFill>
                <a:srgbClr val="000000"/>
              </a:solidFill>
              <a:latin typeface="Arial"/>
              <a:ea typeface="Arial"/>
              <a:cs typeface="Arial"/>
              <a:sym typeface="Arial"/>
            </a:endParaRPr>
          </a:p>
        </p:txBody>
      </p:sp>
      <p:sp>
        <p:nvSpPr>
          <p:cNvPr id="689" name="Google Shape;689;g24801f2f513_0_179"/>
          <p:cNvSpPr txBox="1"/>
          <p:nvPr/>
        </p:nvSpPr>
        <p:spPr>
          <a:xfrm>
            <a:off x="8171946"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59</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81</a:t>
            </a:r>
            <a:endParaRPr sz="1400" b="0" i="0" u="none" strike="noStrike" cap="none">
              <a:solidFill>
                <a:srgbClr val="000000"/>
              </a:solidFill>
              <a:latin typeface="Arial"/>
              <a:ea typeface="Arial"/>
              <a:cs typeface="Arial"/>
              <a:sym typeface="Arial"/>
            </a:endParaRPr>
          </a:p>
        </p:txBody>
      </p:sp>
      <p:sp>
        <p:nvSpPr>
          <p:cNvPr id="690" name="Google Shape;690;g24801f2f513_0_179"/>
          <p:cNvSpPr txBox="1"/>
          <p:nvPr/>
        </p:nvSpPr>
        <p:spPr>
          <a:xfrm>
            <a:off x="8424920"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53</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81</a:t>
            </a:r>
            <a:endParaRPr sz="1400" b="0" i="0" u="none" strike="noStrike" cap="none">
              <a:solidFill>
                <a:srgbClr val="000000"/>
              </a:solidFill>
              <a:latin typeface="Arial"/>
              <a:ea typeface="Arial"/>
              <a:cs typeface="Arial"/>
              <a:sym typeface="Arial"/>
            </a:endParaRPr>
          </a:p>
        </p:txBody>
      </p:sp>
      <p:sp>
        <p:nvSpPr>
          <p:cNvPr id="691" name="Google Shape;691;g24801f2f513_0_179"/>
          <p:cNvSpPr txBox="1"/>
          <p:nvPr/>
        </p:nvSpPr>
        <p:spPr>
          <a:xfrm>
            <a:off x="8677894"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51</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79</a:t>
            </a:r>
            <a:endParaRPr sz="1400" b="0" i="0" u="none" strike="noStrike" cap="none">
              <a:solidFill>
                <a:srgbClr val="000000"/>
              </a:solidFill>
              <a:latin typeface="Arial"/>
              <a:ea typeface="Arial"/>
              <a:cs typeface="Arial"/>
              <a:sym typeface="Arial"/>
            </a:endParaRPr>
          </a:p>
        </p:txBody>
      </p:sp>
      <p:sp>
        <p:nvSpPr>
          <p:cNvPr id="692" name="Google Shape;692;g24801f2f513_0_179"/>
          <p:cNvSpPr txBox="1"/>
          <p:nvPr/>
        </p:nvSpPr>
        <p:spPr>
          <a:xfrm>
            <a:off x="8930868"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46</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68</a:t>
            </a:r>
            <a:endParaRPr sz="1400" b="0" i="0" u="none" strike="noStrike" cap="none">
              <a:solidFill>
                <a:srgbClr val="000000"/>
              </a:solidFill>
              <a:latin typeface="Arial"/>
              <a:ea typeface="Arial"/>
              <a:cs typeface="Arial"/>
              <a:sym typeface="Arial"/>
            </a:endParaRPr>
          </a:p>
        </p:txBody>
      </p:sp>
      <p:sp>
        <p:nvSpPr>
          <p:cNvPr id="693" name="Google Shape;693;g24801f2f513_0_179"/>
          <p:cNvSpPr txBox="1"/>
          <p:nvPr/>
        </p:nvSpPr>
        <p:spPr>
          <a:xfrm>
            <a:off x="9183842"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42</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59</a:t>
            </a:r>
            <a:endParaRPr sz="1400" b="0" i="0" u="none" strike="noStrike" cap="none">
              <a:solidFill>
                <a:srgbClr val="000000"/>
              </a:solidFill>
              <a:latin typeface="Arial"/>
              <a:ea typeface="Arial"/>
              <a:cs typeface="Arial"/>
              <a:sym typeface="Arial"/>
            </a:endParaRPr>
          </a:p>
        </p:txBody>
      </p:sp>
      <p:sp>
        <p:nvSpPr>
          <p:cNvPr id="694" name="Google Shape;694;g24801f2f513_0_179"/>
          <p:cNvSpPr txBox="1"/>
          <p:nvPr/>
        </p:nvSpPr>
        <p:spPr>
          <a:xfrm>
            <a:off x="9436816"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39</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58</a:t>
            </a:r>
            <a:endParaRPr sz="1400" b="0" i="0" u="none" strike="noStrike" cap="none">
              <a:solidFill>
                <a:srgbClr val="000000"/>
              </a:solidFill>
              <a:latin typeface="Arial"/>
              <a:ea typeface="Arial"/>
              <a:cs typeface="Arial"/>
              <a:sym typeface="Arial"/>
            </a:endParaRPr>
          </a:p>
        </p:txBody>
      </p:sp>
      <p:sp>
        <p:nvSpPr>
          <p:cNvPr id="695" name="Google Shape;695;g24801f2f513_0_179"/>
          <p:cNvSpPr txBox="1"/>
          <p:nvPr/>
        </p:nvSpPr>
        <p:spPr>
          <a:xfrm>
            <a:off x="9689790"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35</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56</a:t>
            </a:r>
            <a:endParaRPr sz="1400" b="0" i="0" u="none" strike="noStrike" cap="none">
              <a:solidFill>
                <a:srgbClr val="000000"/>
              </a:solidFill>
              <a:latin typeface="Arial"/>
              <a:ea typeface="Arial"/>
              <a:cs typeface="Arial"/>
              <a:sym typeface="Arial"/>
            </a:endParaRPr>
          </a:p>
        </p:txBody>
      </p:sp>
      <p:sp>
        <p:nvSpPr>
          <p:cNvPr id="696" name="Google Shape;696;g24801f2f513_0_179"/>
          <p:cNvSpPr txBox="1"/>
          <p:nvPr/>
        </p:nvSpPr>
        <p:spPr>
          <a:xfrm>
            <a:off x="9942764"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33</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54</a:t>
            </a:r>
            <a:endParaRPr sz="1400" b="0" i="0" u="none" strike="noStrike" cap="none">
              <a:solidFill>
                <a:srgbClr val="000000"/>
              </a:solidFill>
              <a:latin typeface="Arial"/>
              <a:ea typeface="Arial"/>
              <a:cs typeface="Arial"/>
              <a:sym typeface="Arial"/>
            </a:endParaRPr>
          </a:p>
        </p:txBody>
      </p:sp>
      <p:sp>
        <p:nvSpPr>
          <p:cNvPr id="697" name="Google Shape;697;g24801f2f513_0_179"/>
          <p:cNvSpPr txBox="1"/>
          <p:nvPr/>
        </p:nvSpPr>
        <p:spPr>
          <a:xfrm>
            <a:off x="10195738"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25</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45</a:t>
            </a:r>
            <a:endParaRPr sz="1400" b="0" i="0" u="none" strike="noStrike" cap="none">
              <a:solidFill>
                <a:srgbClr val="000000"/>
              </a:solidFill>
              <a:latin typeface="Arial"/>
              <a:ea typeface="Arial"/>
              <a:cs typeface="Arial"/>
              <a:sym typeface="Arial"/>
            </a:endParaRPr>
          </a:p>
        </p:txBody>
      </p:sp>
      <p:sp>
        <p:nvSpPr>
          <p:cNvPr id="698" name="Google Shape;698;g24801f2f513_0_179"/>
          <p:cNvSpPr txBox="1"/>
          <p:nvPr/>
        </p:nvSpPr>
        <p:spPr>
          <a:xfrm>
            <a:off x="10448712"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12</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23</a:t>
            </a:r>
            <a:endParaRPr sz="1400" b="0" i="0" u="none" strike="noStrike" cap="none">
              <a:solidFill>
                <a:srgbClr val="000000"/>
              </a:solidFill>
              <a:latin typeface="Arial"/>
              <a:ea typeface="Arial"/>
              <a:cs typeface="Arial"/>
              <a:sym typeface="Arial"/>
            </a:endParaRPr>
          </a:p>
        </p:txBody>
      </p:sp>
      <p:sp>
        <p:nvSpPr>
          <p:cNvPr id="699" name="Google Shape;699;g24801f2f513_0_179"/>
          <p:cNvSpPr txBox="1"/>
          <p:nvPr/>
        </p:nvSpPr>
        <p:spPr>
          <a:xfrm>
            <a:off x="10954660"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3</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700" name="Google Shape;700;g24801f2f513_0_179"/>
          <p:cNvSpPr txBox="1"/>
          <p:nvPr/>
        </p:nvSpPr>
        <p:spPr>
          <a:xfrm>
            <a:off x="11207634"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0</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701" name="Google Shape;701;g24801f2f513_0_179"/>
          <p:cNvSpPr txBox="1"/>
          <p:nvPr/>
        </p:nvSpPr>
        <p:spPr>
          <a:xfrm>
            <a:off x="10701686" y="5746161"/>
            <a:ext cx="427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tr-TR" sz="1400" b="0" i="0" u="none" strike="noStrike" cap="none">
                <a:solidFill>
                  <a:srgbClr val="000000"/>
                </a:solidFill>
                <a:latin typeface="Calibri"/>
                <a:ea typeface="Calibri"/>
                <a:cs typeface="Calibri"/>
                <a:sym typeface="Calibri"/>
              </a:rPr>
              <a:t>3</a:t>
            </a:r>
            <a:br>
              <a:rPr lang="tr-TR" sz="1400" b="0" i="0" u="none" strike="noStrike" cap="none">
                <a:solidFill>
                  <a:srgbClr val="000000"/>
                </a:solidFill>
                <a:latin typeface="Calibri"/>
                <a:ea typeface="Calibri"/>
                <a:cs typeface="Calibri"/>
                <a:sym typeface="Calibri"/>
              </a:rPr>
            </a:br>
            <a:r>
              <a:rPr lang="tr-TR" sz="1400" b="0" i="0" u="none" strike="noStrike" cap="none">
                <a:solidFill>
                  <a:srgbClr val="000000"/>
                </a:solidFill>
                <a:latin typeface="Calibri"/>
                <a:ea typeface="Calibri"/>
                <a:cs typeface="Calibri"/>
                <a:sym typeface="Calibri"/>
              </a:rPr>
              <a:t>12</a:t>
            </a:r>
            <a:endParaRPr sz="1400" b="0" i="0" u="none" strike="noStrike" cap="none">
              <a:solidFill>
                <a:srgbClr val="000000"/>
              </a:solidFill>
              <a:latin typeface="Arial"/>
              <a:ea typeface="Arial"/>
              <a:cs typeface="Arial"/>
              <a:sym typeface="Arial"/>
            </a:endParaRPr>
          </a:p>
        </p:txBody>
      </p:sp>
      <p:sp>
        <p:nvSpPr>
          <p:cNvPr id="702" name="Google Shape;702;g24801f2f513_0_179"/>
          <p:cNvSpPr/>
          <p:nvPr/>
        </p:nvSpPr>
        <p:spPr>
          <a:xfrm>
            <a:off x="6369577" y="2042903"/>
            <a:ext cx="4830708" cy="401444"/>
          </a:xfrm>
          <a:custGeom>
            <a:avLst/>
            <a:gdLst/>
            <a:ahLst/>
            <a:cxnLst/>
            <a:rect l="l" t="t" r="r" b="b"/>
            <a:pathLst>
              <a:path w="4830708" h="401444" extrusionOk="0">
                <a:moveTo>
                  <a:pt x="0" y="0"/>
                </a:moveTo>
                <a:lnTo>
                  <a:pt x="223024" y="0"/>
                </a:lnTo>
                <a:lnTo>
                  <a:pt x="223024" y="44605"/>
                </a:lnTo>
                <a:lnTo>
                  <a:pt x="383602" y="44605"/>
                </a:lnTo>
                <a:lnTo>
                  <a:pt x="383602" y="75829"/>
                </a:lnTo>
                <a:lnTo>
                  <a:pt x="562021" y="75829"/>
                </a:lnTo>
                <a:lnTo>
                  <a:pt x="562021" y="75829"/>
                </a:lnTo>
                <a:lnTo>
                  <a:pt x="562021" y="115973"/>
                </a:lnTo>
                <a:lnTo>
                  <a:pt x="700296" y="115973"/>
                </a:lnTo>
                <a:lnTo>
                  <a:pt x="700296" y="115973"/>
                </a:lnTo>
                <a:lnTo>
                  <a:pt x="700296" y="115973"/>
                </a:lnTo>
                <a:lnTo>
                  <a:pt x="700296" y="142736"/>
                </a:lnTo>
                <a:lnTo>
                  <a:pt x="1003609" y="142736"/>
                </a:lnTo>
                <a:lnTo>
                  <a:pt x="1003609" y="218564"/>
                </a:lnTo>
                <a:lnTo>
                  <a:pt x="1824339" y="218564"/>
                </a:lnTo>
                <a:lnTo>
                  <a:pt x="1824339" y="218564"/>
                </a:lnTo>
                <a:lnTo>
                  <a:pt x="1824339" y="254248"/>
                </a:lnTo>
                <a:lnTo>
                  <a:pt x="1918009" y="254248"/>
                </a:lnTo>
                <a:lnTo>
                  <a:pt x="1918009" y="285472"/>
                </a:lnTo>
                <a:lnTo>
                  <a:pt x="2569241" y="285472"/>
                </a:lnTo>
                <a:lnTo>
                  <a:pt x="2569241" y="307774"/>
                </a:lnTo>
                <a:lnTo>
                  <a:pt x="2854712" y="307774"/>
                </a:lnTo>
                <a:lnTo>
                  <a:pt x="2854712" y="361300"/>
                </a:lnTo>
                <a:lnTo>
                  <a:pt x="3943071" y="361300"/>
                </a:lnTo>
                <a:lnTo>
                  <a:pt x="3943071" y="401444"/>
                </a:lnTo>
                <a:lnTo>
                  <a:pt x="4830708" y="401444"/>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Arial"/>
              <a:ea typeface="Arial"/>
              <a:cs typeface="Arial"/>
              <a:sym typeface="Arial"/>
            </a:endParaRPr>
          </a:p>
        </p:txBody>
      </p:sp>
      <p:sp>
        <p:nvSpPr>
          <p:cNvPr id="703" name="Google Shape;703;g24801f2f513_0_179"/>
          <p:cNvSpPr/>
          <p:nvPr/>
        </p:nvSpPr>
        <p:spPr>
          <a:xfrm>
            <a:off x="6327202" y="201219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4" name="Google Shape;704;g24801f2f513_0_179"/>
          <p:cNvSpPr/>
          <p:nvPr/>
        </p:nvSpPr>
        <p:spPr>
          <a:xfrm>
            <a:off x="6374827" y="20153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5" name="Google Shape;705;g24801f2f513_0_179"/>
          <p:cNvSpPr/>
          <p:nvPr/>
        </p:nvSpPr>
        <p:spPr>
          <a:xfrm>
            <a:off x="6733602" y="2170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6" name="Google Shape;706;g24801f2f513_0_179"/>
          <p:cNvSpPr/>
          <p:nvPr/>
        </p:nvSpPr>
        <p:spPr>
          <a:xfrm>
            <a:off x="6647877" y="21233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7" name="Google Shape;707;g24801f2f513_0_179"/>
          <p:cNvSpPr/>
          <p:nvPr/>
        </p:nvSpPr>
        <p:spPr>
          <a:xfrm>
            <a:off x="6597077" y="20852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8" name="Google Shape;708;g24801f2f513_0_179"/>
          <p:cNvSpPr/>
          <p:nvPr/>
        </p:nvSpPr>
        <p:spPr>
          <a:xfrm>
            <a:off x="6422452" y="20153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9" name="Google Shape;709;g24801f2f513_0_179"/>
          <p:cNvSpPr/>
          <p:nvPr/>
        </p:nvSpPr>
        <p:spPr>
          <a:xfrm>
            <a:off x="6365116" y="2038443"/>
            <a:ext cx="4982365" cy="932242"/>
          </a:xfrm>
          <a:custGeom>
            <a:avLst/>
            <a:gdLst/>
            <a:ahLst/>
            <a:cxnLst/>
            <a:rect l="l" t="t" r="r" b="b"/>
            <a:pathLst>
              <a:path w="4982365" h="932242" extrusionOk="0">
                <a:moveTo>
                  <a:pt x="0" y="0"/>
                </a:moveTo>
                <a:lnTo>
                  <a:pt x="258708" y="0"/>
                </a:lnTo>
                <a:lnTo>
                  <a:pt x="258708" y="93670"/>
                </a:lnTo>
                <a:lnTo>
                  <a:pt x="312234" y="93670"/>
                </a:lnTo>
                <a:lnTo>
                  <a:pt x="312234" y="93670"/>
                </a:lnTo>
                <a:lnTo>
                  <a:pt x="312234" y="93670"/>
                </a:lnTo>
                <a:lnTo>
                  <a:pt x="312234" y="129354"/>
                </a:lnTo>
                <a:lnTo>
                  <a:pt x="365760" y="129354"/>
                </a:lnTo>
                <a:lnTo>
                  <a:pt x="365760" y="173959"/>
                </a:lnTo>
                <a:lnTo>
                  <a:pt x="918861" y="173959"/>
                </a:lnTo>
                <a:lnTo>
                  <a:pt x="918861" y="209643"/>
                </a:lnTo>
                <a:lnTo>
                  <a:pt x="1855563" y="209643"/>
                </a:lnTo>
                <a:lnTo>
                  <a:pt x="1855563" y="209643"/>
                </a:lnTo>
                <a:lnTo>
                  <a:pt x="1855563" y="209643"/>
                </a:lnTo>
                <a:lnTo>
                  <a:pt x="1855563" y="209643"/>
                </a:lnTo>
                <a:lnTo>
                  <a:pt x="1855563" y="249787"/>
                </a:lnTo>
                <a:lnTo>
                  <a:pt x="1940312" y="249787"/>
                </a:lnTo>
                <a:lnTo>
                  <a:pt x="1940312" y="289932"/>
                </a:lnTo>
                <a:lnTo>
                  <a:pt x="2123192" y="289932"/>
                </a:lnTo>
                <a:lnTo>
                  <a:pt x="2123192" y="338997"/>
                </a:lnTo>
                <a:lnTo>
                  <a:pt x="2261467" y="338997"/>
                </a:lnTo>
                <a:lnTo>
                  <a:pt x="2261467" y="423746"/>
                </a:lnTo>
                <a:lnTo>
                  <a:pt x="2529097" y="423746"/>
                </a:lnTo>
                <a:lnTo>
                  <a:pt x="2529097" y="481733"/>
                </a:lnTo>
                <a:lnTo>
                  <a:pt x="2774424" y="481733"/>
                </a:lnTo>
                <a:lnTo>
                  <a:pt x="2774424" y="544179"/>
                </a:lnTo>
                <a:lnTo>
                  <a:pt x="2894857" y="544179"/>
                </a:lnTo>
                <a:lnTo>
                  <a:pt x="2894857" y="606626"/>
                </a:lnTo>
                <a:lnTo>
                  <a:pt x="3042053" y="606626"/>
                </a:lnTo>
                <a:lnTo>
                  <a:pt x="3042053" y="660152"/>
                </a:lnTo>
                <a:lnTo>
                  <a:pt x="3291840" y="660152"/>
                </a:lnTo>
                <a:lnTo>
                  <a:pt x="3291840" y="722599"/>
                </a:lnTo>
                <a:lnTo>
                  <a:pt x="3327524" y="722599"/>
                </a:lnTo>
                <a:lnTo>
                  <a:pt x="3327524" y="771664"/>
                </a:lnTo>
                <a:lnTo>
                  <a:pt x="3465799" y="771664"/>
                </a:lnTo>
                <a:lnTo>
                  <a:pt x="3465799" y="843032"/>
                </a:lnTo>
                <a:lnTo>
                  <a:pt x="4005518" y="843032"/>
                </a:lnTo>
                <a:lnTo>
                  <a:pt x="4005518" y="932242"/>
                </a:lnTo>
                <a:lnTo>
                  <a:pt x="4982365" y="932242"/>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Arial"/>
              <a:ea typeface="Arial"/>
              <a:cs typeface="Arial"/>
              <a:sym typeface="Arial"/>
            </a:endParaRPr>
          </a:p>
        </p:txBody>
      </p:sp>
      <p:sp>
        <p:nvSpPr>
          <p:cNvPr id="710" name="Google Shape;710;g24801f2f513_0_179"/>
          <p:cNvSpPr/>
          <p:nvPr/>
        </p:nvSpPr>
        <p:spPr>
          <a:xfrm>
            <a:off x="6476427" y="20153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1" name="Google Shape;711;g24801f2f513_0_179"/>
          <p:cNvSpPr/>
          <p:nvPr/>
        </p:nvSpPr>
        <p:spPr>
          <a:xfrm>
            <a:off x="6527227" y="20153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2" name="Google Shape;712;g24801f2f513_0_179"/>
          <p:cNvSpPr/>
          <p:nvPr/>
        </p:nvSpPr>
        <p:spPr>
          <a:xfrm>
            <a:off x="6882827" y="2170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3" name="Google Shape;713;g24801f2f513_0_179"/>
          <p:cNvSpPr/>
          <p:nvPr/>
        </p:nvSpPr>
        <p:spPr>
          <a:xfrm>
            <a:off x="7060627" y="21741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4" name="Google Shape;714;g24801f2f513_0_179"/>
          <p:cNvSpPr/>
          <p:nvPr/>
        </p:nvSpPr>
        <p:spPr>
          <a:xfrm>
            <a:off x="7013002" y="21804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5" name="Google Shape;715;g24801f2f513_0_179"/>
          <p:cNvSpPr/>
          <p:nvPr/>
        </p:nvSpPr>
        <p:spPr>
          <a:xfrm>
            <a:off x="6924102" y="2170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6" name="Google Shape;716;g24801f2f513_0_179"/>
          <p:cNvSpPr/>
          <p:nvPr/>
        </p:nvSpPr>
        <p:spPr>
          <a:xfrm>
            <a:off x="7305102" y="22058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7" name="Google Shape;717;g24801f2f513_0_179"/>
          <p:cNvSpPr/>
          <p:nvPr/>
        </p:nvSpPr>
        <p:spPr>
          <a:xfrm>
            <a:off x="7362252" y="22058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8" name="Google Shape;718;g24801f2f513_0_179"/>
          <p:cNvSpPr/>
          <p:nvPr/>
        </p:nvSpPr>
        <p:spPr>
          <a:xfrm>
            <a:off x="7486077" y="22058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9" name="Google Shape;719;g24801f2f513_0_179"/>
          <p:cNvSpPr/>
          <p:nvPr/>
        </p:nvSpPr>
        <p:spPr>
          <a:xfrm>
            <a:off x="7571802" y="22058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0" name="Google Shape;720;g24801f2f513_0_179"/>
          <p:cNvSpPr/>
          <p:nvPr/>
        </p:nvSpPr>
        <p:spPr>
          <a:xfrm>
            <a:off x="7622602" y="220269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1" name="Google Shape;721;g24801f2f513_0_179"/>
          <p:cNvSpPr/>
          <p:nvPr/>
        </p:nvSpPr>
        <p:spPr>
          <a:xfrm>
            <a:off x="7736902" y="22058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2" name="Google Shape;722;g24801f2f513_0_179"/>
          <p:cNvSpPr/>
          <p:nvPr/>
        </p:nvSpPr>
        <p:spPr>
          <a:xfrm>
            <a:off x="7771827" y="22058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3" name="Google Shape;723;g24801f2f513_0_179"/>
          <p:cNvSpPr/>
          <p:nvPr/>
        </p:nvSpPr>
        <p:spPr>
          <a:xfrm>
            <a:off x="7955977" y="21963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4" name="Google Shape;724;g24801f2f513_0_179"/>
          <p:cNvSpPr/>
          <p:nvPr/>
        </p:nvSpPr>
        <p:spPr>
          <a:xfrm>
            <a:off x="8016302" y="22058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5" name="Google Shape;725;g24801f2f513_0_179"/>
          <p:cNvSpPr/>
          <p:nvPr/>
        </p:nvSpPr>
        <p:spPr>
          <a:xfrm>
            <a:off x="8378252" y="22884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6" name="Google Shape;726;g24801f2f513_0_179"/>
          <p:cNvSpPr/>
          <p:nvPr/>
        </p:nvSpPr>
        <p:spPr>
          <a:xfrm>
            <a:off x="8432227" y="229159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7" name="Google Shape;727;g24801f2f513_0_179"/>
          <p:cNvSpPr/>
          <p:nvPr/>
        </p:nvSpPr>
        <p:spPr>
          <a:xfrm>
            <a:off x="8584627" y="244399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8" name="Google Shape;728;g24801f2f513_0_179"/>
          <p:cNvSpPr/>
          <p:nvPr/>
        </p:nvSpPr>
        <p:spPr>
          <a:xfrm>
            <a:off x="8667177" y="24408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9" name="Google Shape;729;g24801f2f513_0_179"/>
          <p:cNvSpPr/>
          <p:nvPr/>
        </p:nvSpPr>
        <p:spPr>
          <a:xfrm>
            <a:off x="8984677" y="24884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0" name="Google Shape;730;g24801f2f513_0_179"/>
          <p:cNvSpPr/>
          <p:nvPr/>
        </p:nvSpPr>
        <p:spPr>
          <a:xfrm>
            <a:off x="9022777" y="24884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1" name="Google Shape;731;g24801f2f513_0_179"/>
          <p:cNvSpPr/>
          <p:nvPr/>
        </p:nvSpPr>
        <p:spPr>
          <a:xfrm>
            <a:off x="9064052" y="24884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2" name="Google Shape;732;g24801f2f513_0_179"/>
          <p:cNvSpPr/>
          <p:nvPr/>
        </p:nvSpPr>
        <p:spPr>
          <a:xfrm>
            <a:off x="9124377" y="254559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3" name="Google Shape;733;g24801f2f513_0_179"/>
          <p:cNvSpPr/>
          <p:nvPr/>
        </p:nvSpPr>
        <p:spPr>
          <a:xfrm>
            <a:off x="9181527" y="25487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4" name="Google Shape;734;g24801f2f513_0_179"/>
          <p:cNvSpPr/>
          <p:nvPr/>
        </p:nvSpPr>
        <p:spPr>
          <a:xfrm>
            <a:off x="9375202" y="26567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5" name="Google Shape;735;g24801f2f513_0_179"/>
          <p:cNvSpPr/>
          <p:nvPr/>
        </p:nvSpPr>
        <p:spPr>
          <a:xfrm>
            <a:off x="9559352" y="26630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6" name="Google Shape;736;g24801f2f513_0_179"/>
          <p:cNvSpPr/>
          <p:nvPr/>
        </p:nvSpPr>
        <p:spPr>
          <a:xfrm>
            <a:off x="9743502" y="277736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7" name="Google Shape;737;g24801f2f513_0_179"/>
          <p:cNvSpPr/>
          <p:nvPr/>
        </p:nvSpPr>
        <p:spPr>
          <a:xfrm>
            <a:off x="9873677" y="28472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8" name="Google Shape;738;g24801f2f513_0_179"/>
          <p:cNvSpPr/>
          <p:nvPr/>
        </p:nvSpPr>
        <p:spPr>
          <a:xfrm>
            <a:off x="9959402" y="28472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9" name="Google Shape;739;g24801f2f513_0_179"/>
          <p:cNvSpPr/>
          <p:nvPr/>
        </p:nvSpPr>
        <p:spPr>
          <a:xfrm>
            <a:off x="10114977" y="285039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0" name="Google Shape;740;g24801f2f513_0_179"/>
          <p:cNvSpPr/>
          <p:nvPr/>
        </p:nvSpPr>
        <p:spPr>
          <a:xfrm>
            <a:off x="10165777" y="28472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1" name="Google Shape;741;g24801f2f513_0_179"/>
          <p:cNvSpPr/>
          <p:nvPr/>
        </p:nvSpPr>
        <p:spPr>
          <a:xfrm>
            <a:off x="10286427" y="28440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2" name="Google Shape;742;g24801f2f513_0_179"/>
          <p:cNvSpPr/>
          <p:nvPr/>
        </p:nvSpPr>
        <p:spPr>
          <a:xfrm>
            <a:off x="10330877" y="28440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3" name="Google Shape;743;g24801f2f513_0_179"/>
          <p:cNvSpPr/>
          <p:nvPr/>
        </p:nvSpPr>
        <p:spPr>
          <a:xfrm>
            <a:off x="11153202" y="29361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4" name="Google Shape;744;g24801f2f513_0_179"/>
          <p:cNvSpPr/>
          <p:nvPr/>
        </p:nvSpPr>
        <p:spPr>
          <a:xfrm>
            <a:off x="11296077"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5" name="Google Shape;745;g24801f2f513_0_179"/>
          <p:cNvSpPr/>
          <p:nvPr/>
        </p:nvSpPr>
        <p:spPr>
          <a:xfrm>
            <a:off x="10330877"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6" name="Google Shape;746;g24801f2f513_0_179"/>
          <p:cNvSpPr/>
          <p:nvPr/>
        </p:nvSpPr>
        <p:spPr>
          <a:xfrm>
            <a:off x="10368977"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7" name="Google Shape;747;g24801f2f513_0_179"/>
          <p:cNvSpPr/>
          <p:nvPr/>
        </p:nvSpPr>
        <p:spPr>
          <a:xfrm>
            <a:off x="10549952"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8" name="Google Shape;748;g24801f2f513_0_179"/>
          <p:cNvSpPr/>
          <p:nvPr/>
        </p:nvSpPr>
        <p:spPr>
          <a:xfrm>
            <a:off x="10591227"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9" name="Google Shape;749;g24801f2f513_0_179"/>
          <p:cNvSpPr/>
          <p:nvPr/>
        </p:nvSpPr>
        <p:spPr>
          <a:xfrm>
            <a:off x="10648377"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0" name="Google Shape;750;g24801f2f513_0_179"/>
          <p:cNvSpPr/>
          <p:nvPr/>
        </p:nvSpPr>
        <p:spPr>
          <a:xfrm>
            <a:off x="10715052"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1" name="Google Shape;751;g24801f2f513_0_179"/>
          <p:cNvSpPr/>
          <p:nvPr/>
        </p:nvSpPr>
        <p:spPr>
          <a:xfrm>
            <a:off x="10486452"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2" name="Google Shape;752;g24801f2f513_0_179"/>
          <p:cNvSpPr/>
          <p:nvPr/>
        </p:nvSpPr>
        <p:spPr>
          <a:xfrm>
            <a:off x="10413427"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3" name="Google Shape;753;g24801f2f513_0_179"/>
          <p:cNvSpPr/>
          <p:nvPr/>
        </p:nvSpPr>
        <p:spPr>
          <a:xfrm>
            <a:off x="10451527" y="29361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4" name="Google Shape;754;g24801f2f513_0_179"/>
          <p:cNvSpPr/>
          <p:nvPr/>
        </p:nvSpPr>
        <p:spPr>
          <a:xfrm>
            <a:off x="10753152"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5" name="Google Shape;755;g24801f2f513_0_179"/>
          <p:cNvSpPr/>
          <p:nvPr/>
        </p:nvSpPr>
        <p:spPr>
          <a:xfrm>
            <a:off x="10797602" y="2932941"/>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6" name="Google Shape;756;g24801f2f513_0_179"/>
          <p:cNvSpPr/>
          <p:nvPr/>
        </p:nvSpPr>
        <p:spPr>
          <a:xfrm>
            <a:off x="10842052" y="2936116"/>
            <a:ext cx="71400" cy="71400"/>
          </a:xfrm>
          <a:prstGeom prst="ellipse">
            <a:avLst/>
          </a:prstGeom>
          <a:solidFill>
            <a:schemeClr val="accent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5873"/>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7" name="Google Shape;757;g24801f2f513_0_179"/>
          <p:cNvSpPr txBox="1"/>
          <p:nvPr/>
        </p:nvSpPr>
        <p:spPr>
          <a:xfrm>
            <a:off x="452047" y="6395167"/>
            <a:ext cx="8010600" cy="2769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455560"/>
              </a:buClr>
              <a:buSzPts val="1200"/>
              <a:buFont typeface="Noto Sans Symbols"/>
              <a:buNone/>
            </a:pPr>
            <a:r>
              <a:rPr lang="tr-TR" sz="1200" b="0" i="0" u="none" strike="noStrike" cap="none">
                <a:solidFill>
                  <a:srgbClr val="455560"/>
                </a:solidFill>
                <a:latin typeface="Calibri"/>
                <a:ea typeface="Calibri"/>
                <a:cs typeface="Calibri"/>
                <a:sym typeface="Calibri"/>
              </a:rPr>
              <a:t>Sborov. 2022 IMS. Abstr OAB-057.</a:t>
            </a:r>
            <a:endParaRPr sz="1400" b="0" i="0" u="none" strike="noStrike" cap="none">
              <a:solidFill>
                <a:srgbClr val="000000"/>
              </a:solidFill>
              <a:latin typeface="Arial"/>
              <a:ea typeface="Arial"/>
              <a:cs typeface="Arial"/>
              <a:sym typeface="Arial"/>
            </a:endParaRPr>
          </a:p>
        </p:txBody>
      </p:sp>
      <p:sp>
        <p:nvSpPr>
          <p:cNvPr id="2" name="Dikdörtgen 1">
            <a:extLst>
              <a:ext uri="{FF2B5EF4-FFF2-40B4-BE49-F238E27FC236}">
                <a16:creationId xmlns:a16="http://schemas.microsoft.com/office/drawing/2014/main" id="{B247FD14-55BB-41D0-ABDB-FF07B34FC965}"/>
              </a:ext>
            </a:extLst>
          </p:cNvPr>
          <p:cNvSpPr/>
          <p:nvPr/>
        </p:nvSpPr>
        <p:spPr>
          <a:xfrm>
            <a:off x="8976702" y="1504604"/>
            <a:ext cx="2946547" cy="2025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2" name="Dikdörtgen 211">
            <a:extLst>
              <a:ext uri="{FF2B5EF4-FFF2-40B4-BE49-F238E27FC236}">
                <a16:creationId xmlns:a16="http://schemas.microsoft.com/office/drawing/2014/main" id="{D3F6DA6F-0947-4D10-8902-31D4EBA96F7A}"/>
              </a:ext>
            </a:extLst>
          </p:cNvPr>
          <p:cNvSpPr/>
          <p:nvPr/>
        </p:nvSpPr>
        <p:spPr>
          <a:xfrm>
            <a:off x="6462985" y="4413654"/>
            <a:ext cx="2567086" cy="617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a:extLst>
              <a:ext uri="{FF2B5EF4-FFF2-40B4-BE49-F238E27FC236}">
                <a16:creationId xmlns:a16="http://schemas.microsoft.com/office/drawing/2014/main" id="{A9340DC6-C120-369C-BCF2-A5D049EBA655}"/>
              </a:ext>
            </a:extLst>
          </p:cNvPr>
          <p:cNvSpPr txBox="1"/>
          <p:nvPr/>
        </p:nvSpPr>
        <p:spPr>
          <a:xfrm>
            <a:off x="8895634" y="3577521"/>
            <a:ext cx="3037715" cy="830997"/>
          </a:xfrm>
          <a:prstGeom prst="rect">
            <a:avLst/>
          </a:prstGeom>
          <a:solidFill>
            <a:srgbClr val="FF0000"/>
          </a:solidFill>
          <a:ln>
            <a:solidFill>
              <a:schemeClr val="accent1"/>
            </a:solidFill>
          </a:ln>
        </p:spPr>
        <p:txBody>
          <a:bodyPr wrap="square" rtlCol="0">
            <a:spAutoFit/>
          </a:bodyPr>
          <a:lstStyle/>
          <a:p>
            <a:r>
              <a:rPr lang="en-US" sz="1600" b="1" dirty="0">
                <a:solidFill>
                  <a:srgbClr val="242021"/>
                </a:solidFill>
              </a:rPr>
              <a:t>4 </a:t>
            </a:r>
            <a:r>
              <a:rPr lang="en-US" sz="1600" b="1" dirty="0" err="1">
                <a:solidFill>
                  <a:srgbClr val="242021"/>
                </a:solidFill>
              </a:rPr>
              <a:t>Yıllık</a:t>
            </a:r>
            <a:r>
              <a:rPr lang="en-US" sz="1600" b="1" dirty="0">
                <a:solidFill>
                  <a:srgbClr val="242021"/>
                </a:solidFill>
              </a:rPr>
              <a:t>  PFS, </a:t>
            </a:r>
            <a:endParaRPr lang="en-US" sz="1600" b="1" dirty="0"/>
          </a:p>
          <a:p>
            <a:r>
              <a:rPr lang="en-US" sz="1600" dirty="0">
                <a:solidFill>
                  <a:schemeClr val="bg1"/>
                </a:solidFill>
              </a:rPr>
              <a:t>Dara-</a:t>
            </a:r>
            <a:r>
              <a:rPr lang="en-US" sz="1600" dirty="0" err="1">
                <a:solidFill>
                  <a:schemeClr val="bg1"/>
                </a:solidFill>
              </a:rPr>
              <a:t>VRd</a:t>
            </a:r>
            <a:r>
              <a:rPr lang="en-US" sz="1600" dirty="0">
                <a:solidFill>
                  <a:schemeClr val="bg1"/>
                </a:solidFill>
              </a:rPr>
              <a:t>  : %87,2  </a:t>
            </a:r>
          </a:p>
          <a:p>
            <a:r>
              <a:rPr lang="en-US" sz="1600" dirty="0" err="1">
                <a:solidFill>
                  <a:schemeClr val="bg1"/>
                </a:solidFill>
              </a:rPr>
              <a:t>VRd</a:t>
            </a:r>
            <a:r>
              <a:rPr lang="en-US" sz="1600" dirty="0">
                <a:solidFill>
                  <a:schemeClr val="bg1"/>
                </a:solidFill>
              </a:rPr>
              <a:t>              : % 70  </a:t>
            </a:r>
            <a:endParaRPr lang="tr-TR" sz="1600"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99;g24801f2f513_0_179">
            <a:extLst>
              <a:ext uri="{FF2B5EF4-FFF2-40B4-BE49-F238E27FC236}">
                <a16:creationId xmlns:a16="http://schemas.microsoft.com/office/drawing/2014/main" id="{0FDFA8CE-26F7-A9C3-9A6C-745DC04C56FE}"/>
              </a:ext>
            </a:extLst>
          </p:cNvPr>
          <p:cNvSpPr txBox="1">
            <a:spLocks noGrp="1"/>
          </p:cNvSpPr>
          <p:nvPr>
            <p:ph type="title"/>
          </p:nvPr>
        </p:nvSpPr>
        <p:spPr>
          <a:xfrm>
            <a:off x="456144" y="99174"/>
            <a:ext cx="6110911" cy="978645"/>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b="1" dirty="0">
                <a:solidFill>
                  <a:srgbClr val="FF0000"/>
                </a:solidFill>
              </a:rPr>
              <a:t>GRIFFIN Update: MRD </a:t>
            </a:r>
            <a:endParaRPr b="1" dirty="0">
              <a:solidFill>
                <a:srgbClr val="FF0000"/>
              </a:solidFill>
            </a:endParaRPr>
          </a:p>
        </p:txBody>
      </p:sp>
      <p:pic>
        <p:nvPicPr>
          <p:cNvPr id="7" name="Resim 6" descr="metin, ekran görüntüsü, diyagram içeren bir resim&#10;&#10;Yapay zeka tarafından oluşturulan içerik yanlış olabilir.">
            <a:extLst>
              <a:ext uri="{FF2B5EF4-FFF2-40B4-BE49-F238E27FC236}">
                <a16:creationId xmlns:a16="http://schemas.microsoft.com/office/drawing/2014/main" id="{F9C43950-A791-EC1E-094E-25E7D3932B52}"/>
              </a:ext>
            </a:extLst>
          </p:cNvPr>
          <p:cNvPicPr>
            <a:picLocks noChangeAspect="1"/>
          </p:cNvPicPr>
          <p:nvPr/>
        </p:nvPicPr>
        <p:blipFill>
          <a:blip r:embed="rId2"/>
          <a:stretch>
            <a:fillRect/>
          </a:stretch>
        </p:blipFill>
        <p:spPr>
          <a:xfrm>
            <a:off x="3827896" y="1189254"/>
            <a:ext cx="6299778" cy="4321747"/>
          </a:xfrm>
          <a:prstGeom prst="rect">
            <a:avLst/>
          </a:prstGeom>
        </p:spPr>
      </p:pic>
      <p:sp>
        <p:nvSpPr>
          <p:cNvPr id="9" name="Text Box 11">
            <a:extLst>
              <a:ext uri="{FF2B5EF4-FFF2-40B4-BE49-F238E27FC236}">
                <a16:creationId xmlns:a16="http://schemas.microsoft.com/office/drawing/2014/main" id="{242A26D0-F74E-3FC4-E5C1-7D81F54AC0E6}"/>
              </a:ext>
            </a:extLst>
          </p:cNvPr>
          <p:cNvSpPr txBox="1">
            <a:spLocks noChangeArrowheads="1"/>
          </p:cNvSpPr>
          <p:nvPr/>
        </p:nvSpPr>
        <p:spPr bwMode="auto">
          <a:xfrm>
            <a:off x="8916533" y="6516319"/>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Voorhees. Lancet </a:t>
            </a:r>
            <a:r>
              <a:rPr kumimoji="0" lang="en-US"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Haematol</a:t>
            </a: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2023;10:e825.</a:t>
            </a:r>
          </a:p>
        </p:txBody>
      </p:sp>
      <p:sp>
        <p:nvSpPr>
          <p:cNvPr id="10" name="Google Shape;599;g24801f2f513_0_179">
            <a:extLst>
              <a:ext uri="{FF2B5EF4-FFF2-40B4-BE49-F238E27FC236}">
                <a16:creationId xmlns:a16="http://schemas.microsoft.com/office/drawing/2014/main" id="{2E28A621-630D-707A-97C0-E32784074206}"/>
              </a:ext>
            </a:extLst>
          </p:cNvPr>
          <p:cNvSpPr txBox="1">
            <a:spLocks/>
          </p:cNvSpPr>
          <p:nvPr/>
        </p:nvSpPr>
        <p:spPr>
          <a:xfrm>
            <a:off x="456144" y="5622437"/>
            <a:ext cx="11112401" cy="957429"/>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chemeClr val="bg1"/>
                </a:solidFill>
              </a:rPr>
              <a:t>Negatif</a:t>
            </a:r>
            <a:r>
              <a:rPr lang="en-US" sz="2800" dirty="0">
                <a:solidFill>
                  <a:schemeClr val="bg1"/>
                </a:solidFill>
              </a:rPr>
              <a:t> MRD </a:t>
            </a:r>
            <a:r>
              <a:rPr lang="en-US" sz="2800" dirty="0" err="1">
                <a:solidFill>
                  <a:schemeClr val="bg1"/>
                </a:solidFill>
              </a:rPr>
              <a:t>oranları</a:t>
            </a:r>
            <a:r>
              <a:rPr lang="en-US" sz="2800" dirty="0">
                <a:solidFill>
                  <a:schemeClr val="bg1"/>
                </a:solidFill>
              </a:rPr>
              <a:t> Dara-</a:t>
            </a:r>
            <a:r>
              <a:rPr lang="en-US" sz="2800" dirty="0" err="1">
                <a:solidFill>
                  <a:schemeClr val="bg1"/>
                </a:solidFill>
              </a:rPr>
              <a:t>RVd</a:t>
            </a:r>
            <a:r>
              <a:rPr lang="en-US" sz="2800" dirty="0">
                <a:solidFill>
                  <a:schemeClr val="bg1"/>
                </a:solidFill>
              </a:rPr>
              <a:t> </a:t>
            </a:r>
            <a:r>
              <a:rPr lang="en-US" sz="2800" dirty="0" err="1">
                <a:solidFill>
                  <a:schemeClr val="bg1"/>
                </a:solidFill>
              </a:rPr>
              <a:t>için</a:t>
            </a:r>
            <a:r>
              <a:rPr lang="en-US" sz="2800" dirty="0">
                <a:solidFill>
                  <a:schemeClr val="bg1"/>
                </a:solidFill>
              </a:rPr>
              <a:t> </a:t>
            </a:r>
            <a:r>
              <a:rPr lang="en-US" sz="2800" dirty="0" err="1">
                <a:solidFill>
                  <a:schemeClr val="bg1"/>
                </a:solidFill>
              </a:rPr>
              <a:t>RVd'ye</a:t>
            </a:r>
            <a:r>
              <a:rPr lang="en-US" sz="2800" dirty="0">
                <a:solidFill>
                  <a:schemeClr val="bg1"/>
                </a:solidFill>
              </a:rPr>
              <a:t> </a:t>
            </a:r>
            <a:r>
              <a:rPr lang="en-US" sz="2800" dirty="0" err="1">
                <a:solidFill>
                  <a:schemeClr val="bg1"/>
                </a:solidFill>
              </a:rPr>
              <a:t>kıyasla</a:t>
            </a:r>
            <a:r>
              <a:rPr lang="en-US" sz="2800" dirty="0">
                <a:solidFill>
                  <a:schemeClr val="bg1"/>
                </a:solidFill>
              </a:rPr>
              <a:t> </a:t>
            </a:r>
            <a:r>
              <a:rPr lang="en-US" sz="2800" dirty="0" err="1">
                <a:solidFill>
                  <a:schemeClr val="bg1"/>
                </a:solidFill>
              </a:rPr>
              <a:t>daha</a:t>
            </a:r>
            <a:r>
              <a:rPr lang="en-US" sz="2800" dirty="0">
                <a:solidFill>
                  <a:schemeClr val="bg1"/>
                </a:solidFill>
              </a:rPr>
              <a:t> </a:t>
            </a:r>
            <a:r>
              <a:rPr lang="en-US" sz="2800" dirty="0" err="1">
                <a:solidFill>
                  <a:schemeClr val="bg1"/>
                </a:solidFill>
              </a:rPr>
              <a:t>yüksekti</a:t>
            </a:r>
            <a:r>
              <a:rPr lang="en-US" sz="2800" dirty="0">
                <a:solidFill>
                  <a:schemeClr val="bg1"/>
                </a:solidFill>
              </a:rPr>
              <a:t> </a:t>
            </a:r>
            <a:r>
              <a:rPr lang="en-US" sz="2800" dirty="0" err="1">
                <a:solidFill>
                  <a:schemeClr val="bg1"/>
                </a:solidFill>
              </a:rPr>
              <a:t>ve</a:t>
            </a:r>
            <a:r>
              <a:rPr lang="en-US" sz="2800" dirty="0">
                <a:solidFill>
                  <a:schemeClr val="bg1"/>
                </a:solidFill>
              </a:rPr>
              <a:t> </a:t>
            </a:r>
            <a:r>
              <a:rPr lang="en-US" sz="2800" dirty="0" err="1">
                <a:solidFill>
                  <a:schemeClr val="bg1"/>
                </a:solidFill>
              </a:rPr>
              <a:t>zamanla</a:t>
            </a:r>
            <a:r>
              <a:rPr lang="en-US" sz="2800" dirty="0">
                <a:solidFill>
                  <a:schemeClr val="bg1"/>
                </a:solidFill>
              </a:rPr>
              <a:t> </a:t>
            </a:r>
            <a:r>
              <a:rPr lang="en-US" sz="2800" dirty="0" err="1">
                <a:solidFill>
                  <a:schemeClr val="bg1"/>
                </a:solidFill>
              </a:rPr>
              <a:t>derinleşmeye</a:t>
            </a:r>
            <a:r>
              <a:rPr lang="en-US" sz="2800" dirty="0">
                <a:solidFill>
                  <a:schemeClr val="bg1"/>
                </a:solidFill>
              </a:rPr>
              <a:t> </a:t>
            </a:r>
            <a:r>
              <a:rPr lang="en-US" sz="2800" dirty="0" err="1">
                <a:solidFill>
                  <a:schemeClr val="bg1"/>
                </a:solidFill>
              </a:rPr>
              <a:t>ve</a:t>
            </a:r>
            <a:r>
              <a:rPr lang="en-US" sz="2800" dirty="0">
                <a:solidFill>
                  <a:schemeClr val="bg1"/>
                </a:solidFill>
              </a:rPr>
              <a:t> </a:t>
            </a:r>
            <a:r>
              <a:rPr lang="en-US" sz="2800" dirty="0" err="1">
                <a:solidFill>
                  <a:schemeClr val="bg1"/>
                </a:solidFill>
              </a:rPr>
              <a:t>iyileşmeye</a:t>
            </a:r>
            <a:r>
              <a:rPr lang="en-US" sz="2800" dirty="0">
                <a:solidFill>
                  <a:schemeClr val="bg1"/>
                </a:solidFill>
              </a:rPr>
              <a:t> </a:t>
            </a:r>
            <a:r>
              <a:rPr lang="en-US" sz="2800" dirty="0" err="1">
                <a:solidFill>
                  <a:schemeClr val="bg1"/>
                </a:solidFill>
              </a:rPr>
              <a:t>devam</a:t>
            </a:r>
            <a:r>
              <a:rPr lang="en-US" sz="2800" dirty="0">
                <a:solidFill>
                  <a:schemeClr val="bg1"/>
                </a:solidFill>
              </a:rPr>
              <a:t> </a:t>
            </a:r>
            <a:r>
              <a:rPr lang="en-US" sz="2800" dirty="0" err="1">
                <a:solidFill>
                  <a:schemeClr val="bg1"/>
                </a:solidFill>
              </a:rPr>
              <a:t>etti</a:t>
            </a:r>
            <a:r>
              <a:rPr lang="en-US" sz="2800" dirty="0">
                <a:solidFill>
                  <a:schemeClr val="bg1"/>
                </a:solidFill>
              </a:rPr>
              <a:t>.</a:t>
            </a:r>
          </a:p>
        </p:txBody>
      </p:sp>
    </p:spTree>
    <p:extLst>
      <p:ext uri="{BB962C8B-B14F-4D97-AF65-F5344CB8AC3E}">
        <p14:creationId xmlns:p14="http://schemas.microsoft.com/office/powerpoint/2010/main" val="1049095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9872E6F-9048-E958-B8FD-32F7E16A9CA8}"/>
              </a:ext>
            </a:extLst>
          </p:cNvPr>
          <p:cNvSpPr>
            <a:spLocks noGrp="1" noChangeArrowheads="1"/>
          </p:cNvSpPr>
          <p:nvPr>
            <p:ph type="title"/>
          </p:nvPr>
        </p:nvSpPr>
        <p:spPr>
          <a:xfrm>
            <a:off x="367225" y="251982"/>
            <a:ext cx="11457550" cy="939510"/>
          </a:xfrm>
        </p:spPr>
        <p:txBody>
          <a:bodyPr/>
          <a:lstStyle/>
          <a:p>
            <a:r>
              <a:rPr lang="en-US" altLang="en-US" sz="3400" b="1" dirty="0">
                <a:solidFill>
                  <a:srgbClr val="FF0000"/>
                </a:solidFill>
              </a:rPr>
              <a:t>PERSEUS: </a:t>
            </a:r>
            <a:r>
              <a:rPr lang="en-US" altLang="en-US" sz="3400" b="1" dirty="0" err="1">
                <a:solidFill>
                  <a:srgbClr val="FF0000"/>
                </a:solidFill>
              </a:rPr>
              <a:t>VRd</a:t>
            </a:r>
            <a:r>
              <a:rPr lang="en-US" altLang="en-US" sz="3400" b="1" dirty="0">
                <a:solidFill>
                  <a:srgbClr val="FF0000"/>
                </a:solidFill>
              </a:rPr>
              <a:t> ± Daratumumab in Transplant-Eligible NDMM</a:t>
            </a:r>
            <a:endParaRPr lang="en-US" altLang="en-US" sz="3400" b="1" i="1" dirty="0">
              <a:solidFill>
                <a:srgbClr val="FF0000"/>
              </a:solidFill>
            </a:endParaRPr>
          </a:p>
        </p:txBody>
      </p:sp>
      <p:sp>
        <p:nvSpPr>
          <p:cNvPr id="6" name="Content Placeholder 4">
            <a:extLst>
              <a:ext uri="{FF2B5EF4-FFF2-40B4-BE49-F238E27FC236}">
                <a16:creationId xmlns:a16="http://schemas.microsoft.com/office/drawing/2014/main" id="{39B7D9B6-99B5-6D58-EB41-1A5B5C3F54C4}"/>
              </a:ext>
            </a:extLst>
          </p:cNvPr>
          <p:cNvSpPr txBox="1">
            <a:spLocks/>
          </p:cNvSpPr>
          <p:nvPr/>
        </p:nvSpPr>
        <p:spPr>
          <a:xfrm>
            <a:off x="947225" y="1191492"/>
            <a:ext cx="10877550" cy="449333"/>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Multicenter, open-label, randomized phase III trial; </a:t>
            </a:r>
            <a:r>
              <a:rPr kumimoji="0" lang="en-US" altLang="en-US" sz="2400" b="1"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median f/u: 47.5 </a:t>
            </a:r>
            <a:r>
              <a:rPr kumimoji="0" lang="en-US" altLang="en-US" sz="2400" b="1" i="0" u="none" strike="noStrike" kern="0" cap="none" spc="0" normalizeH="0" baseline="0" noProof="0" dirty="0" err="1">
                <a:ln>
                  <a:noFill/>
                </a:ln>
                <a:solidFill>
                  <a:srgbClr val="FF0000"/>
                </a:solidFill>
                <a:effectLst/>
                <a:uLnTx/>
                <a:uFillTx/>
                <a:latin typeface="Calibri" panose="020F0502020204030204" pitchFamily="34" charset="0"/>
                <a:ea typeface="+mn-ea"/>
                <a:cs typeface="+mn-cs"/>
              </a:rPr>
              <a:t>mo</a:t>
            </a:r>
            <a:endParaRPr kumimoji="0" lang="en-US" altLang="en-US" sz="2400" b="1"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 name="TextBox 23">
            <a:extLst>
              <a:ext uri="{FF2B5EF4-FFF2-40B4-BE49-F238E27FC236}">
                <a16:creationId xmlns:a16="http://schemas.microsoft.com/office/drawing/2014/main" id="{EF49CDDD-E7D2-E219-F94F-1BCB296D8C04}"/>
              </a:ext>
            </a:extLst>
          </p:cNvPr>
          <p:cNvSpPr txBox="1">
            <a:spLocks noChangeArrowheads="1"/>
          </p:cNvSpPr>
          <p:nvPr/>
        </p:nvSpPr>
        <p:spPr bwMode="auto">
          <a:xfrm>
            <a:off x="610902" y="3281854"/>
            <a:ext cx="211753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Transplant-eligible adults aged 18-70 yr with NDMM; </a:t>
            </a:r>
          </a:p>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ECOG PS ≤2* </a:t>
            </a:r>
            <a:b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N = 709)</a:t>
            </a: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TextBox 26">
            <a:extLst>
              <a:ext uri="{FF2B5EF4-FFF2-40B4-BE49-F238E27FC236}">
                <a16:creationId xmlns:a16="http://schemas.microsoft.com/office/drawing/2014/main" id="{C17F428B-5DBD-054F-C919-C132094E81DD}"/>
              </a:ext>
            </a:extLst>
          </p:cNvPr>
          <p:cNvSpPr txBox="1"/>
          <p:nvPr/>
        </p:nvSpPr>
        <p:spPr bwMode="auto">
          <a:xfrm>
            <a:off x="1756571" y="2131002"/>
            <a:ext cx="1943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Stratified by ISS stage and cytogenetic risk</a:t>
            </a:r>
          </a:p>
        </p:txBody>
      </p:sp>
      <p:pic>
        <p:nvPicPr>
          <p:cNvPr id="10" name="Resim 9">
            <a:extLst>
              <a:ext uri="{FF2B5EF4-FFF2-40B4-BE49-F238E27FC236}">
                <a16:creationId xmlns:a16="http://schemas.microsoft.com/office/drawing/2014/main" id="{34C3AFE3-450F-D5D4-D79A-59783C46586A}"/>
              </a:ext>
            </a:extLst>
          </p:cNvPr>
          <p:cNvPicPr>
            <a:picLocks noChangeAspect="1"/>
          </p:cNvPicPr>
          <p:nvPr/>
        </p:nvPicPr>
        <p:blipFill>
          <a:blip r:embed="rId2"/>
          <a:stretch>
            <a:fillRect/>
          </a:stretch>
        </p:blipFill>
        <p:spPr>
          <a:xfrm>
            <a:off x="2904837" y="2707967"/>
            <a:ext cx="203200" cy="698500"/>
          </a:xfrm>
          <a:prstGeom prst="rect">
            <a:avLst/>
          </a:prstGeom>
        </p:spPr>
      </p:pic>
      <p:pic>
        <p:nvPicPr>
          <p:cNvPr id="12" name="Resim 11" descr="metin, ekran görüntüsü, yazı tipi içeren bir resim&#10;&#10;Yapay zeka tarafından oluşturulan içerik yanlış olabilir.">
            <a:extLst>
              <a:ext uri="{FF2B5EF4-FFF2-40B4-BE49-F238E27FC236}">
                <a16:creationId xmlns:a16="http://schemas.microsoft.com/office/drawing/2014/main" id="{CBD7AB79-77E7-FCBA-B6ED-A0BA06DC4044}"/>
              </a:ext>
            </a:extLst>
          </p:cNvPr>
          <p:cNvPicPr>
            <a:picLocks noChangeAspect="1"/>
          </p:cNvPicPr>
          <p:nvPr/>
        </p:nvPicPr>
        <p:blipFill>
          <a:blip r:embed="rId3"/>
          <a:stretch>
            <a:fillRect/>
          </a:stretch>
        </p:blipFill>
        <p:spPr>
          <a:xfrm>
            <a:off x="4100797" y="1838633"/>
            <a:ext cx="7723977" cy="3924857"/>
          </a:xfrm>
          <a:prstGeom prst="rect">
            <a:avLst/>
          </a:prstGeom>
        </p:spPr>
      </p:pic>
      <p:pic>
        <p:nvPicPr>
          <p:cNvPr id="14" name="Resim 13">
            <a:extLst>
              <a:ext uri="{FF2B5EF4-FFF2-40B4-BE49-F238E27FC236}">
                <a16:creationId xmlns:a16="http://schemas.microsoft.com/office/drawing/2014/main" id="{1654C7E9-7BE3-FF7A-E866-957250B5DA6F}"/>
              </a:ext>
            </a:extLst>
          </p:cNvPr>
          <p:cNvPicPr>
            <a:picLocks noChangeAspect="1"/>
          </p:cNvPicPr>
          <p:nvPr/>
        </p:nvPicPr>
        <p:blipFill>
          <a:blip r:embed="rId4"/>
          <a:stretch>
            <a:fillRect/>
          </a:stretch>
        </p:blipFill>
        <p:spPr>
          <a:xfrm>
            <a:off x="3420909" y="3144399"/>
            <a:ext cx="558800" cy="736600"/>
          </a:xfrm>
          <a:prstGeom prst="rect">
            <a:avLst/>
          </a:prstGeom>
        </p:spPr>
      </p:pic>
      <p:pic>
        <p:nvPicPr>
          <p:cNvPr id="16" name="Resim 15">
            <a:extLst>
              <a:ext uri="{FF2B5EF4-FFF2-40B4-BE49-F238E27FC236}">
                <a16:creationId xmlns:a16="http://schemas.microsoft.com/office/drawing/2014/main" id="{4B91633C-C84D-112F-42FF-19D188CAE331}"/>
              </a:ext>
            </a:extLst>
          </p:cNvPr>
          <p:cNvPicPr>
            <a:picLocks noChangeAspect="1"/>
          </p:cNvPicPr>
          <p:nvPr/>
        </p:nvPicPr>
        <p:blipFill>
          <a:blip r:embed="rId5"/>
          <a:stretch>
            <a:fillRect/>
          </a:stretch>
        </p:blipFill>
        <p:spPr>
          <a:xfrm>
            <a:off x="3420909" y="4252382"/>
            <a:ext cx="558800" cy="736600"/>
          </a:xfrm>
          <a:prstGeom prst="rect">
            <a:avLst/>
          </a:prstGeom>
        </p:spPr>
      </p:pic>
      <p:sp>
        <p:nvSpPr>
          <p:cNvPr id="17" name="Rectangle 3">
            <a:extLst>
              <a:ext uri="{FF2B5EF4-FFF2-40B4-BE49-F238E27FC236}">
                <a16:creationId xmlns:a16="http://schemas.microsoft.com/office/drawing/2014/main" id="{3871FEDF-3D8E-7A18-8596-51CEFCB78F6B}"/>
              </a:ext>
            </a:extLst>
          </p:cNvPr>
          <p:cNvSpPr txBox="1">
            <a:spLocks noChangeArrowheads="1"/>
          </p:cNvSpPr>
          <p:nvPr/>
        </p:nvSpPr>
        <p:spPr bwMode="auto">
          <a:xfrm>
            <a:off x="238808" y="5951354"/>
            <a:ext cx="7723977" cy="7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0"/>
              </a:spcAft>
              <a:buClr>
                <a:srgbClr val="000000"/>
              </a:buClr>
              <a:buSzTx/>
              <a:buFont typeface="Wingdings" panose="05000000000000000000" pitchFamily="2" charset="2"/>
              <a:buChar char="§"/>
              <a:tabLst/>
              <a:defRPr/>
            </a:pPr>
            <a:r>
              <a:rPr kumimoji="0" lang="en-US" alt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a:t>
            </a: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PFS</a:t>
            </a:r>
          </a:p>
          <a:p>
            <a:pPr marL="342900" marR="0" lvl="0" indent="-342900" algn="l" defTabSz="914400" rtl="0" eaLnBrk="1" fontAlgn="base" latinLnBrk="0" hangingPunct="1">
              <a:lnSpc>
                <a:spcPct val="90000"/>
              </a:lnSpc>
              <a:spcBef>
                <a:spcPts val="600"/>
              </a:spcBef>
              <a:spcAft>
                <a:spcPts val="0"/>
              </a:spcAft>
              <a:buClr>
                <a:srgbClr val="000000"/>
              </a:buClr>
              <a:buSzTx/>
              <a:buFont typeface="Wingdings" panose="05000000000000000000" pitchFamily="2" charset="2"/>
              <a:buChar char="§"/>
              <a:tabLst/>
              <a:defRPr/>
            </a:pPr>
            <a:r>
              <a:rPr kumimoji="0" lang="en-US" alt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Key secondary endpoints: </a:t>
            </a: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≥CR rate, MRD negativity rate, OS</a:t>
            </a:r>
          </a:p>
        </p:txBody>
      </p:sp>
      <p:sp>
        <p:nvSpPr>
          <p:cNvPr id="18" name="Text Box 11">
            <a:extLst>
              <a:ext uri="{FF2B5EF4-FFF2-40B4-BE49-F238E27FC236}">
                <a16:creationId xmlns:a16="http://schemas.microsoft.com/office/drawing/2014/main" id="{1C075FA5-835A-C0E9-0C27-D7E46603FEE2}"/>
              </a:ext>
            </a:extLst>
          </p:cNvPr>
          <p:cNvSpPr txBox="1">
            <a:spLocks noChangeArrowheads="1"/>
          </p:cNvSpPr>
          <p:nvPr/>
        </p:nvSpPr>
        <p:spPr bwMode="auto">
          <a:xfrm>
            <a:off x="7819511" y="640068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Sonneveld</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ASH 2023.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LBA-1.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Sonneveld</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NEJM. 2024;390:301.</a:t>
            </a:r>
          </a:p>
        </p:txBody>
      </p:sp>
    </p:spTree>
    <p:extLst>
      <p:ext uri="{BB962C8B-B14F-4D97-AF65-F5344CB8AC3E}">
        <p14:creationId xmlns:p14="http://schemas.microsoft.com/office/powerpoint/2010/main" val="4053823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D3FCB-52F7-7043-63ED-DA27FD06EA1B}"/>
              </a:ext>
            </a:extLst>
          </p:cNvPr>
          <p:cNvSpPr>
            <a:spLocks noGrp="1"/>
          </p:cNvSpPr>
          <p:nvPr>
            <p:ph type="title"/>
          </p:nvPr>
        </p:nvSpPr>
        <p:spPr>
          <a:xfrm>
            <a:off x="2112897" y="362819"/>
            <a:ext cx="7966205" cy="662417"/>
          </a:xfrm>
        </p:spPr>
        <p:txBody>
          <a:bodyPr>
            <a:normAutofit/>
          </a:bodyPr>
          <a:lstStyle/>
          <a:p>
            <a:r>
              <a:rPr lang="en-US" altLang="en-US" sz="3600" b="1" dirty="0">
                <a:solidFill>
                  <a:srgbClr val="FF0000"/>
                </a:solidFill>
              </a:rPr>
              <a:t>PERSEUS: PFS and MRD Negativity Rate</a:t>
            </a:r>
            <a:endParaRPr lang="en-US" sz="3600" b="1" dirty="0">
              <a:solidFill>
                <a:srgbClr val="FF0000"/>
              </a:solidFill>
            </a:endParaRPr>
          </a:p>
        </p:txBody>
      </p:sp>
      <p:sp>
        <p:nvSpPr>
          <p:cNvPr id="6" name="Text Box 11">
            <a:extLst>
              <a:ext uri="{FF2B5EF4-FFF2-40B4-BE49-F238E27FC236}">
                <a16:creationId xmlns:a16="http://schemas.microsoft.com/office/drawing/2014/main" id="{54043BA2-45C4-C2D7-59E7-9D2F13D97269}"/>
              </a:ext>
            </a:extLst>
          </p:cNvPr>
          <p:cNvSpPr txBox="1">
            <a:spLocks noChangeArrowheads="1"/>
          </p:cNvSpPr>
          <p:nvPr/>
        </p:nvSpPr>
        <p:spPr bwMode="auto">
          <a:xfrm>
            <a:off x="436357" y="6495181"/>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Sonneveld</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ASH 2023.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LBA-1.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Sonneveld</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NEJM. 2024;390:301.</a:t>
            </a:r>
          </a:p>
        </p:txBody>
      </p:sp>
      <p:pic>
        <p:nvPicPr>
          <p:cNvPr id="8" name="Resim 7" descr="metin, ekran görüntüsü, çizgi, yazı tipi içeren bir resim&#10;&#10;Yapay zeka tarafından oluşturulan içerik yanlış olabilir.">
            <a:extLst>
              <a:ext uri="{FF2B5EF4-FFF2-40B4-BE49-F238E27FC236}">
                <a16:creationId xmlns:a16="http://schemas.microsoft.com/office/drawing/2014/main" id="{C9F4C679-1D83-5675-8A33-84AC96BB9B62}"/>
              </a:ext>
            </a:extLst>
          </p:cNvPr>
          <p:cNvPicPr>
            <a:picLocks noChangeAspect="1"/>
          </p:cNvPicPr>
          <p:nvPr/>
        </p:nvPicPr>
        <p:blipFill>
          <a:blip r:embed="rId2"/>
          <a:stretch>
            <a:fillRect/>
          </a:stretch>
        </p:blipFill>
        <p:spPr>
          <a:xfrm>
            <a:off x="311666" y="1708726"/>
            <a:ext cx="5404978" cy="3777673"/>
          </a:xfrm>
          <a:prstGeom prst="rect">
            <a:avLst/>
          </a:prstGeom>
        </p:spPr>
      </p:pic>
      <p:sp>
        <p:nvSpPr>
          <p:cNvPr id="9" name="TextBox 203">
            <a:extLst>
              <a:ext uri="{FF2B5EF4-FFF2-40B4-BE49-F238E27FC236}">
                <a16:creationId xmlns:a16="http://schemas.microsoft.com/office/drawing/2014/main" id="{30FD1A64-D2E7-503B-B5B5-337361E128A5}"/>
              </a:ext>
            </a:extLst>
          </p:cNvPr>
          <p:cNvSpPr txBox="1"/>
          <p:nvPr/>
        </p:nvSpPr>
        <p:spPr bwMode="auto">
          <a:xfrm>
            <a:off x="1385152" y="5621458"/>
            <a:ext cx="3022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follow-up: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47.5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mo</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pic>
        <p:nvPicPr>
          <p:cNvPr id="11" name="Resim 10" descr="metin, ekran görüntüsü, diyagram, yazı tipi içeren bir resim&#10;&#10;Yapay zeka tarafından oluşturulan içerik yanlış olabilir.">
            <a:extLst>
              <a:ext uri="{FF2B5EF4-FFF2-40B4-BE49-F238E27FC236}">
                <a16:creationId xmlns:a16="http://schemas.microsoft.com/office/drawing/2014/main" id="{D4E7854C-CED9-6335-DFD5-84291CAACB0E}"/>
              </a:ext>
            </a:extLst>
          </p:cNvPr>
          <p:cNvPicPr>
            <a:picLocks noChangeAspect="1"/>
          </p:cNvPicPr>
          <p:nvPr/>
        </p:nvPicPr>
        <p:blipFill>
          <a:blip r:embed="rId3"/>
          <a:stretch>
            <a:fillRect/>
          </a:stretch>
        </p:blipFill>
        <p:spPr>
          <a:xfrm>
            <a:off x="5985212" y="1243184"/>
            <a:ext cx="5694169" cy="4747606"/>
          </a:xfrm>
          <a:prstGeom prst="rect">
            <a:avLst/>
          </a:prstGeom>
        </p:spPr>
      </p:pic>
    </p:spTree>
    <p:extLst>
      <p:ext uri="{BB962C8B-B14F-4D97-AF65-F5344CB8AC3E}">
        <p14:creationId xmlns:p14="http://schemas.microsoft.com/office/powerpoint/2010/main" val="1691208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DAE072-A24B-9435-32B1-7CB883A735BA}"/>
              </a:ext>
            </a:extLst>
          </p:cNvPr>
          <p:cNvSpPr>
            <a:spLocks noGrp="1"/>
          </p:cNvSpPr>
          <p:nvPr>
            <p:ph type="title"/>
          </p:nvPr>
        </p:nvSpPr>
        <p:spPr>
          <a:xfrm>
            <a:off x="2817807" y="313551"/>
            <a:ext cx="6622314" cy="619990"/>
          </a:xfrm>
        </p:spPr>
        <p:txBody>
          <a:bodyPr>
            <a:normAutofit/>
          </a:bodyPr>
          <a:lstStyle/>
          <a:p>
            <a:r>
              <a:rPr lang="en-US" altLang="en-US" sz="3600" b="1" dirty="0">
                <a:solidFill>
                  <a:srgbClr val="FF0000"/>
                </a:solidFill>
              </a:rPr>
              <a:t>PERSEUS: </a:t>
            </a:r>
            <a:r>
              <a:rPr lang="en-US" sz="3600" b="1" dirty="0">
                <a:solidFill>
                  <a:srgbClr val="FF0000"/>
                </a:solidFill>
              </a:rPr>
              <a:t>MRD Negativity in ITT </a:t>
            </a:r>
          </a:p>
        </p:txBody>
      </p:sp>
      <p:sp>
        <p:nvSpPr>
          <p:cNvPr id="6" name="Text Box 11">
            <a:extLst>
              <a:ext uri="{FF2B5EF4-FFF2-40B4-BE49-F238E27FC236}">
                <a16:creationId xmlns:a16="http://schemas.microsoft.com/office/drawing/2014/main" id="{1BEFE434-32F7-8238-ACC2-6EF9BDB8FF35}"/>
              </a:ext>
            </a:extLst>
          </p:cNvPr>
          <p:cNvSpPr txBox="1">
            <a:spLocks noChangeArrowheads="1"/>
          </p:cNvSpPr>
          <p:nvPr/>
        </p:nvSpPr>
        <p:spPr bwMode="auto">
          <a:xfrm>
            <a:off x="511319" y="6544449"/>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Rodriguez-Otero.</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ASCO 2024.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7502</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sp>
        <p:nvSpPr>
          <p:cNvPr id="7" name="TextBox 9">
            <a:extLst>
              <a:ext uri="{FF2B5EF4-FFF2-40B4-BE49-F238E27FC236}">
                <a16:creationId xmlns:a16="http://schemas.microsoft.com/office/drawing/2014/main" id="{AA0F569E-5312-4D48-3D26-EDFB5941F279}"/>
              </a:ext>
            </a:extLst>
          </p:cNvPr>
          <p:cNvSpPr txBox="1"/>
          <p:nvPr/>
        </p:nvSpPr>
        <p:spPr bwMode="auto">
          <a:xfrm>
            <a:off x="3121468" y="1013064"/>
            <a:ext cx="63186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40" tIns="45720" rIns="91440" bIns="45720" rtlCol="0" anchor="t">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Calibri"/>
                <a:cs typeface="Arial"/>
              </a:rPr>
              <a:t>Cumulative MRD Negativity Rates From First Tx Dose</a:t>
            </a:r>
          </a:p>
        </p:txBody>
      </p:sp>
      <p:pic>
        <p:nvPicPr>
          <p:cNvPr id="11" name="Resim 10" descr="metin, ekran görüntüsü, diyagram, yazı tipi içeren bir resim&#10;&#10;Yapay zeka tarafından oluşturulan içerik yanlış olabilir.">
            <a:extLst>
              <a:ext uri="{FF2B5EF4-FFF2-40B4-BE49-F238E27FC236}">
                <a16:creationId xmlns:a16="http://schemas.microsoft.com/office/drawing/2014/main" id="{B1A8AE97-97DE-8C44-1B95-F82B481FA8F6}"/>
              </a:ext>
            </a:extLst>
          </p:cNvPr>
          <p:cNvPicPr>
            <a:picLocks noChangeAspect="1"/>
          </p:cNvPicPr>
          <p:nvPr/>
        </p:nvPicPr>
        <p:blipFill>
          <a:blip r:embed="rId2"/>
          <a:stretch>
            <a:fillRect/>
          </a:stretch>
        </p:blipFill>
        <p:spPr>
          <a:xfrm>
            <a:off x="449623" y="1481180"/>
            <a:ext cx="11292753" cy="4129911"/>
          </a:xfrm>
          <a:prstGeom prst="rect">
            <a:avLst/>
          </a:prstGeom>
        </p:spPr>
      </p:pic>
      <p:sp>
        <p:nvSpPr>
          <p:cNvPr id="2" name="Google Shape;599;g24801f2f513_0_179">
            <a:extLst>
              <a:ext uri="{FF2B5EF4-FFF2-40B4-BE49-F238E27FC236}">
                <a16:creationId xmlns:a16="http://schemas.microsoft.com/office/drawing/2014/main" id="{8BE66DEB-E41E-E3F3-0F89-B8D4D68FF510}"/>
              </a:ext>
            </a:extLst>
          </p:cNvPr>
          <p:cNvSpPr txBox="1">
            <a:spLocks/>
          </p:cNvSpPr>
          <p:nvPr/>
        </p:nvSpPr>
        <p:spPr>
          <a:xfrm>
            <a:off x="0" y="5996810"/>
            <a:ext cx="12192000" cy="547639"/>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dirty="0">
                <a:solidFill>
                  <a:schemeClr val="bg1"/>
                </a:solidFill>
              </a:rPr>
              <a:t>PERSEUS çalışmasında </a:t>
            </a:r>
            <a:r>
              <a:rPr lang="tr-TR" sz="1800" dirty="0" err="1">
                <a:solidFill>
                  <a:schemeClr val="bg1"/>
                </a:solidFill>
              </a:rPr>
              <a:t>daratumumab</a:t>
            </a:r>
            <a:r>
              <a:rPr lang="tr-TR" sz="1800" dirty="0">
                <a:solidFill>
                  <a:schemeClr val="bg1"/>
                </a:solidFill>
              </a:rPr>
              <a:t> + </a:t>
            </a:r>
            <a:r>
              <a:rPr lang="tr-TR" sz="1800" dirty="0" err="1">
                <a:solidFill>
                  <a:schemeClr val="bg1"/>
                </a:solidFill>
              </a:rPr>
              <a:t>VRd</a:t>
            </a:r>
            <a:r>
              <a:rPr lang="tr-TR" sz="1800" dirty="0">
                <a:solidFill>
                  <a:schemeClr val="bg1"/>
                </a:solidFill>
              </a:rPr>
              <a:t>, </a:t>
            </a:r>
            <a:r>
              <a:rPr lang="tr-TR" sz="1800" dirty="0" err="1">
                <a:solidFill>
                  <a:schemeClr val="bg1"/>
                </a:solidFill>
              </a:rPr>
              <a:t>VRd'ye</a:t>
            </a:r>
            <a:r>
              <a:rPr lang="tr-TR" sz="1800" dirty="0">
                <a:solidFill>
                  <a:schemeClr val="bg1"/>
                </a:solidFill>
              </a:rPr>
              <a:t> kıyasla nakil için uygun NDMM hastalarında derin ve kalıcı yanıtlar üretti.</a:t>
            </a:r>
          </a:p>
        </p:txBody>
      </p:sp>
    </p:spTree>
    <p:extLst>
      <p:ext uri="{BB962C8B-B14F-4D97-AF65-F5344CB8AC3E}">
        <p14:creationId xmlns:p14="http://schemas.microsoft.com/office/powerpoint/2010/main" val="989145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8FBA84-DA8D-7EF1-091D-BD0CFEFAF7C6}"/>
              </a:ext>
            </a:extLst>
          </p:cNvPr>
          <p:cNvSpPr>
            <a:spLocks noGrp="1"/>
          </p:cNvSpPr>
          <p:nvPr>
            <p:ph type="title"/>
          </p:nvPr>
        </p:nvSpPr>
        <p:spPr>
          <a:xfrm>
            <a:off x="609758" y="238128"/>
            <a:ext cx="11332859" cy="814818"/>
          </a:xfrm>
        </p:spPr>
        <p:txBody>
          <a:bodyPr>
            <a:normAutofit/>
          </a:bodyPr>
          <a:lstStyle/>
          <a:p>
            <a:r>
              <a:rPr lang="en-US" sz="3600" b="1" dirty="0">
                <a:solidFill>
                  <a:srgbClr val="FF0000"/>
                </a:solidFill>
              </a:rPr>
              <a:t>PERSEUS: MRD Negativity and PFS in High-Risk Disease</a:t>
            </a:r>
          </a:p>
        </p:txBody>
      </p:sp>
      <p:sp>
        <p:nvSpPr>
          <p:cNvPr id="6" name="Text Box 11">
            <a:extLst>
              <a:ext uri="{FF2B5EF4-FFF2-40B4-BE49-F238E27FC236}">
                <a16:creationId xmlns:a16="http://schemas.microsoft.com/office/drawing/2014/main" id="{65CBB0B3-0AC7-1891-F749-888525EDA959}"/>
              </a:ext>
            </a:extLst>
          </p:cNvPr>
          <p:cNvSpPr txBox="1">
            <a:spLocks noChangeArrowheads="1"/>
          </p:cNvSpPr>
          <p:nvPr/>
        </p:nvSpPr>
        <p:spPr bwMode="auto">
          <a:xfrm>
            <a:off x="331212" y="648137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Rodriguez-Otero.</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ASCO 2024.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7502</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pic>
        <p:nvPicPr>
          <p:cNvPr id="8" name="Resim 7" descr="metin, diyagram, çizgi, öykü gelişim çizgisi; kumpas; grafiğini çıkarma içeren bir resim&#10;&#10;Yapay zeka tarafından oluşturulan içerik yanlış olabilir.">
            <a:extLst>
              <a:ext uri="{FF2B5EF4-FFF2-40B4-BE49-F238E27FC236}">
                <a16:creationId xmlns:a16="http://schemas.microsoft.com/office/drawing/2014/main" id="{FAC7AF53-EA21-0703-8A1B-2FD7983C44E5}"/>
              </a:ext>
            </a:extLst>
          </p:cNvPr>
          <p:cNvPicPr>
            <a:picLocks noChangeAspect="1"/>
          </p:cNvPicPr>
          <p:nvPr/>
        </p:nvPicPr>
        <p:blipFill>
          <a:blip r:embed="rId2"/>
          <a:stretch>
            <a:fillRect/>
          </a:stretch>
        </p:blipFill>
        <p:spPr>
          <a:xfrm>
            <a:off x="450273" y="1427019"/>
            <a:ext cx="11332859" cy="4578814"/>
          </a:xfrm>
          <a:prstGeom prst="rect">
            <a:avLst/>
          </a:prstGeom>
        </p:spPr>
      </p:pic>
    </p:spTree>
    <p:extLst>
      <p:ext uri="{BB962C8B-B14F-4D97-AF65-F5344CB8AC3E}">
        <p14:creationId xmlns:p14="http://schemas.microsoft.com/office/powerpoint/2010/main" val="3782057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144081-B0B7-9E01-4679-3BF7B213E124}"/>
              </a:ext>
            </a:extLst>
          </p:cNvPr>
          <p:cNvSpPr>
            <a:spLocks noGrp="1"/>
          </p:cNvSpPr>
          <p:nvPr>
            <p:ph type="title"/>
          </p:nvPr>
        </p:nvSpPr>
        <p:spPr>
          <a:xfrm>
            <a:off x="838200" y="101890"/>
            <a:ext cx="10515600" cy="641700"/>
          </a:xfrm>
        </p:spPr>
        <p:txBody>
          <a:bodyPr>
            <a:normAutofit fontScale="90000"/>
          </a:bodyPr>
          <a:lstStyle/>
          <a:p>
            <a:br>
              <a:rPr lang="tr-TR" b="1" dirty="0">
                <a:solidFill>
                  <a:srgbClr val="FF0000"/>
                </a:solidFill>
                <a:effectLst/>
                <a:latin typeface="Arial" panose="020B0604020202020204" pitchFamily="34" charset="0"/>
              </a:rPr>
            </a:br>
            <a:r>
              <a:rPr lang="tr-TR" b="1" dirty="0">
                <a:solidFill>
                  <a:srgbClr val="FF0000"/>
                </a:solidFill>
                <a:effectLst/>
                <a:latin typeface="Arial" panose="020B0604020202020204" pitchFamily="34" charset="0"/>
              </a:rPr>
              <a:t>                       MASTER Trial</a:t>
            </a:r>
            <a:br>
              <a:rPr lang="tr-TR" dirty="0">
                <a:solidFill>
                  <a:srgbClr val="021556"/>
                </a:solidFill>
                <a:effectLst/>
                <a:latin typeface="Arial" panose="020B0604020202020204" pitchFamily="34" charset="0"/>
              </a:rPr>
            </a:br>
            <a:endParaRPr lang="tr-TR" dirty="0"/>
          </a:p>
        </p:txBody>
      </p:sp>
      <p:sp>
        <p:nvSpPr>
          <p:cNvPr id="6" name="Metin kutusu 5">
            <a:extLst>
              <a:ext uri="{FF2B5EF4-FFF2-40B4-BE49-F238E27FC236}">
                <a16:creationId xmlns:a16="http://schemas.microsoft.com/office/drawing/2014/main" id="{C7012584-6121-331E-457E-1EE2A2A56417}"/>
              </a:ext>
            </a:extLst>
          </p:cNvPr>
          <p:cNvSpPr txBox="1"/>
          <p:nvPr/>
        </p:nvSpPr>
        <p:spPr>
          <a:xfrm>
            <a:off x="7259781" y="6506469"/>
            <a:ext cx="6096000" cy="307777"/>
          </a:xfrm>
          <a:prstGeom prst="rect">
            <a:avLst/>
          </a:prstGeom>
          <a:noFill/>
        </p:spPr>
        <p:txBody>
          <a:bodyPr wrap="square">
            <a:spAutoFit/>
          </a:bodyPr>
          <a:lstStyle/>
          <a:p>
            <a:r>
              <a:rPr lang="tr-TR" sz="1400" b="1" dirty="0" err="1">
                <a:solidFill>
                  <a:srgbClr val="000000"/>
                </a:solidFill>
                <a:effectLst/>
                <a:latin typeface="Arial" panose="020B0604020202020204" pitchFamily="34" charset="0"/>
              </a:rPr>
              <a:t>Costa</a:t>
            </a:r>
            <a:r>
              <a:rPr lang="tr-TR" sz="1400" b="1" dirty="0">
                <a:solidFill>
                  <a:srgbClr val="000000"/>
                </a:solidFill>
                <a:effectLst/>
                <a:latin typeface="Arial" panose="020B0604020202020204" pitchFamily="34" charset="0"/>
              </a:rPr>
              <a:t> LJ, et al. Blood. 2021;138:481</a:t>
            </a:r>
          </a:p>
        </p:txBody>
      </p:sp>
      <p:sp>
        <p:nvSpPr>
          <p:cNvPr id="8" name="Metin kutusu 7">
            <a:extLst>
              <a:ext uri="{FF2B5EF4-FFF2-40B4-BE49-F238E27FC236}">
                <a16:creationId xmlns:a16="http://schemas.microsoft.com/office/drawing/2014/main" id="{213237A2-DC63-659D-FC71-C25D94D34344}"/>
              </a:ext>
            </a:extLst>
          </p:cNvPr>
          <p:cNvSpPr txBox="1"/>
          <p:nvPr/>
        </p:nvSpPr>
        <p:spPr>
          <a:xfrm>
            <a:off x="308262" y="641608"/>
            <a:ext cx="11935692" cy="369332"/>
          </a:xfrm>
          <a:prstGeom prst="rect">
            <a:avLst/>
          </a:prstGeom>
          <a:noFill/>
        </p:spPr>
        <p:txBody>
          <a:bodyPr wrap="square">
            <a:spAutoFit/>
          </a:bodyPr>
          <a:lstStyle/>
          <a:p>
            <a:r>
              <a:rPr lang="tr-TR" b="1" dirty="0">
                <a:solidFill>
                  <a:srgbClr val="00B0F0"/>
                </a:solidFill>
                <a:effectLst/>
                <a:latin typeface="Arial" panose="020B0604020202020204" pitchFamily="34" charset="0"/>
              </a:rPr>
              <a:t>HRCA, </a:t>
            </a:r>
            <a:r>
              <a:rPr lang="tr-TR" b="1" dirty="0" err="1">
                <a:solidFill>
                  <a:srgbClr val="00B0F0"/>
                </a:solidFill>
                <a:effectLst/>
                <a:latin typeface="Arial" panose="020B0604020202020204" pitchFamily="34" charset="0"/>
              </a:rPr>
              <a:t>high</a:t>
            </a:r>
            <a:r>
              <a:rPr lang="tr-TR" b="1" dirty="0">
                <a:solidFill>
                  <a:srgbClr val="00B0F0"/>
                </a:solidFill>
                <a:effectLst/>
                <a:latin typeface="Arial" panose="020B0604020202020204" pitchFamily="34" charset="0"/>
              </a:rPr>
              <a:t> risk </a:t>
            </a:r>
            <a:r>
              <a:rPr lang="tr-TR" b="1" dirty="0" err="1">
                <a:solidFill>
                  <a:srgbClr val="00B0F0"/>
                </a:solidFill>
                <a:effectLst/>
                <a:latin typeface="Arial" panose="020B0604020202020204" pitchFamily="34" charset="0"/>
              </a:rPr>
              <a:t>cytogenetic</a:t>
            </a:r>
            <a:r>
              <a:rPr lang="tr-TR" b="1" dirty="0">
                <a:solidFill>
                  <a:srgbClr val="00B0F0"/>
                </a:solidFill>
                <a:effectLst/>
                <a:latin typeface="Arial" panose="020B0604020202020204" pitchFamily="34" charset="0"/>
              </a:rPr>
              <a:t> </a:t>
            </a:r>
            <a:r>
              <a:rPr lang="tr-TR" b="1" dirty="0" err="1">
                <a:solidFill>
                  <a:srgbClr val="00B0F0"/>
                </a:solidFill>
                <a:effectLst/>
                <a:latin typeface="Arial" panose="020B0604020202020204" pitchFamily="34" charset="0"/>
              </a:rPr>
              <a:t>abnormality</a:t>
            </a:r>
            <a:r>
              <a:rPr lang="tr-TR" b="1" dirty="0">
                <a:solidFill>
                  <a:srgbClr val="00B0F0"/>
                </a:solidFill>
                <a:effectLst/>
                <a:latin typeface="Arial" panose="020B0604020202020204" pitchFamily="34" charset="0"/>
              </a:rPr>
              <a:t> (</a:t>
            </a:r>
            <a:r>
              <a:rPr lang="tr-TR" b="1" dirty="0" err="1">
                <a:solidFill>
                  <a:srgbClr val="00B0F0"/>
                </a:solidFill>
                <a:effectLst/>
                <a:latin typeface="Arial" panose="020B0604020202020204" pitchFamily="34" charset="0"/>
              </a:rPr>
              <a:t>includes</a:t>
            </a:r>
            <a:r>
              <a:rPr lang="tr-TR" b="1" dirty="0">
                <a:solidFill>
                  <a:srgbClr val="00B0F0"/>
                </a:solidFill>
                <a:effectLst/>
                <a:latin typeface="Arial" panose="020B0604020202020204" pitchFamily="34" charset="0"/>
              </a:rPr>
              <a:t> </a:t>
            </a:r>
            <a:r>
              <a:rPr lang="tr-TR" b="1" dirty="0" err="1">
                <a:solidFill>
                  <a:srgbClr val="00B0F0"/>
                </a:solidFill>
                <a:effectLst/>
                <a:latin typeface="Arial" panose="020B0604020202020204" pitchFamily="34" charset="0"/>
              </a:rPr>
              <a:t>gain</a:t>
            </a:r>
            <a:r>
              <a:rPr lang="tr-TR" b="1" dirty="0">
                <a:solidFill>
                  <a:srgbClr val="00B0F0"/>
                </a:solidFill>
                <a:effectLst/>
                <a:latin typeface="Arial" panose="020B0604020202020204" pitchFamily="34" charset="0"/>
              </a:rPr>
              <a:t>/</a:t>
            </a:r>
            <a:r>
              <a:rPr lang="tr-TR" b="1" dirty="0" err="1">
                <a:solidFill>
                  <a:srgbClr val="00B0F0"/>
                </a:solidFill>
                <a:effectLst/>
                <a:latin typeface="Arial" panose="020B0604020202020204" pitchFamily="34" charset="0"/>
              </a:rPr>
              <a:t>amp</a:t>
            </a:r>
            <a:r>
              <a:rPr lang="tr-TR" b="1" dirty="0">
                <a:solidFill>
                  <a:srgbClr val="00B0F0"/>
                </a:solidFill>
                <a:effectLst/>
                <a:latin typeface="Arial" panose="020B0604020202020204" pitchFamily="34" charset="0"/>
              </a:rPr>
              <a:t> 1q, t(4;14), t(14;16), t(14;20) </a:t>
            </a:r>
            <a:r>
              <a:rPr lang="tr-TR" b="1" dirty="0" err="1">
                <a:solidFill>
                  <a:srgbClr val="00B0F0"/>
                </a:solidFill>
                <a:effectLst/>
                <a:latin typeface="Arial" panose="020B0604020202020204" pitchFamily="34" charset="0"/>
              </a:rPr>
              <a:t>and</a:t>
            </a:r>
            <a:r>
              <a:rPr lang="tr-TR" b="1" dirty="0">
                <a:solidFill>
                  <a:srgbClr val="00B0F0"/>
                </a:solidFill>
                <a:effectLst/>
                <a:latin typeface="Arial" panose="020B0604020202020204" pitchFamily="34" charset="0"/>
              </a:rPr>
              <a:t>/</a:t>
            </a:r>
            <a:r>
              <a:rPr lang="tr-TR" b="1" dirty="0" err="1">
                <a:solidFill>
                  <a:srgbClr val="00B0F0"/>
                </a:solidFill>
                <a:effectLst/>
                <a:latin typeface="Arial" panose="020B0604020202020204" pitchFamily="34" charset="0"/>
              </a:rPr>
              <a:t>or</a:t>
            </a:r>
            <a:r>
              <a:rPr lang="tr-TR" b="1" dirty="0">
                <a:solidFill>
                  <a:srgbClr val="00B0F0"/>
                </a:solidFill>
                <a:effectLst/>
                <a:latin typeface="Arial" panose="020B0604020202020204" pitchFamily="34" charset="0"/>
              </a:rPr>
              <a:t> del(17p).</a:t>
            </a:r>
          </a:p>
        </p:txBody>
      </p:sp>
      <p:pic>
        <p:nvPicPr>
          <p:cNvPr id="10" name="Resim 9">
            <a:extLst>
              <a:ext uri="{FF2B5EF4-FFF2-40B4-BE49-F238E27FC236}">
                <a16:creationId xmlns:a16="http://schemas.microsoft.com/office/drawing/2014/main" id="{6B008D9F-A8D0-6061-5DB7-3AAD844221E7}"/>
              </a:ext>
            </a:extLst>
          </p:cNvPr>
          <p:cNvPicPr>
            <a:picLocks noChangeAspect="1"/>
          </p:cNvPicPr>
          <p:nvPr/>
        </p:nvPicPr>
        <p:blipFill>
          <a:blip r:embed="rId2"/>
          <a:stretch>
            <a:fillRect/>
          </a:stretch>
        </p:blipFill>
        <p:spPr>
          <a:xfrm>
            <a:off x="180108" y="1215572"/>
            <a:ext cx="11457710" cy="5157519"/>
          </a:xfrm>
          <a:prstGeom prst="rect">
            <a:avLst/>
          </a:prstGeom>
        </p:spPr>
      </p:pic>
    </p:spTree>
    <p:extLst>
      <p:ext uri="{BB962C8B-B14F-4D97-AF65-F5344CB8AC3E}">
        <p14:creationId xmlns:p14="http://schemas.microsoft.com/office/powerpoint/2010/main" val="2649177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D81A68-8B74-C01A-DEA6-2B970A6FBCC5}"/>
              </a:ext>
            </a:extLst>
          </p:cNvPr>
          <p:cNvSpPr>
            <a:spLocks noGrp="1"/>
          </p:cNvSpPr>
          <p:nvPr>
            <p:ph type="title"/>
          </p:nvPr>
        </p:nvSpPr>
        <p:spPr>
          <a:xfrm>
            <a:off x="199292" y="365126"/>
            <a:ext cx="11910646" cy="736844"/>
          </a:xfrm>
        </p:spPr>
        <p:txBody>
          <a:bodyPr>
            <a:normAutofit/>
          </a:bodyPr>
          <a:lstStyle/>
          <a:p>
            <a:r>
              <a:rPr lang="tr-TR" b="1" dirty="0">
                <a:solidFill>
                  <a:srgbClr val="FF0000"/>
                </a:solidFill>
              </a:rPr>
              <a:t> </a:t>
            </a:r>
            <a:r>
              <a:rPr lang="tr-TR" sz="3600" b="1" dirty="0">
                <a:solidFill>
                  <a:srgbClr val="FF0000"/>
                </a:solidFill>
              </a:rPr>
              <a:t>Genç, Fit Hastalarda Başlangıç Tedavisinde Güncel Hedefler</a:t>
            </a:r>
          </a:p>
        </p:txBody>
      </p:sp>
      <p:sp>
        <p:nvSpPr>
          <p:cNvPr id="3" name="İçerik Yer Tutucusu 2">
            <a:extLst>
              <a:ext uri="{FF2B5EF4-FFF2-40B4-BE49-F238E27FC236}">
                <a16:creationId xmlns:a16="http://schemas.microsoft.com/office/drawing/2014/main" id="{8F445657-6DD4-4FAA-95DE-544C9A0C5A89}"/>
              </a:ext>
            </a:extLst>
          </p:cNvPr>
          <p:cNvSpPr>
            <a:spLocks noGrp="1"/>
          </p:cNvSpPr>
          <p:nvPr>
            <p:ph idx="1"/>
          </p:nvPr>
        </p:nvSpPr>
        <p:spPr>
          <a:xfrm>
            <a:off x="838200" y="2317994"/>
            <a:ext cx="10515600" cy="2215906"/>
          </a:xfrm>
        </p:spPr>
        <p:txBody>
          <a:bodyPr/>
          <a:lstStyle/>
          <a:p>
            <a:r>
              <a:rPr lang="tr-TR" b="1" dirty="0"/>
              <a:t>3- veya 4-ilaç indüksiyonunu takiben </a:t>
            </a:r>
            <a:r>
              <a:rPr lang="tr-TR" b="1" dirty="0" err="1"/>
              <a:t>otolog</a:t>
            </a:r>
            <a:r>
              <a:rPr lang="tr-TR" b="1" dirty="0"/>
              <a:t> transplantasyon</a:t>
            </a:r>
          </a:p>
          <a:p>
            <a:endParaRPr lang="tr-TR" b="1" dirty="0">
              <a:solidFill>
                <a:srgbClr val="FF0000"/>
              </a:solidFill>
            </a:endParaRPr>
          </a:p>
          <a:p>
            <a:r>
              <a:rPr lang="tr-TR" b="1" dirty="0"/>
              <a:t>ASCT sonrası idame  tedavisi</a:t>
            </a:r>
          </a:p>
          <a:p>
            <a:endParaRPr lang="tr-TR" b="1" dirty="0">
              <a:solidFill>
                <a:srgbClr val="FF0000"/>
              </a:solidFill>
            </a:endParaRPr>
          </a:p>
        </p:txBody>
      </p:sp>
      <p:sp>
        <p:nvSpPr>
          <p:cNvPr id="4" name="Dikdörtgen 3">
            <a:extLst>
              <a:ext uri="{FF2B5EF4-FFF2-40B4-BE49-F238E27FC236}">
                <a16:creationId xmlns:a16="http://schemas.microsoft.com/office/drawing/2014/main" id="{92177DFD-7BCE-28C5-1B4E-A5C3380BBB3F}"/>
              </a:ext>
            </a:extLst>
          </p:cNvPr>
          <p:cNvSpPr/>
          <p:nvPr/>
        </p:nvSpPr>
        <p:spPr>
          <a:xfrm>
            <a:off x="1123180" y="5380892"/>
            <a:ext cx="10062869" cy="558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b="1" dirty="0">
                <a:solidFill>
                  <a:schemeClr val="bg1"/>
                </a:solidFill>
              </a:rPr>
              <a:t>Genel hedef: ilk yanıtın  derinliğini ve süresini en üst düzeye çıkarma</a:t>
            </a:r>
          </a:p>
        </p:txBody>
      </p:sp>
    </p:spTree>
    <p:extLst>
      <p:ext uri="{BB962C8B-B14F-4D97-AF65-F5344CB8AC3E}">
        <p14:creationId xmlns:p14="http://schemas.microsoft.com/office/powerpoint/2010/main" val="2524572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60C9512C-5668-7E70-DF24-A6BCEF75CD93}"/>
              </a:ext>
            </a:extLst>
          </p:cNvPr>
          <p:cNvSpPr>
            <a:spLocks noGrp="1"/>
          </p:cNvSpPr>
          <p:nvPr>
            <p:ph type="title"/>
          </p:nvPr>
        </p:nvSpPr>
        <p:spPr>
          <a:xfrm>
            <a:off x="838200" y="101890"/>
            <a:ext cx="10515600" cy="641700"/>
          </a:xfrm>
        </p:spPr>
        <p:txBody>
          <a:bodyPr>
            <a:normAutofit fontScale="90000"/>
          </a:bodyPr>
          <a:lstStyle/>
          <a:p>
            <a:br>
              <a:rPr lang="tr-TR" b="1" dirty="0">
                <a:solidFill>
                  <a:srgbClr val="FF0000"/>
                </a:solidFill>
                <a:effectLst/>
                <a:latin typeface="Arial" panose="020B0604020202020204" pitchFamily="34" charset="0"/>
              </a:rPr>
            </a:br>
            <a:r>
              <a:rPr lang="tr-TR" b="1" dirty="0">
                <a:solidFill>
                  <a:srgbClr val="FF0000"/>
                </a:solidFill>
                <a:effectLst/>
                <a:latin typeface="Arial" panose="020B0604020202020204" pitchFamily="34" charset="0"/>
              </a:rPr>
              <a:t>                 MASTER PFS ve OS</a:t>
            </a:r>
            <a:br>
              <a:rPr lang="tr-TR" dirty="0">
                <a:solidFill>
                  <a:srgbClr val="021556"/>
                </a:solidFill>
                <a:effectLst/>
                <a:latin typeface="Arial" panose="020B0604020202020204" pitchFamily="34" charset="0"/>
              </a:rPr>
            </a:br>
            <a:endParaRPr lang="tr-TR" dirty="0"/>
          </a:p>
        </p:txBody>
      </p:sp>
      <p:sp>
        <p:nvSpPr>
          <p:cNvPr id="7" name="Metin kutusu 6">
            <a:extLst>
              <a:ext uri="{FF2B5EF4-FFF2-40B4-BE49-F238E27FC236}">
                <a16:creationId xmlns:a16="http://schemas.microsoft.com/office/drawing/2014/main" id="{1FE36792-AACB-BE1E-DF44-FDFC230AC9C7}"/>
              </a:ext>
            </a:extLst>
          </p:cNvPr>
          <p:cNvSpPr txBox="1"/>
          <p:nvPr/>
        </p:nvSpPr>
        <p:spPr>
          <a:xfrm>
            <a:off x="8305800" y="6417998"/>
            <a:ext cx="6096000" cy="307777"/>
          </a:xfrm>
          <a:prstGeom prst="rect">
            <a:avLst/>
          </a:prstGeom>
          <a:noFill/>
        </p:spPr>
        <p:txBody>
          <a:bodyPr wrap="square">
            <a:spAutoFit/>
          </a:bodyPr>
          <a:lstStyle/>
          <a:p>
            <a:r>
              <a:rPr lang="tr-TR" sz="1400" b="1" dirty="0" err="1">
                <a:solidFill>
                  <a:srgbClr val="000000"/>
                </a:solidFill>
                <a:effectLst/>
                <a:latin typeface="Trebuchet MS" panose="020B0703020202090204" pitchFamily="34" charset="0"/>
              </a:rPr>
              <a:t>Costa</a:t>
            </a:r>
            <a:r>
              <a:rPr lang="tr-TR" sz="1400" b="1" dirty="0">
                <a:solidFill>
                  <a:srgbClr val="000000"/>
                </a:solidFill>
                <a:effectLst/>
                <a:latin typeface="Trebuchet MS" panose="020B0703020202090204" pitchFamily="34" charset="0"/>
              </a:rPr>
              <a:t> LJ, et al. Blood. 2021;138:481</a:t>
            </a:r>
          </a:p>
        </p:txBody>
      </p:sp>
      <p:pic>
        <p:nvPicPr>
          <p:cNvPr id="9" name="Resim 8">
            <a:extLst>
              <a:ext uri="{FF2B5EF4-FFF2-40B4-BE49-F238E27FC236}">
                <a16:creationId xmlns:a16="http://schemas.microsoft.com/office/drawing/2014/main" id="{554C297B-D223-D9C3-5F63-9A0149B4582A}"/>
              </a:ext>
            </a:extLst>
          </p:cNvPr>
          <p:cNvPicPr>
            <a:picLocks noChangeAspect="1"/>
          </p:cNvPicPr>
          <p:nvPr/>
        </p:nvPicPr>
        <p:blipFill>
          <a:blip r:embed="rId2"/>
          <a:stretch>
            <a:fillRect/>
          </a:stretch>
        </p:blipFill>
        <p:spPr>
          <a:xfrm>
            <a:off x="152400" y="743590"/>
            <a:ext cx="11831782" cy="5340485"/>
          </a:xfrm>
          <a:prstGeom prst="rect">
            <a:avLst/>
          </a:prstGeom>
        </p:spPr>
      </p:pic>
    </p:spTree>
    <p:extLst>
      <p:ext uri="{BB962C8B-B14F-4D97-AF65-F5344CB8AC3E}">
        <p14:creationId xmlns:p14="http://schemas.microsoft.com/office/powerpoint/2010/main" val="2534155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5B27-6F07-32EB-83DF-9158251E7BC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9D1A7F1-7C38-0114-30C7-864EA0BAEE95}"/>
              </a:ext>
            </a:extLst>
          </p:cNvPr>
          <p:cNvSpPr>
            <a:spLocks noGrp="1"/>
          </p:cNvSpPr>
          <p:nvPr>
            <p:ph type="title"/>
          </p:nvPr>
        </p:nvSpPr>
        <p:spPr>
          <a:xfrm>
            <a:off x="685800" y="2443306"/>
            <a:ext cx="10515600" cy="1325563"/>
          </a:xfrm>
        </p:spPr>
        <p:txBody>
          <a:bodyPr/>
          <a:lstStyle/>
          <a:p>
            <a:r>
              <a:rPr lang="tr-TR" b="1" dirty="0">
                <a:solidFill>
                  <a:srgbClr val="FF0000"/>
                </a:solidFill>
              </a:rPr>
              <a:t>                              </a:t>
            </a:r>
            <a:r>
              <a:rPr lang="tr-TR" b="1" dirty="0" err="1">
                <a:solidFill>
                  <a:srgbClr val="FF0000"/>
                </a:solidFill>
              </a:rPr>
              <a:t>İsatuximab</a:t>
            </a:r>
            <a:r>
              <a:rPr lang="tr-TR" b="1" dirty="0">
                <a:solidFill>
                  <a:srgbClr val="FF0000"/>
                </a:solidFill>
              </a:rPr>
              <a:t> 4 </a:t>
            </a:r>
            <a:r>
              <a:rPr lang="tr-TR" b="1" dirty="0" err="1">
                <a:solidFill>
                  <a:srgbClr val="FF0000"/>
                </a:solidFill>
              </a:rPr>
              <a:t>lü</a:t>
            </a:r>
            <a:r>
              <a:rPr lang="tr-TR" b="1" dirty="0">
                <a:solidFill>
                  <a:srgbClr val="FF0000"/>
                </a:solidFill>
              </a:rPr>
              <a:t>  </a:t>
            </a:r>
          </a:p>
        </p:txBody>
      </p:sp>
    </p:spTree>
    <p:extLst>
      <p:ext uri="{BB962C8B-B14F-4D97-AF65-F5344CB8AC3E}">
        <p14:creationId xmlns:p14="http://schemas.microsoft.com/office/powerpoint/2010/main" val="1364543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0D4F4E-AED8-C64D-FF99-E4A42F997D67}"/>
              </a:ext>
            </a:extLst>
          </p:cNvPr>
          <p:cNvSpPr>
            <a:spLocks noGrp="1"/>
          </p:cNvSpPr>
          <p:nvPr>
            <p:ph type="title"/>
          </p:nvPr>
        </p:nvSpPr>
        <p:spPr>
          <a:xfrm>
            <a:off x="609759" y="238128"/>
            <a:ext cx="10872444" cy="676272"/>
          </a:xfrm>
        </p:spPr>
        <p:txBody>
          <a:bodyPr>
            <a:normAutofit fontScale="90000"/>
          </a:bodyPr>
          <a:lstStyle/>
          <a:p>
            <a:r>
              <a:rPr lang="en-US" b="1" dirty="0" err="1">
                <a:solidFill>
                  <a:srgbClr val="FF0000"/>
                </a:solidFill>
              </a:rPr>
              <a:t>Isatuximab</a:t>
            </a:r>
            <a:r>
              <a:rPr lang="en-US" b="1" dirty="0">
                <a:solidFill>
                  <a:srgbClr val="FF0000"/>
                </a:solidFill>
              </a:rPr>
              <a:t> Quad Therapy in NDMM </a:t>
            </a:r>
            <a:r>
              <a:rPr lang="en-US" b="1" dirty="0" err="1">
                <a:solidFill>
                  <a:srgbClr val="FF0000"/>
                </a:solidFill>
              </a:rPr>
              <a:t>ile</a:t>
            </a:r>
            <a:r>
              <a:rPr lang="en-US" b="1" dirty="0">
                <a:solidFill>
                  <a:srgbClr val="FF0000"/>
                </a:solidFill>
              </a:rPr>
              <a:t> </a:t>
            </a:r>
            <a:r>
              <a:rPr lang="en-US" b="1" dirty="0" err="1">
                <a:solidFill>
                  <a:srgbClr val="FF0000"/>
                </a:solidFill>
              </a:rPr>
              <a:t>Çalışmalar</a:t>
            </a:r>
            <a:r>
              <a:rPr lang="en-US" b="1" dirty="0">
                <a:solidFill>
                  <a:srgbClr val="FF0000"/>
                </a:solidFill>
              </a:rPr>
              <a:t> </a:t>
            </a:r>
          </a:p>
        </p:txBody>
      </p:sp>
      <p:pic>
        <p:nvPicPr>
          <p:cNvPr id="7" name="Resim 6" descr="metin, yazı tipi, çizgi, sayı, numara içeren bir resim&#10;&#10;Yapay zeka tarafından oluşturulan içerik yanlış olabilir.">
            <a:extLst>
              <a:ext uri="{FF2B5EF4-FFF2-40B4-BE49-F238E27FC236}">
                <a16:creationId xmlns:a16="http://schemas.microsoft.com/office/drawing/2014/main" id="{591374A3-A35F-F8E6-41AB-1BA6E0D09D84}"/>
              </a:ext>
            </a:extLst>
          </p:cNvPr>
          <p:cNvPicPr>
            <a:picLocks noChangeAspect="1"/>
          </p:cNvPicPr>
          <p:nvPr/>
        </p:nvPicPr>
        <p:blipFill>
          <a:blip r:embed="rId2"/>
          <a:stretch>
            <a:fillRect/>
          </a:stretch>
        </p:blipFill>
        <p:spPr>
          <a:xfrm>
            <a:off x="1440803" y="914400"/>
            <a:ext cx="9210355" cy="2417617"/>
          </a:xfrm>
          <a:prstGeom prst="rect">
            <a:avLst/>
          </a:prstGeom>
        </p:spPr>
      </p:pic>
      <p:pic>
        <p:nvPicPr>
          <p:cNvPr id="9" name="Resim 8" descr="metin, ekran görüntüsü, yazı tipi içeren bir resim&#10;&#10;Yapay zeka tarafından oluşturulan içerik yanlış olabilir.">
            <a:extLst>
              <a:ext uri="{FF2B5EF4-FFF2-40B4-BE49-F238E27FC236}">
                <a16:creationId xmlns:a16="http://schemas.microsoft.com/office/drawing/2014/main" id="{85238E21-827C-D612-B91E-1BFE37E06410}"/>
              </a:ext>
            </a:extLst>
          </p:cNvPr>
          <p:cNvPicPr>
            <a:picLocks noChangeAspect="1"/>
          </p:cNvPicPr>
          <p:nvPr/>
        </p:nvPicPr>
        <p:blipFill>
          <a:blip r:embed="rId3"/>
          <a:stretch>
            <a:fillRect/>
          </a:stretch>
        </p:blipFill>
        <p:spPr>
          <a:xfrm>
            <a:off x="1177093" y="3851564"/>
            <a:ext cx="10102334" cy="2092036"/>
          </a:xfrm>
          <a:prstGeom prst="rect">
            <a:avLst/>
          </a:prstGeom>
        </p:spPr>
      </p:pic>
      <p:sp>
        <p:nvSpPr>
          <p:cNvPr id="10" name="Text Box 11">
            <a:extLst>
              <a:ext uri="{FF2B5EF4-FFF2-40B4-BE49-F238E27FC236}">
                <a16:creationId xmlns:a16="http://schemas.microsoft.com/office/drawing/2014/main" id="{CFD7EF5B-9D3E-1BAE-8F70-E6594CB6E278}"/>
              </a:ext>
            </a:extLst>
          </p:cNvPr>
          <p:cNvSpPr txBox="1">
            <a:spLocks noChangeArrowheads="1"/>
          </p:cNvSpPr>
          <p:nvPr/>
        </p:nvSpPr>
        <p:spPr bwMode="auto">
          <a:xfrm>
            <a:off x="452047" y="639516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NCT03617731. Goldschmidt. Lancet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Haem</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2022;9:e810. 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spTree>
    <p:extLst>
      <p:ext uri="{BB962C8B-B14F-4D97-AF65-F5344CB8AC3E}">
        <p14:creationId xmlns:p14="http://schemas.microsoft.com/office/powerpoint/2010/main" val="887106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247f718b2f6_0_1482"/>
          <p:cNvSpPr txBox="1">
            <a:spLocks noGrp="1"/>
          </p:cNvSpPr>
          <p:nvPr>
            <p:ph type="title"/>
          </p:nvPr>
        </p:nvSpPr>
        <p:spPr>
          <a:xfrm>
            <a:off x="609758" y="238127"/>
            <a:ext cx="11180459" cy="847154"/>
          </a:xfrm>
          <a:prstGeom prst="rect">
            <a:avLst/>
          </a:prstGeom>
          <a:solidFill>
            <a:schemeClr val="bg1"/>
          </a:solidFill>
          <a:ln>
            <a:noFill/>
          </a:ln>
        </p:spPr>
        <p:txBody>
          <a:bodyPr spcFirstLastPara="1" wrap="square" lIns="91425" tIns="45700" rIns="91425" bIns="45700" anchor="ctr" anchorCtr="0">
            <a:noAutofit/>
          </a:bodyPr>
          <a:lstStyle/>
          <a:p>
            <a:pPr lvl="0"/>
            <a:r>
              <a:rPr lang="tr-TR" b="1" dirty="0" err="1">
                <a:solidFill>
                  <a:srgbClr val="FF0000"/>
                </a:solidFill>
              </a:rPr>
              <a:t>Isatuximab-VRd</a:t>
            </a:r>
            <a:r>
              <a:rPr lang="tr-TR" b="1" dirty="0">
                <a:solidFill>
                  <a:srgbClr val="FF0000"/>
                </a:solidFill>
              </a:rPr>
              <a:t>: GMMG-HD7 İndüksiyon Fazı</a:t>
            </a:r>
            <a:endParaRPr b="1" dirty="0">
              <a:solidFill>
                <a:srgbClr val="FF0000"/>
              </a:solidFill>
            </a:endParaRPr>
          </a:p>
        </p:txBody>
      </p:sp>
      <p:sp>
        <p:nvSpPr>
          <p:cNvPr id="764" name="Google Shape;764;g247f718b2f6_0_1482"/>
          <p:cNvSpPr txBox="1">
            <a:spLocks noGrp="1"/>
          </p:cNvSpPr>
          <p:nvPr>
            <p:ph type="body" idx="1"/>
          </p:nvPr>
        </p:nvSpPr>
        <p:spPr>
          <a:xfrm>
            <a:off x="604675" y="3016576"/>
            <a:ext cx="10877400" cy="3422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SzPts val="2000"/>
              <a:buChar char="▪"/>
            </a:pPr>
            <a:r>
              <a:rPr lang="tr-TR" sz="2000" u="sng" dirty="0" err="1"/>
              <a:t>Primary</a:t>
            </a:r>
            <a:r>
              <a:rPr lang="tr-TR" sz="2000" u="sng" dirty="0"/>
              <a:t> sonlanım noktası: İndüksiyon sonrası MRD negatifliği</a:t>
            </a:r>
            <a:r>
              <a:rPr lang="tr-TR" sz="2000" dirty="0"/>
              <a:t> (10-5, NGF)</a:t>
            </a:r>
            <a:endParaRPr dirty="0"/>
          </a:p>
          <a:p>
            <a:pPr marL="742950" lvl="1" indent="-285750" algn="l" rtl="0">
              <a:lnSpc>
                <a:spcPct val="90000"/>
              </a:lnSpc>
              <a:spcBef>
                <a:spcPts val="1000"/>
              </a:spcBef>
              <a:spcAft>
                <a:spcPts val="0"/>
              </a:spcAft>
              <a:buSzPts val="1800"/>
              <a:buChar char="‒"/>
            </a:pPr>
            <a:r>
              <a:rPr lang="tr-TR" sz="1800" b="1" dirty="0">
                <a:solidFill>
                  <a:srgbClr val="FF0000"/>
                </a:solidFill>
              </a:rPr>
              <a:t>35.6% </a:t>
            </a:r>
            <a:r>
              <a:rPr lang="tr-TR" sz="1800" dirty="0" err="1"/>
              <a:t>vs</a:t>
            </a:r>
            <a:r>
              <a:rPr lang="tr-TR" sz="1800" dirty="0"/>
              <a:t> </a:t>
            </a:r>
            <a:r>
              <a:rPr lang="tr-TR" sz="1800" b="1" dirty="0">
                <a:solidFill>
                  <a:srgbClr val="FF0000"/>
                </a:solidFill>
              </a:rPr>
              <a:t>50.1% </a:t>
            </a:r>
            <a:r>
              <a:rPr lang="tr-TR" sz="1800" dirty="0"/>
              <a:t>(OR: 1.83; 95% CI: 1.34-2.51; P &lt;.001)</a:t>
            </a:r>
            <a:endParaRPr dirty="0"/>
          </a:p>
          <a:p>
            <a:pPr marL="742950" lvl="1" indent="-285750" algn="l" rtl="0">
              <a:lnSpc>
                <a:spcPct val="90000"/>
              </a:lnSpc>
              <a:spcBef>
                <a:spcPts val="1000"/>
              </a:spcBef>
              <a:spcAft>
                <a:spcPts val="0"/>
              </a:spcAft>
              <a:buSzPts val="1800"/>
              <a:buChar char="‒"/>
            </a:pPr>
            <a:r>
              <a:rPr lang="tr-TR" sz="1800" dirty="0"/>
              <a:t>CR benzer (21.6% </a:t>
            </a:r>
            <a:r>
              <a:rPr lang="tr-TR" sz="1800" dirty="0" err="1"/>
              <a:t>vs</a:t>
            </a:r>
            <a:r>
              <a:rPr lang="tr-TR" sz="1800" dirty="0"/>
              <a:t> 24.2%; P = .46)</a:t>
            </a:r>
            <a:endParaRPr dirty="0"/>
          </a:p>
          <a:p>
            <a:pPr marL="342900" lvl="0" indent="-342900" algn="l" rtl="0">
              <a:lnSpc>
                <a:spcPct val="90000"/>
              </a:lnSpc>
              <a:spcBef>
                <a:spcPts val="1000"/>
              </a:spcBef>
              <a:spcAft>
                <a:spcPts val="0"/>
              </a:spcAft>
              <a:buSzPts val="2000"/>
              <a:buChar char="▪"/>
            </a:pPr>
            <a:r>
              <a:rPr lang="tr-TR" sz="2000" dirty="0">
                <a:solidFill>
                  <a:schemeClr val="tx2">
                    <a:lumMod val="50000"/>
                  </a:schemeClr>
                </a:solidFill>
              </a:rPr>
              <a:t>Güvenlik</a:t>
            </a:r>
            <a:endParaRPr dirty="0">
              <a:solidFill>
                <a:schemeClr val="tx2">
                  <a:lumMod val="50000"/>
                </a:schemeClr>
              </a:solidFill>
            </a:endParaRPr>
          </a:p>
          <a:p>
            <a:pPr marL="742950" lvl="1" indent="-285750" algn="l" rtl="0">
              <a:lnSpc>
                <a:spcPct val="90000"/>
              </a:lnSpc>
              <a:spcBef>
                <a:spcPts val="1000"/>
              </a:spcBef>
              <a:spcAft>
                <a:spcPts val="0"/>
              </a:spcAft>
              <a:buSzPts val="1800"/>
              <a:buChar char="‒"/>
            </a:pPr>
            <a:r>
              <a:rPr lang="tr-TR" sz="1800" dirty="0" err="1">
                <a:solidFill>
                  <a:schemeClr val="tx2">
                    <a:lumMod val="50000"/>
                  </a:schemeClr>
                </a:solidFill>
              </a:rPr>
              <a:t>Discontinued</a:t>
            </a:r>
            <a:r>
              <a:rPr lang="tr-TR" sz="1800" dirty="0">
                <a:solidFill>
                  <a:schemeClr val="tx2">
                    <a:lumMod val="50000"/>
                  </a:schemeClr>
                </a:solidFill>
              </a:rPr>
              <a:t> </a:t>
            </a:r>
            <a:r>
              <a:rPr lang="tr-TR" sz="1800" dirty="0" err="1">
                <a:solidFill>
                  <a:schemeClr val="tx2">
                    <a:lumMod val="50000"/>
                  </a:schemeClr>
                </a:solidFill>
              </a:rPr>
              <a:t>due</a:t>
            </a:r>
            <a:r>
              <a:rPr lang="tr-TR" sz="1800" dirty="0">
                <a:solidFill>
                  <a:schemeClr val="tx2">
                    <a:lumMod val="50000"/>
                  </a:schemeClr>
                </a:solidFill>
              </a:rPr>
              <a:t> </a:t>
            </a:r>
            <a:r>
              <a:rPr lang="tr-TR" sz="1800" dirty="0" err="1">
                <a:solidFill>
                  <a:schemeClr val="tx2">
                    <a:lumMod val="50000"/>
                  </a:schemeClr>
                </a:solidFill>
              </a:rPr>
              <a:t>to</a:t>
            </a:r>
            <a:r>
              <a:rPr lang="tr-TR" sz="1800" dirty="0">
                <a:solidFill>
                  <a:schemeClr val="tx2">
                    <a:lumMod val="50000"/>
                  </a:schemeClr>
                </a:solidFill>
              </a:rPr>
              <a:t> AE: 2.4% (</a:t>
            </a:r>
            <a:r>
              <a:rPr lang="tr-TR" sz="1800" dirty="0" err="1">
                <a:solidFill>
                  <a:schemeClr val="tx2">
                    <a:lumMod val="50000"/>
                  </a:schemeClr>
                </a:solidFill>
              </a:rPr>
              <a:t>RVd</a:t>
            </a:r>
            <a:r>
              <a:rPr lang="tr-TR" sz="1800" dirty="0">
                <a:solidFill>
                  <a:schemeClr val="tx2">
                    <a:lumMod val="50000"/>
                  </a:schemeClr>
                </a:solidFill>
              </a:rPr>
              <a:t>) </a:t>
            </a:r>
            <a:r>
              <a:rPr lang="tr-TR" sz="1800" dirty="0" err="1">
                <a:solidFill>
                  <a:schemeClr val="tx2">
                    <a:lumMod val="50000"/>
                  </a:schemeClr>
                </a:solidFill>
              </a:rPr>
              <a:t>vs</a:t>
            </a:r>
            <a:r>
              <a:rPr lang="tr-TR" sz="1800" dirty="0">
                <a:solidFill>
                  <a:schemeClr val="tx2">
                    <a:lumMod val="50000"/>
                  </a:schemeClr>
                </a:solidFill>
              </a:rPr>
              <a:t> 2.1%  (Isa-</a:t>
            </a:r>
            <a:r>
              <a:rPr lang="tr-TR" sz="1800" dirty="0" err="1">
                <a:solidFill>
                  <a:schemeClr val="tx2">
                    <a:lumMod val="50000"/>
                  </a:schemeClr>
                </a:solidFill>
              </a:rPr>
              <a:t>RVd</a:t>
            </a:r>
            <a:r>
              <a:rPr lang="tr-TR" sz="1800" dirty="0">
                <a:solidFill>
                  <a:schemeClr val="tx2">
                    <a:lumMod val="50000"/>
                  </a:schemeClr>
                </a:solidFill>
              </a:rPr>
              <a:t>)</a:t>
            </a:r>
            <a:endParaRPr dirty="0">
              <a:solidFill>
                <a:schemeClr val="tx2">
                  <a:lumMod val="50000"/>
                </a:schemeClr>
              </a:solidFill>
            </a:endParaRPr>
          </a:p>
          <a:p>
            <a:pPr marL="742950" lvl="1" indent="-285750" algn="l" rtl="0">
              <a:lnSpc>
                <a:spcPct val="90000"/>
              </a:lnSpc>
              <a:spcBef>
                <a:spcPts val="1000"/>
              </a:spcBef>
              <a:spcAft>
                <a:spcPts val="0"/>
              </a:spcAft>
              <a:buSzPts val="1800"/>
              <a:buChar char="‒"/>
            </a:pPr>
            <a:r>
              <a:rPr lang="tr-TR" sz="1800" dirty="0" err="1">
                <a:solidFill>
                  <a:schemeClr val="tx2">
                    <a:lumMod val="50000"/>
                  </a:schemeClr>
                </a:solidFill>
              </a:rPr>
              <a:t>Serious</a:t>
            </a:r>
            <a:r>
              <a:rPr lang="tr-TR" sz="1800" dirty="0">
                <a:solidFill>
                  <a:schemeClr val="tx2">
                    <a:lumMod val="50000"/>
                  </a:schemeClr>
                </a:solidFill>
              </a:rPr>
              <a:t> </a:t>
            </a:r>
            <a:r>
              <a:rPr lang="tr-TR" sz="1800" dirty="0" err="1">
                <a:solidFill>
                  <a:schemeClr val="tx2">
                    <a:lumMod val="50000"/>
                  </a:schemeClr>
                </a:solidFill>
              </a:rPr>
              <a:t>AEs</a:t>
            </a:r>
            <a:r>
              <a:rPr lang="tr-TR" sz="1800" dirty="0">
                <a:solidFill>
                  <a:schemeClr val="tx2">
                    <a:lumMod val="50000"/>
                  </a:schemeClr>
                </a:solidFill>
              </a:rPr>
              <a:t>: 36.3% (</a:t>
            </a:r>
            <a:r>
              <a:rPr lang="tr-TR" sz="1800" dirty="0" err="1">
                <a:solidFill>
                  <a:schemeClr val="tx2">
                    <a:lumMod val="50000"/>
                  </a:schemeClr>
                </a:solidFill>
              </a:rPr>
              <a:t>RVd</a:t>
            </a:r>
            <a:r>
              <a:rPr lang="tr-TR" sz="1800" dirty="0">
                <a:solidFill>
                  <a:schemeClr val="tx2">
                    <a:lumMod val="50000"/>
                  </a:schemeClr>
                </a:solidFill>
              </a:rPr>
              <a:t>) </a:t>
            </a:r>
            <a:r>
              <a:rPr lang="tr-TR" sz="1800" dirty="0" err="1">
                <a:solidFill>
                  <a:schemeClr val="tx2">
                    <a:lumMod val="50000"/>
                  </a:schemeClr>
                </a:solidFill>
              </a:rPr>
              <a:t>vs</a:t>
            </a:r>
            <a:r>
              <a:rPr lang="tr-TR" sz="1800" dirty="0">
                <a:solidFill>
                  <a:schemeClr val="tx2">
                    <a:lumMod val="50000"/>
                  </a:schemeClr>
                </a:solidFill>
              </a:rPr>
              <a:t> 34.8% (Isa-</a:t>
            </a:r>
            <a:r>
              <a:rPr lang="tr-TR" sz="1800" dirty="0" err="1">
                <a:solidFill>
                  <a:schemeClr val="tx2">
                    <a:lumMod val="50000"/>
                  </a:schemeClr>
                </a:solidFill>
              </a:rPr>
              <a:t>RVd</a:t>
            </a:r>
            <a:r>
              <a:rPr lang="tr-TR" sz="1800" dirty="0">
                <a:solidFill>
                  <a:schemeClr val="tx2">
                    <a:lumMod val="50000"/>
                  </a:schemeClr>
                </a:solidFill>
              </a:rPr>
              <a:t>)</a:t>
            </a:r>
            <a:endParaRPr dirty="0">
              <a:solidFill>
                <a:schemeClr val="tx2">
                  <a:lumMod val="50000"/>
                </a:schemeClr>
              </a:solidFill>
            </a:endParaRPr>
          </a:p>
          <a:p>
            <a:pPr marL="742950" lvl="1" indent="-285750" algn="l" rtl="0">
              <a:lnSpc>
                <a:spcPct val="90000"/>
              </a:lnSpc>
              <a:spcBef>
                <a:spcPts val="1000"/>
              </a:spcBef>
              <a:spcAft>
                <a:spcPts val="0"/>
              </a:spcAft>
              <a:buSzPts val="1800"/>
              <a:buChar char="‒"/>
            </a:pPr>
            <a:r>
              <a:rPr lang="tr-TR" sz="1800" dirty="0">
                <a:solidFill>
                  <a:schemeClr val="tx2">
                    <a:lumMod val="50000"/>
                  </a:schemeClr>
                </a:solidFill>
              </a:rPr>
              <a:t>Grade ≥3 </a:t>
            </a:r>
            <a:r>
              <a:rPr lang="tr-TR" sz="1800" dirty="0" err="1">
                <a:solidFill>
                  <a:schemeClr val="tx2">
                    <a:lumMod val="50000"/>
                  </a:schemeClr>
                </a:solidFill>
              </a:rPr>
              <a:t>AEs</a:t>
            </a:r>
            <a:r>
              <a:rPr lang="tr-TR" sz="1800" dirty="0">
                <a:solidFill>
                  <a:schemeClr val="tx2">
                    <a:lumMod val="50000"/>
                  </a:schemeClr>
                </a:solidFill>
              </a:rPr>
              <a:t>: 61.3% (</a:t>
            </a:r>
            <a:r>
              <a:rPr lang="tr-TR" sz="1800" dirty="0" err="1">
                <a:solidFill>
                  <a:schemeClr val="tx2">
                    <a:lumMod val="50000"/>
                  </a:schemeClr>
                </a:solidFill>
              </a:rPr>
              <a:t>RVd</a:t>
            </a:r>
            <a:r>
              <a:rPr lang="tr-TR" sz="1800" dirty="0">
                <a:solidFill>
                  <a:schemeClr val="tx2">
                    <a:lumMod val="50000"/>
                  </a:schemeClr>
                </a:solidFill>
              </a:rPr>
              <a:t>) </a:t>
            </a:r>
            <a:r>
              <a:rPr lang="tr-TR" sz="1800" dirty="0" err="1">
                <a:solidFill>
                  <a:schemeClr val="tx2">
                    <a:lumMod val="50000"/>
                  </a:schemeClr>
                </a:solidFill>
              </a:rPr>
              <a:t>vs</a:t>
            </a:r>
            <a:r>
              <a:rPr lang="tr-TR" sz="1800" dirty="0">
                <a:solidFill>
                  <a:schemeClr val="tx2">
                    <a:lumMod val="50000"/>
                  </a:schemeClr>
                </a:solidFill>
              </a:rPr>
              <a:t> 63.6% (Isa-</a:t>
            </a:r>
            <a:r>
              <a:rPr lang="tr-TR" sz="1800" dirty="0" err="1">
                <a:solidFill>
                  <a:schemeClr val="tx2">
                    <a:lumMod val="50000"/>
                  </a:schemeClr>
                </a:solidFill>
              </a:rPr>
              <a:t>RVd</a:t>
            </a:r>
            <a:r>
              <a:rPr lang="tr-TR" sz="1800" dirty="0">
                <a:solidFill>
                  <a:schemeClr val="tx2">
                    <a:lumMod val="50000"/>
                  </a:schemeClr>
                </a:solidFill>
              </a:rPr>
              <a:t>)</a:t>
            </a:r>
            <a:endParaRPr sz="1600" dirty="0">
              <a:solidFill>
                <a:schemeClr val="tx2">
                  <a:lumMod val="50000"/>
                </a:schemeClr>
              </a:solidFill>
            </a:endParaRPr>
          </a:p>
          <a:p>
            <a:pPr marL="1143000" lvl="2" indent="-228600" algn="l" rtl="0">
              <a:lnSpc>
                <a:spcPct val="90000"/>
              </a:lnSpc>
              <a:spcBef>
                <a:spcPts val="1000"/>
              </a:spcBef>
              <a:spcAft>
                <a:spcPts val="0"/>
              </a:spcAft>
              <a:buSzPts val="1600"/>
              <a:buChar char="‒"/>
            </a:pPr>
            <a:r>
              <a:rPr lang="tr-TR" sz="1600" dirty="0" err="1">
                <a:solidFill>
                  <a:schemeClr val="tx2">
                    <a:lumMod val="50000"/>
                  </a:schemeClr>
                </a:solidFill>
              </a:rPr>
              <a:t>Neutropenia</a:t>
            </a:r>
            <a:r>
              <a:rPr lang="tr-TR" sz="1600" dirty="0">
                <a:solidFill>
                  <a:schemeClr val="tx2">
                    <a:lumMod val="50000"/>
                  </a:schemeClr>
                </a:solidFill>
              </a:rPr>
              <a:t>: 9.1% (</a:t>
            </a:r>
            <a:r>
              <a:rPr lang="tr-TR" sz="1600" dirty="0" err="1">
                <a:solidFill>
                  <a:schemeClr val="tx2">
                    <a:lumMod val="50000"/>
                  </a:schemeClr>
                </a:solidFill>
              </a:rPr>
              <a:t>RVd</a:t>
            </a:r>
            <a:r>
              <a:rPr lang="tr-TR" sz="1600" dirty="0">
                <a:solidFill>
                  <a:schemeClr val="tx2">
                    <a:lumMod val="50000"/>
                  </a:schemeClr>
                </a:solidFill>
              </a:rPr>
              <a:t>) </a:t>
            </a:r>
            <a:r>
              <a:rPr lang="tr-TR" sz="1600" dirty="0" err="1">
                <a:solidFill>
                  <a:schemeClr val="tx2">
                    <a:lumMod val="50000"/>
                  </a:schemeClr>
                </a:solidFill>
              </a:rPr>
              <a:t>vs</a:t>
            </a:r>
            <a:r>
              <a:rPr lang="tr-TR" sz="1600" dirty="0">
                <a:solidFill>
                  <a:schemeClr val="tx2">
                    <a:lumMod val="50000"/>
                  </a:schemeClr>
                </a:solidFill>
              </a:rPr>
              <a:t> 26.4% (Isa-</a:t>
            </a:r>
            <a:r>
              <a:rPr lang="tr-TR" sz="1600" dirty="0" err="1">
                <a:solidFill>
                  <a:schemeClr val="tx2">
                    <a:lumMod val="50000"/>
                  </a:schemeClr>
                </a:solidFill>
              </a:rPr>
              <a:t>RVd</a:t>
            </a:r>
            <a:r>
              <a:rPr lang="tr-TR" sz="1600" dirty="0">
                <a:solidFill>
                  <a:schemeClr val="tx2">
                    <a:lumMod val="50000"/>
                  </a:schemeClr>
                </a:solidFill>
              </a:rPr>
              <a:t>)</a:t>
            </a:r>
            <a:endParaRPr dirty="0">
              <a:solidFill>
                <a:schemeClr val="tx2">
                  <a:lumMod val="50000"/>
                </a:schemeClr>
              </a:solidFill>
            </a:endParaRPr>
          </a:p>
        </p:txBody>
      </p:sp>
      <p:sp>
        <p:nvSpPr>
          <p:cNvPr id="765" name="Google Shape;765;g247f718b2f6_0_1482"/>
          <p:cNvSpPr/>
          <p:nvPr/>
        </p:nvSpPr>
        <p:spPr>
          <a:xfrm>
            <a:off x="2909705" y="1611329"/>
            <a:ext cx="3753900" cy="548700"/>
          </a:xfrm>
          <a:prstGeom prst="rect">
            <a:avLst/>
          </a:prstGeom>
          <a:solidFill>
            <a:schemeClr val="accent1"/>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EFDDE"/>
              </a:buClr>
              <a:buSzPts val="1600"/>
              <a:buFont typeface="Noto Sans Symbols"/>
              <a:buNone/>
            </a:pPr>
            <a:r>
              <a:rPr lang="tr-TR" sz="1600" b="1" i="0" u="none" strike="noStrike" cap="none" dirty="0">
                <a:solidFill>
                  <a:srgbClr val="FFFFFF"/>
                </a:solidFill>
                <a:latin typeface="Calibri"/>
                <a:ea typeface="Calibri"/>
                <a:cs typeface="Calibri"/>
                <a:sym typeface="Calibri"/>
              </a:rPr>
              <a:t>Isa-</a:t>
            </a:r>
            <a:r>
              <a:rPr lang="tr-TR" sz="1600" b="1" i="0" u="none" strike="noStrike" cap="none" dirty="0" err="1">
                <a:solidFill>
                  <a:srgbClr val="FFFFFF"/>
                </a:solidFill>
                <a:latin typeface="Calibri"/>
                <a:ea typeface="Calibri"/>
                <a:cs typeface="Calibri"/>
                <a:sym typeface="Calibri"/>
              </a:rPr>
              <a:t>RVd</a:t>
            </a:r>
            <a:endParaRPr sz="1600" b="1" i="0" u="none" strike="noStrike" cap="none" baseline="30000"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EFDDE"/>
              </a:buClr>
              <a:buSzPts val="1600"/>
              <a:buFont typeface="Noto Sans Symbols"/>
              <a:buNone/>
            </a:pPr>
            <a:r>
              <a:rPr lang="tr-TR" sz="1600" b="0" i="0" u="none" strike="noStrike" cap="none" dirty="0">
                <a:solidFill>
                  <a:srgbClr val="FFFFFF"/>
                </a:solidFill>
                <a:latin typeface="Calibri"/>
                <a:ea typeface="Calibri"/>
                <a:cs typeface="Calibri"/>
                <a:sym typeface="Calibri"/>
              </a:rPr>
              <a:t>(n = 331)</a:t>
            </a:r>
            <a:endParaRPr sz="1400" b="0" i="0" u="none" strike="noStrike" cap="none" dirty="0">
              <a:solidFill>
                <a:srgbClr val="000000"/>
              </a:solidFill>
              <a:latin typeface="Arial"/>
              <a:ea typeface="Arial"/>
              <a:cs typeface="Arial"/>
              <a:sym typeface="Arial"/>
            </a:endParaRPr>
          </a:p>
        </p:txBody>
      </p:sp>
      <p:sp>
        <p:nvSpPr>
          <p:cNvPr id="766" name="Google Shape;766;g247f718b2f6_0_1482"/>
          <p:cNvSpPr txBox="1"/>
          <p:nvPr/>
        </p:nvSpPr>
        <p:spPr>
          <a:xfrm>
            <a:off x="333412" y="1750074"/>
            <a:ext cx="2060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Noto Sans Symbols"/>
              <a:buNone/>
            </a:pPr>
            <a:r>
              <a:rPr lang="tr-TR" sz="1600" b="0" i="0" u="none" strike="noStrike" cap="none">
                <a:solidFill>
                  <a:srgbClr val="000000"/>
                </a:solidFill>
                <a:latin typeface="Calibri"/>
                <a:ea typeface="Calibri"/>
                <a:cs typeface="Calibri"/>
                <a:sym typeface="Calibri"/>
              </a:rPr>
              <a:t>Adults with NDMM who are eligible for HDT and ASCT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Noto Sans Symbols"/>
              <a:buNone/>
            </a:pPr>
            <a:r>
              <a:rPr lang="tr-TR" sz="1600" b="0" i="0" u="none" strike="noStrike" cap="none">
                <a:solidFill>
                  <a:srgbClr val="000000"/>
                </a:solidFill>
                <a:latin typeface="Calibri"/>
                <a:ea typeface="Calibri"/>
                <a:cs typeface="Calibri"/>
                <a:sym typeface="Calibri"/>
              </a:rPr>
              <a:t>(N = 662)</a:t>
            </a:r>
            <a:endParaRPr sz="1400" b="0" i="0" u="none" strike="noStrike" cap="none">
              <a:solidFill>
                <a:srgbClr val="000000"/>
              </a:solidFill>
              <a:latin typeface="Arial"/>
              <a:ea typeface="Arial"/>
              <a:cs typeface="Arial"/>
              <a:sym typeface="Arial"/>
            </a:endParaRPr>
          </a:p>
        </p:txBody>
      </p:sp>
      <p:cxnSp>
        <p:nvCxnSpPr>
          <p:cNvPr id="767" name="Google Shape;767;g247f718b2f6_0_1482"/>
          <p:cNvCxnSpPr/>
          <p:nvPr/>
        </p:nvCxnSpPr>
        <p:spPr>
          <a:xfrm>
            <a:off x="2257926" y="2391710"/>
            <a:ext cx="574800" cy="255600"/>
          </a:xfrm>
          <a:prstGeom prst="straightConnector1">
            <a:avLst/>
          </a:prstGeom>
          <a:noFill/>
          <a:ln w="28575" cap="flat" cmpd="sng">
            <a:solidFill>
              <a:schemeClr val="dk2"/>
            </a:solidFill>
            <a:prstDash val="solid"/>
            <a:round/>
            <a:headEnd type="none" w="sm" len="sm"/>
            <a:tailEnd type="triangle" w="med" len="med"/>
          </a:ln>
        </p:spPr>
      </p:cxnSp>
      <p:cxnSp>
        <p:nvCxnSpPr>
          <p:cNvPr id="768" name="Google Shape;768;g247f718b2f6_0_1482"/>
          <p:cNvCxnSpPr/>
          <p:nvPr/>
        </p:nvCxnSpPr>
        <p:spPr>
          <a:xfrm rot="10800000" flipH="1">
            <a:off x="2257926" y="1812667"/>
            <a:ext cx="574800" cy="255600"/>
          </a:xfrm>
          <a:prstGeom prst="straightConnector1">
            <a:avLst/>
          </a:prstGeom>
          <a:noFill/>
          <a:ln w="28575" cap="flat" cmpd="sng">
            <a:solidFill>
              <a:schemeClr val="dk2"/>
            </a:solidFill>
            <a:prstDash val="solid"/>
            <a:round/>
            <a:headEnd type="none" w="sm" len="sm"/>
            <a:tailEnd type="triangle" w="med" len="med"/>
          </a:ln>
        </p:spPr>
      </p:cxnSp>
      <p:sp>
        <p:nvSpPr>
          <p:cNvPr id="769" name="Google Shape;769;g247f718b2f6_0_1482"/>
          <p:cNvSpPr/>
          <p:nvPr/>
        </p:nvSpPr>
        <p:spPr>
          <a:xfrm>
            <a:off x="2909705" y="2344649"/>
            <a:ext cx="3753900" cy="548700"/>
          </a:xfrm>
          <a:prstGeom prst="rect">
            <a:avLst/>
          </a:prstGeom>
          <a:solidFill>
            <a:schemeClr val="accent3"/>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EFDDE"/>
              </a:buClr>
              <a:buSzPts val="1600"/>
              <a:buFont typeface="Noto Sans Symbols"/>
              <a:buNone/>
            </a:pPr>
            <a:r>
              <a:rPr lang="tr-TR" sz="1600" b="1" i="0" u="none" strike="noStrike" cap="none">
                <a:solidFill>
                  <a:srgbClr val="FFFFFF"/>
                </a:solidFill>
                <a:latin typeface="Calibri"/>
                <a:ea typeface="Calibri"/>
                <a:cs typeface="Calibri"/>
                <a:sym typeface="Calibri"/>
              </a:rPr>
              <a:t>RVd</a:t>
            </a:r>
            <a:endParaRPr sz="1600" b="1" i="0" u="none" strike="noStrike" cap="none" baseline="3000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EFDDE"/>
              </a:buClr>
              <a:buSzPts val="1600"/>
              <a:buFont typeface="Noto Sans Symbols"/>
              <a:buNone/>
            </a:pPr>
            <a:r>
              <a:rPr lang="tr-TR" sz="1600" b="0" i="0" u="none" strike="noStrike" cap="none">
                <a:solidFill>
                  <a:srgbClr val="FFFFFF"/>
                </a:solidFill>
                <a:latin typeface="Calibri"/>
                <a:ea typeface="Calibri"/>
                <a:cs typeface="Calibri"/>
                <a:sym typeface="Calibri"/>
              </a:rPr>
              <a:t>(n = 329)</a:t>
            </a:r>
            <a:endParaRPr sz="1400" b="0" i="0" u="none" strike="noStrike" cap="none">
              <a:solidFill>
                <a:srgbClr val="000000"/>
              </a:solidFill>
              <a:latin typeface="Arial"/>
              <a:ea typeface="Arial"/>
              <a:cs typeface="Arial"/>
              <a:sym typeface="Arial"/>
            </a:endParaRPr>
          </a:p>
        </p:txBody>
      </p:sp>
      <p:sp>
        <p:nvSpPr>
          <p:cNvPr id="770" name="Google Shape;770;g247f718b2f6_0_1482"/>
          <p:cNvSpPr txBox="1"/>
          <p:nvPr/>
        </p:nvSpPr>
        <p:spPr>
          <a:xfrm>
            <a:off x="3125151" y="1265345"/>
            <a:ext cx="3323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tr-TR" sz="1800" b="1" i="0" u="none" strike="noStrike" cap="none" dirty="0" err="1">
                <a:solidFill>
                  <a:srgbClr val="000000"/>
                </a:solidFill>
                <a:latin typeface="Calibri"/>
                <a:ea typeface="Calibri"/>
                <a:cs typeface="Calibri"/>
                <a:sym typeface="Calibri"/>
              </a:rPr>
              <a:t>Induction</a:t>
            </a:r>
            <a:r>
              <a:rPr lang="tr-TR" sz="1800" b="1" i="0" u="none" strike="noStrike" cap="none" dirty="0">
                <a:solidFill>
                  <a:srgbClr val="000000"/>
                </a:solidFill>
                <a:latin typeface="Calibri"/>
                <a:ea typeface="Calibri"/>
                <a:cs typeface="Calibri"/>
                <a:sym typeface="Calibri"/>
              </a:rPr>
              <a:t> (3 x 6-wk </a:t>
            </a:r>
            <a:r>
              <a:rPr lang="tr-TR" sz="1800" b="1" i="0" u="none" strike="noStrike" cap="none" dirty="0" err="1">
                <a:solidFill>
                  <a:srgbClr val="000000"/>
                </a:solidFill>
                <a:latin typeface="Calibri"/>
                <a:ea typeface="Calibri"/>
                <a:cs typeface="Calibri"/>
                <a:sym typeface="Calibri"/>
              </a:rPr>
              <a:t>cycles</a:t>
            </a:r>
            <a:r>
              <a:rPr lang="tr-TR" sz="1800" b="1"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771" name="Google Shape;771;g247f718b2f6_0_1482"/>
          <p:cNvSpPr txBox="1"/>
          <p:nvPr/>
        </p:nvSpPr>
        <p:spPr>
          <a:xfrm>
            <a:off x="7916068" y="1265345"/>
            <a:ext cx="3069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tr-TR" sz="1800" b="1" i="0" u="none" strike="noStrike" cap="none">
                <a:solidFill>
                  <a:srgbClr val="000000"/>
                </a:solidFill>
                <a:latin typeface="Calibri"/>
                <a:ea typeface="Calibri"/>
                <a:cs typeface="Calibri"/>
                <a:sym typeface="Calibri"/>
              </a:rPr>
              <a:t>Maintenance (4-wk cycles)</a:t>
            </a:r>
            <a:endParaRPr sz="1400" b="0" i="0" u="none" strike="noStrike" cap="none">
              <a:solidFill>
                <a:srgbClr val="000000"/>
              </a:solidFill>
              <a:latin typeface="Arial"/>
              <a:ea typeface="Arial"/>
              <a:cs typeface="Arial"/>
              <a:sym typeface="Arial"/>
            </a:endParaRPr>
          </a:p>
        </p:txBody>
      </p:sp>
      <p:cxnSp>
        <p:nvCxnSpPr>
          <p:cNvPr id="772" name="Google Shape;772;g247f718b2f6_0_1482"/>
          <p:cNvCxnSpPr/>
          <p:nvPr/>
        </p:nvCxnSpPr>
        <p:spPr>
          <a:xfrm>
            <a:off x="6696685" y="1908401"/>
            <a:ext cx="274200" cy="0"/>
          </a:xfrm>
          <a:prstGeom prst="straightConnector1">
            <a:avLst/>
          </a:prstGeom>
          <a:noFill/>
          <a:ln w="28575" cap="flat" cmpd="sng">
            <a:solidFill>
              <a:schemeClr val="dk2"/>
            </a:solidFill>
            <a:prstDash val="solid"/>
            <a:round/>
            <a:headEnd type="none" w="sm" len="sm"/>
            <a:tailEnd type="triangle" w="med" len="med"/>
          </a:ln>
        </p:spPr>
      </p:cxnSp>
      <p:sp>
        <p:nvSpPr>
          <p:cNvPr id="773" name="Google Shape;773;g247f718b2f6_0_1482"/>
          <p:cNvSpPr txBox="1"/>
          <p:nvPr/>
        </p:nvSpPr>
        <p:spPr>
          <a:xfrm>
            <a:off x="6970885" y="2028693"/>
            <a:ext cx="823800" cy="535500"/>
          </a:xfrm>
          <a:prstGeom prst="rect">
            <a:avLst/>
          </a:prstGeom>
          <a:solidFill>
            <a:srgbClr val="7F7F7F"/>
          </a:solid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15873"/>
              </a:buClr>
              <a:buSzPts val="1600"/>
              <a:buFont typeface="Arial"/>
              <a:buNone/>
            </a:pPr>
            <a:r>
              <a:rPr lang="tr-TR" sz="1600" b="0" i="0" u="none" strike="noStrike" cap="none" dirty="0">
                <a:solidFill>
                  <a:srgbClr val="FFFFFF"/>
                </a:solidFill>
                <a:latin typeface="Calibri"/>
                <a:ea typeface="Calibri"/>
                <a:cs typeface="Calibri"/>
                <a:sym typeface="Calibri"/>
              </a:rPr>
              <a:t>HDT</a:t>
            </a:r>
            <a:br>
              <a:rPr lang="tr-TR" sz="1600" b="0" i="0" u="none" strike="noStrike" cap="none" dirty="0">
                <a:solidFill>
                  <a:srgbClr val="FFFFFF"/>
                </a:solidFill>
                <a:latin typeface="Calibri"/>
                <a:ea typeface="Calibri"/>
                <a:cs typeface="Calibri"/>
                <a:sym typeface="Calibri"/>
              </a:rPr>
            </a:br>
            <a:r>
              <a:rPr lang="tr-TR" sz="1600" b="0" i="0" u="none" strike="noStrike" cap="none" dirty="0">
                <a:solidFill>
                  <a:srgbClr val="FFFFFF"/>
                </a:solidFill>
                <a:latin typeface="Calibri"/>
                <a:ea typeface="Calibri"/>
                <a:cs typeface="Calibri"/>
                <a:sym typeface="Calibri"/>
              </a:rPr>
              <a:t>ASCT</a:t>
            </a:r>
            <a:endParaRPr sz="1400" b="0" i="0" u="none" strike="noStrike" cap="none" dirty="0">
              <a:solidFill>
                <a:srgbClr val="000000"/>
              </a:solidFill>
              <a:latin typeface="Arial"/>
              <a:ea typeface="Arial"/>
              <a:cs typeface="Arial"/>
              <a:sym typeface="Arial"/>
            </a:endParaRPr>
          </a:p>
        </p:txBody>
      </p:sp>
      <p:cxnSp>
        <p:nvCxnSpPr>
          <p:cNvPr id="774" name="Google Shape;774;g247f718b2f6_0_1482"/>
          <p:cNvCxnSpPr/>
          <p:nvPr/>
        </p:nvCxnSpPr>
        <p:spPr>
          <a:xfrm rot="10800000" flipH="1">
            <a:off x="7864311" y="1908424"/>
            <a:ext cx="401700" cy="209100"/>
          </a:xfrm>
          <a:prstGeom prst="straightConnector1">
            <a:avLst/>
          </a:prstGeom>
          <a:noFill/>
          <a:ln w="28575" cap="flat" cmpd="sng">
            <a:solidFill>
              <a:schemeClr val="dk2"/>
            </a:solidFill>
            <a:prstDash val="solid"/>
            <a:round/>
            <a:headEnd type="none" w="sm" len="sm"/>
            <a:tailEnd type="triangle" w="med" len="med"/>
          </a:ln>
        </p:spPr>
      </p:cxnSp>
      <p:sp>
        <p:nvSpPr>
          <p:cNvPr id="775" name="Google Shape;775;g247f718b2f6_0_1482"/>
          <p:cNvSpPr/>
          <p:nvPr/>
        </p:nvSpPr>
        <p:spPr>
          <a:xfrm>
            <a:off x="8311985" y="1611329"/>
            <a:ext cx="2331600" cy="548700"/>
          </a:xfrm>
          <a:prstGeom prst="rect">
            <a:avLst/>
          </a:prstGeom>
          <a:solidFill>
            <a:schemeClr val="accent1"/>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EFDDE"/>
              </a:buClr>
              <a:buSzPts val="1600"/>
              <a:buFont typeface="Noto Sans Symbols"/>
              <a:buNone/>
            </a:pPr>
            <a:r>
              <a:rPr lang="tr-TR" sz="1600" b="1" i="0" u="none" strike="noStrike" cap="none">
                <a:solidFill>
                  <a:srgbClr val="FFFFFF"/>
                </a:solidFill>
                <a:latin typeface="Calibri"/>
                <a:ea typeface="Calibri"/>
                <a:cs typeface="Calibri"/>
                <a:sym typeface="Calibri"/>
              </a:rPr>
              <a:t>Isa-R</a:t>
            </a:r>
            <a:endParaRPr sz="1400" b="0" i="0" u="none" strike="noStrike" cap="none">
              <a:solidFill>
                <a:srgbClr val="000000"/>
              </a:solidFill>
              <a:latin typeface="Arial"/>
              <a:ea typeface="Arial"/>
              <a:cs typeface="Arial"/>
              <a:sym typeface="Arial"/>
            </a:endParaRPr>
          </a:p>
        </p:txBody>
      </p:sp>
      <p:sp>
        <p:nvSpPr>
          <p:cNvPr id="776" name="Google Shape;776;g247f718b2f6_0_1482"/>
          <p:cNvSpPr/>
          <p:nvPr/>
        </p:nvSpPr>
        <p:spPr>
          <a:xfrm>
            <a:off x="8311985" y="2344649"/>
            <a:ext cx="2331600" cy="548700"/>
          </a:xfrm>
          <a:prstGeom prst="rect">
            <a:avLst/>
          </a:prstGeom>
          <a:solidFill>
            <a:schemeClr val="accent3"/>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EFDDE"/>
              </a:buClr>
              <a:buSzPts val="1600"/>
              <a:buFont typeface="Noto Sans Symbols"/>
              <a:buNone/>
            </a:pPr>
            <a:r>
              <a:rPr lang="tr-TR" sz="1600" b="1" i="0" u="none" strike="noStrike" cap="none">
                <a:solidFill>
                  <a:srgbClr val="FFFFFF"/>
                </a:solidFill>
                <a:latin typeface="Calibri"/>
                <a:ea typeface="Calibri"/>
                <a:cs typeface="Calibri"/>
                <a:sym typeface="Calibri"/>
              </a:rPr>
              <a:t>R</a:t>
            </a:r>
            <a:endParaRPr sz="1600" b="1" i="0" u="none" strike="noStrike" cap="none" baseline="30000">
              <a:solidFill>
                <a:srgbClr val="FFFFFF"/>
              </a:solidFill>
              <a:latin typeface="Calibri"/>
              <a:ea typeface="Calibri"/>
              <a:cs typeface="Calibri"/>
              <a:sym typeface="Calibri"/>
            </a:endParaRPr>
          </a:p>
        </p:txBody>
      </p:sp>
      <p:cxnSp>
        <p:nvCxnSpPr>
          <p:cNvPr id="777" name="Google Shape;777;g247f718b2f6_0_1482"/>
          <p:cNvCxnSpPr/>
          <p:nvPr/>
        </p:nvCxnSpPr>
        <p:spPr>
          <a:xfrm>
            <a:off x="10751403" y="2227146"/>
            <a:ext cx="445200" cy="0"/>
          </a:xfrm>
          <a:prstGeom prst="straightConnector1">
            <a:avLst/>
          </a:prstGeom>
          <a:noFill/>
          <a:ln w="28575" cap="flat" cmpd="sng">
            <a:solidFill>
              <a:schemeClr val="dk2"/>
            </a:solidFill>
            <a:prstDash val="solid"/>
            <a:round/>
            <a:headEnd type="none" w="sm" len="sm"/>
            <a:tailEnd type="triangle" w="med" len="med"/>
          </a:ln>
        </p:spPr>
      </p:cxnSp>
      <p:sp>
        <p:nvSpPr>
          <p:cNvPr id="778" name="Google Shape;778;g247f718b2f6_0_1482"/>
          <p:cNvSpPr txBox="1"/>
          <p:nvPr/>
        </p:nvSpPr>
        <p:spPr>
          <a:xfrm>
            <a:off x="11112987" y="1934759"/>
            <a:ext cx="8238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Noto Sans Symbols"/>
              <a:buNone/>
            </a:pPr>
            <a:r>
              <a:rPr lang="tr-TR" sz="1600" b="0" i="1" u="none" strike="noStrike" cap="none">
                <a:solidFill>
                  <a:srgbClr val="000000"/>
                </a:solidFill>
                <a:latin typeface="Calibri"/>
                <a:ea typeface="Calibri"/>
                <a:cs typeface="Calibri"/>
                <a:sym typeface="Calibri"/>
              </a:rPr>
              <a:t>3 yr </a:t>
            </a:r>
            <a:br>
              <a:rPr lang="tr-TR" sz="1600" b="0" i="1" u="none" strike="noStrike" cap="none">
                <a:solidFill>
                  <a:srgbClr val="000000"/>
                </a:solidFill>
                <a:latin typeface="Calibri"/>
                <a:ea typeface="Calibri"/>
                <a:cs typeface="Calibri"/>
                <a:sym typeface="Calibri"/>
              </a:rPr>
            </a:br>
            <a:r>
              <a:rPr lang="tr-TR" sz="1600" b="0" i="1" u="none" strike="noStrike" cap="none">
                <a:solidFill>
                  <a:srgbClr val="000000"/>
                </a:solidFill>
                <a:latin typeface="Calibri"/>
                <a:ea typeface="Calibri"/>
                <a:cs typeface="Calibri"/>
                <a:sym typeface="Calibri"/>
              </a:rPr>
              <a:t>or PD</a:t>
            </a:r>
            <a:endParaRPr sz="1400" b="0" i="0" u="none" strike="noStrike" cap="none">
              <a:solidFill>
                <a:srgbClr val="000000"/>
              </a:solidFill>
              <a:latin typeface="Arial"/>
              <a:ea typeface="Arial"/>
              <a:cs typeface="Arial"/>
              <a:sym typeface="Arial"/>
            </a:endParaRPr>
          </a:p>
        </p:txBody>
      </p:sp>
      <p:cxnSp>
        <p:nvCxnSpPr>
          <p:cNvPr id="779" name="Google Shape;779;g247f718b2f6_0_1482"/>
          <p:cNvCxnSpPr/>
          <p:nvPr/>
        </p:nvCxnSpPr>
        <p:spPr>
          <a:xfrm>
            <a:off x="6715062" y="2633255"/>
            <a:ext cx="274200" cy="0"/>
          </a:xfrm>
          <a:prstGeom prst="straightConnector1">
            <a:avLst/>
          </a:prstGeom>
          <a:noFill/>
          <a:ln w="28575" cap="flat" cmpd="sng">
            <a:solidFill>
              <a:schemeClr val="dk2"/>
            </a:solidFill>
            <a:prstDash val="solid"/>
            <a:round/>
            <a:headEnd type="none" w="sm" len="sm"/>
            <a:tailEnd type="triangle" w="med" len="med"/>
          </a:ln>
        </p:spPr>
      </p:cxnSp>
      <p:cxnSp>
        <p:nvCxnSpPr>
          <p:cNvPr id="780" name="Google Shape;780;g247f718b2f6_0_1482"/>
          <p:cNvCxnSpPr/>
          <p:nvPr/>
        </p:nvCxnSpPr>
        <p:spPr>
          <a:xfrm>
            <a:off x="7864311" y="2427901"/>
            <a:ext cx="375300" cy="255600"/>
          </a:xfrm>
          <a:prstGeom prst="straightConnector1">
            <a:avLst/>
          </a:prstGeom>
          <a:noFill/>
          <a:ln w="28575" cap="flat" cmpd="sng">
            <a:solidFill>
              <a:schemeClr val="dk2"/>
            </a:solidFill>
            <a:prstDash val="solid"/>
            <a:round/>
            <a:headEnd type="none" w="sm" len="sm"/>
            <a:tailEnd type="triangle" w="med" len="med"/>
          </a:ln>
        </p:spPr>
      </p:cxnSp>
      <p:sp>
        <p:nvSpPr>
          <p:cNvPr id="781" name="Google Shape;781;g247f718b2f6_0_1482"/>
          <p:cNvSpPr txBox="1"/>
          <p:nvPr/>
        </p:nvSpPr>
        <p:spPr>
          <a:xfrm>
            <a:off x="407659" y="6430679"/>
            <a:ext cx="8010600" cy="2769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455560"/>
              </a:buClr>
              <a:buSzPts val="1200"/>
              <a:buFont typeface="Noto Sans Symbols"/>
              <a:buNone/>
            </a:pPr>
            <a:r>
              <a:rPr lang="tr-TR" sz="1200" b="1" i="0" u="none" strike="noStrike" cap="none" dirty="0" err="1">
                <a:solidFill>
                  <a:srgbClr val="455560"/>
                </a:solidFill>
                <a:latin typeface="Calibri"/>
                <a:ea typeface="Calibri"/>
                <a:cs typeface="Calibri"/>
                <a:sym typeface="Calibri"/>
              </a:rPr>
              <a:t>Goldschmidt</a:t>
            </a:r>
            <a:r>
              <a:rPr lang="tr-TR" sz="1200" b="1" i="0" u="none" strike="noStrike" cap="none" dirty="0">
                <a:solidFill>
                  <a:srgbClr val="455560"/>
                </a:solidFill>
                <a:latin typeface="Calibri"/>
                <a:ea typeface="Calibri"/>
                <a:cs typeface="Calibri"/>
                <a:sym typeface="Calibri"/>
              </a:rPr>
              <a:t>. ASH 2021. </a:t>
            </a:r>
            <a:r>
              <a:rPr lang="tr-TR" sz="1200" b="1" i="0" u="none" strike="noStrike" cap="none" dirty="0" err="1">
                <a:solidFill>
                  <a:srgbClr val="455560"/>
                </a:solidFill>
                <a:latin typeface="Calibri"/>
                <a:ea typeface="Calibri"/>
                <a:cs typeface="Calibri"/>
                <a:sym typeface="Calibri"/>
              </a:rPr>
              <a:t>Abstr</a:t>
            </a:r>
            <a:r>
              <a:rPr lang="tr-TR" sz="1200" b="1" i="0" u="none" strike="noStrike" cap="none" dirty="0">
                <a:solidFill>
                  <a:srgbClr val="455560"/>
                </a:solidFill>
                <a:latin typeface="Calibri"/>
                <a:ea typeface="Calibri"/>
                <a:cs typeface="Calibri"/>
                <a:sym typeface="Calibri"/>
              </a:rPr>
              <a:t> 463</a:t>
            </a:r>
            <a:r>
              <a:rPr lang="tr-TR" sz="1200" b="0" i="0" u="none" strike="noStrike" cap="none" dirty="0">
                <a:solidFill>
                  <a:srgbClr val="45556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21" name="Dikdörtgen 20">
            <a:extLst>
              <a:ext uri="{FF2B5EF4-FFF2-40B4-BE49-F238E27FC236}">
                <a16:creationId xmlns:a16="http://schemas.microsoft.com/office/drawing/2014/main" id="{2BF092ED-FAB0-43AF-A53A-6FC961E70080}"/>
              </a:ext>
            </a:extLst>
          </p:cNvPr>
          <p:cNvSpPr/>
          <p:nvPr/>
        </p:nvSpPr>
        <p:spPr>
          <a:xfrm>
            <a:off x="9107424" y="5965514"/>
            <a:ext cx="2953512" cy="700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descr="metin, ekran görüntüsü, yazı tipi, sayı, numara içeren bir resim&#10;&#10;Yapay zeka tarafından oluşturulan içerik yanlış olabilir.">
            <a:extLst>
              <a:ext uri="{FF2B5EF4-FFF2-40B4-BE49-F238E27FC236}">
                <a16:creationId xmlns:a16="http://schemas.microsoft.com/office/drawing/2014/main" id="{0E762144-30F1-B03D-2469-C6001D349C4D}"/>
              </a:ext>
            </a:extLst>
          </p:cNvPr>
          <p:cNvPicPr>
            <a:picLocks noGrp="1" noChangeAspect="1"/>
          </p:cNvPicPr>
          <p:nvPr>
            <p:ph idx="1"/>
          </p:nvPr>
        </p:nvPicPr>
        <p:blipFill>
          <a:blip r:embed="rId2"/>
          <a:stretch>
            <a:fillRect/>
          </a:stretch>
        </p:blipFill>
        <p:spPr>
          <a:xfrm>
            <a:off x="609759" y="1466696"/>
            <a:ext cx="11135600" cy="4158249"/>
          </a:xfrm>
        </p:spPr>
      </p:pic>
      <p:sp>
        <p:nvSpPr>
          <p:cNvPr id="4" name="Title 1">
            <a:extLst>
              <a:ext uri="{FF2B5EF4-FFF2-40B4-BE49-F238E27FC236}">
                <a16:creationId xmlns:a16="http://schemas.microsoft.com/office/drawing/2014/main" id="{3F40E781-2560-F632-BEBF-6BD575D5AC95}"/>
              </a:ext>
            </a:extLst>
          </p:cNvPr>
          <p:cNvSpPr>
            <a:spLocks noGrp="1"/>
          </p:cNvSpPr>
          <p:nvPr>
            <p:ph type="title"/>
          </p:nvPr>
        </p:nvSpPr>
        <p:spPr>
          <a:xfrm>
            <a:off x="609759" y="238127"/>
            <a:ext cx="10872445" cy="1103313"/>
          </a:xfrm>
        </p:spPr>
        <p:txBody>
          <a:bodyPr>
            <a:normAutofit fontScale="90000"/>
          </a:bodyPr>
          <a:lstStyle/>
          <a:p>
            <a:r>
              <a:rPr lang="en-US" b="1" dirty="0">
                <a:solidFill>
                  <a:srgbClr val="FF0000"/>
                </a:solidFill>
              </a:rPr>
              <a:t>       GMMG-HD7: Isatuximab-RVd vs </a:t>
            </a:r>
            <a:r>
              <a:rPr lang="en-US" b="1" dirty="0" err="1">
                <a:solidFill>
                  <a:srgbClr val="FF0000"/>
                </a:solidFill>
              </a:rPr>
              <a:t>RVd</a:t>
            </a:r>
            <a:r>
              <a:rPr lang="en-US" b="1" dirty="0">
                <a:solidFill>
                  <a:srgbClr val="FF0000"/>
                </a:solidFill>
              </a:rPr>
              <a:t> </a:t>
            </a:r>
            <a:br>
              <a:rPr lang="en-US" b="1" dirty="0">
                <a:solidFill>
                  <a:srgbClr val="FF0000"/>
                </a:solidFill>
              </a:rPr>
            </a:br>
            <a:r>
              <a:rPr lang="en-US" b="1" dirty="0">
                <a:solidFill>
                  <a:srgbClr val="FF0000"/>
                </a:solidFill>
              </a:rPr>
              <a:t>    </a:t>
            </a:r>
            <a:r>
              <a:rPr lang="en-US" sz="3600" b="1" dirty="0">
                <a:solidFill>
                  <a:srgbClr val="FF0000"/>
                </a:solidFill>
              </a:rPr>
              <a:t>MRD Negativity </a:t>
            </a:r>
            <a:r>
              <a:rPr lang="en-US" b="1" dirty="0">
                <a:solidFill>
                  <a:srgbClr val="FF0000"/>
                </a:solidFill>
              </a:rPr>
              <a:t>A</a:t>
            </a:r>
            <a:r>
              <a:rPr lang="en-US" sz="3600" b="1" dirty="0">
                <a:solidFill>
                  <a:srgbClr val="FF0000"/>
                </a:solidFill>
              </a:rPr>
              <a:t>fter </a:t>
            </a:r>
            <a:r>
              <a:rPr lang="en-US" b="1" dirty="0">
                <a:solidFill>
                  <a:srgbClr val="FF0000"/>
                </a:solidFill>
              </a:rPr>
              <a:t>I</a:t>
            </a:r>
            <a:r>
              <a:rPr lang="en-US" sz="3600" b="1" dirty="0">
                <a:solidFill>
                  <a:srgbClr val="FF0000"/>
                </a:solidFill>
              </a:rPr>
              <a:t>nduction (Primary Endpoint)</a:t>
            </a:r>
            <a:endParaRPr lang="en-US" b="1" dirty="0">
              <a:solidFill>
                <a:srgbClr val="FF0000"/>
              </a:solidFill>
            </a:endParaRPr>
          </a:p>
        </p:txBody>
      </p:sp>
      <p:sp>
        <p:nvSpPr>
          <p:cNvPr id="5" name="Text Box 11">
            <a:extLst>
              <a:ext uri="{FF2B5EF4-FFF2-40B4-BE49-F238E27FC236}">
                <a16:creationId xmlns:a16="http://schemas.microsoft.com/office/drawing/2014/main" id="{E0B265CC-5929-604D-2412-3E14F89C0CD2}"/>
              </a:ext>
            </a:extLst>
          </p:cNvPr>
          <p:cNvSpPr txBox="1">
            <a:spLocks noChangeArrowheads="1"/>
          </p:cNvSpPr>
          <p:nvPr/>
        </p:nvSpPr>
        <p:spPr bwMode="auto">
          <a:xfrm>
            <a:off x="409843" y="656454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Goldschmidt. Lancet Haematol. 2022;9:e810. NCT03617731</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sp>
        <p:nvSpPr>
          <p:cNvPr id="6" name="Google Shape;599;g24801f2f513_0_179">
            <a:extLst>
              <a:ext uri="{FF2B5EF4-FFF2-40B4-BE49-F238E27FC236}">
                <a16:creationId xmlns:a16="http://schemas.microsoft.com/office/drawing/2014/main" id="{978F8C8F-EDFE-B59E-FB96-73632780AC2A}"/>
              </a:ext>
            </a:extLst>
          </p:cNvPr>
          <p:cNvSpPr txBox="1">
            <a:spLocks/>
          </p:cNvSpPr>
          <p:nvPr/>
        </p:nvSpPr>
        <p:spPr>
          <a:xfrm>
            <a:off x="489780" y="5820926"/>
            <a:ext cx="11255579" cy="547639"/>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dirty="0">
                <a:solidFill>
                  <a:schemeClr val="bg1"/>
                </a:solidFill>
              </a:rPr>
              <a:t>GMMG-HG7 çalışmasında </a:t>
            </a:r>
            <a:r>
              <a:rPr lang="tr-TR" sz="2000" dirty="0" err="1">
                <a:solidFill>
                  <a:schemeClr val="bg1"/>
                </a:solidFill>
              </a:rPr>
              <a:t>Isatuximab</a:t>
            </a:r>
            <a:r>
              <a:rPr lang="tr-TR" sz="2000" dirty="0">
                <a:solidFill>
                  <a:schemeClr val="bg1"/>
                </a:solidFill>
              </a:rPr>
              <a:t> + </a:t>
            </a:r>
            <a:r>
              <a:rPr lang="tr-TR" sz="2000" dirty="0" err="1">
                <a:solidFill>
                  <a:schemeClr val="bg1"/>
                </a:solidFill>
              </a:rPr>
              <a:t>VRd</a:t>
            </a:r>
            <a:r>
              <a:rPr lang="tr-TR" sz="2000" dirty="0">
                <a:solidFill>
                  <a:schemeClr val="bg1"/>
                </a:solidFill>
              </a:rPr>
              <a:t>, </a:t>
            </a:r>
            <a:r>
              <a:rPr lang="tr-TR" sz="2000" dirty="0" err="1">
                <a:solidFill>
                  <a:schemeClr val="bg1"/>
                </a:solidFill>
              </a:rPr>
              <a:t>VRd'ye</a:t>
            </a:r>
            <a:r>
              <a:rPr lang="tr-TR" sz="2000" dirty="0">
                <a:solidFill>
                  <a:schemeClr val="bg1"/>
                </a:solidFill>
              </a:rPr>
              <a:t> kıyasla indüksiyon sonrası MRD negatifliğini iyileştirdi.</a:t>
            </a:r>
          </a:p>
        </p:txBody>
      </p:sp>
    </p:spTree>
    <p:extLst>
      <p:ext uri="{BB962C8B-B14F-4D97-AF65-F5344CB8AC3E}">
        <p14:creationId xmlns:p14="http://schemas.microsoft.com/office/powerpoint/2010/main" val="1503259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E83303-CA58-49EA-81E5-6E7E2DE0BDA7}"/>
              </a:ext>
            </a:extLst>
          </p:cNvPr>
          <p:cNvSpPr>
            <a:spLocks noGrp="1"/>
          </p:cNvSpPr>
          <p:nvPr>
            <p:ph type="title"/>
          </p:nvPr>
        </p:nvSpPr>
        <p:spPr>
          <a:xfrm>
            <a:off x="2133759" y="322118"/>
            <a:ext cx="8423405" cy="717837"/>
          </a:xfrm>
        </p:spPr>
        <p:txBody>
          <a:bodyPr/>
          <a:lstStyle/>
          <a:p>
            <a:r>
              <a:rPr lang="en-US" b="1" dirty="0">
                <a:solidFill>
                  <a:srgbClr val="FF0000"/>
                </a:solidFill>
                <a:latin typeface="Calibri"/>
                <a:ea typeface="Calibri"/>
                <a:cs typeface="Calibri"/>
              </a:rPr>
              <a:t>GMMG-HD7: </a:t>
            </a:r>
            <a:r>
              <a:rPr lang="en-US" sz="3600" b="1" dirty="0">
                <a:solidFill>
                  <a:srgbClr val="FF0000"/>
                </a:solidFill>
                <a:latin typeface="Calibri"/>
                <a:ea typeface="Calibri"/>
                <a:cs typeface="Calibri"/>
              </a:rPr>
              <a:t>PFS and MRD Negativity</a:t>
            </a:r>
            <a:endParaRPr lang="en-US" b="1" dirty="0">
              <a:solidFill>
                <a:srgbClr val="FF0000"/>
              </a:solidFill>
            </a:endParaRPr>
          </a:p>
        </p:txBody>
      </p:sp>
      <p:sp>
        <p:nvSpPr>
          <p:cNvPr id="5" name="Text Box 11">
            <a:extLst>
              <a:ext uri="{FF2B5EF4-FFF2-40B4-BE49-F238E27FC236}">
                <a16:creationId xmlns:a16="http://schemas.microsoft.com/office/drawing/2014/main" id="{E4DE94F9-0912-0A81-DC46-5FBDB81D9CF1}"/>
              </a:ext>
            </a:extLst>
          </p:cNvPr>
          <p:cNvSpPr txBox="1">
            <a:spLocks noChangeArrowheads="1"/>
          </p:cNvSpPr>
          <p:nvPr/>
        </p:nvSpPr>
        <p:spPr bwMode="auto">
          <a:xfrm>
            <a:off x="415528" y="635983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Goldschmidt. ASH 2024. Abstr 769</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pic>
        <p:nvPicPr>
          <p:cNvPr id="7" name="Resim 6" descr="metin, ekran görüntüsü, öykü gelişim çizgisi; kumpas; grafiğini çıkarma, diyagram içeren bir resim&#10;&#10;Yapay zeka tarafından oluşturulan içerik yanlış olabilir.">
            <a:extLst>
              <a:ext uri="{FF2B5EF4-FFF2-40B4-BE49-F238E27FC236}">
                <a16:creationId xmlns:a16="http://schemas.microsoft.com/office/drawing/2014/main" id="{A80CA9F3-A735-D33C-B0E2-94C0AC2C8F51}"/>
              </a:ext>
            </a:extLst>
          </p:cNvPr>
          <p:cNvPicPr>
            <a:picLocks noChangeAspect="1"/>
          </p:cNvPicPr>
          <p:nvPr/>
        </p:nvPicPr>
        <p:blipFill>
          <a:blip r:embed="rId2"/>
          <a:stretch>
            <a:fillRect/>
          </a:stretch>
        </p:blipFill>
        <p:spPr>
          <a:xfrm>
            <a:off x="415527" y="1193114"/>
            <a:ext cx="11180728" cy="4703301"/>
          </a:xfrm>
          <a:prstGeom prst="rect">
            <a:avLst/>
          </a:prstGeom>
        </p:spPr>
      </p:pic>
    </p:spTree>
    <p:extLst>
      <p:ext uri="{BB962C8B-B14F-4D97-AF65-F5344CB8AC3E}">
        <p14:creationId xmlns:p14="http://schemas.microsoft.com/office/powerpoint/2010/main" val="1607881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980EA4-2CF3-BB69-4079-0ECCDFC7825A}"/>
              </a:ext>
            </a:extLst>
          </p:cNvPr>
          <p:cNvSpPr>
            <a:spLocks noGrp="1"/>
          </p:cNvSpPr>
          <p:nvPr>
            <p:ph type="title"/>
          </p:nvPr>
        </p:nvSpPr>
        <p:spPr>
          <a:xfrm>
            <a:off x="609759" y="238127"/>
            <a:ext cx="11141055" cy="717837"/>
          </a:xfrm>
        </p:spPr>
        <p:txBody>
          <a:bodyPr>
            <a:normAutofit/>
          </a:bodyPr>
          <a:lstStyle/>
          <a:p>
            <a:r>
              <a:rPr lang="en-US" sz="3600" b="1" dirty="0">
                <a:solidFill>
                  <a:srgbClr val="FF0000"/>
                </a:solidFill>
              </a:rPr>
              <a:t>GMMG-CONCEPT: MRD Negativity Rate and Responses</a:t>
            </a:r>
          </a:p>
        </p:txBody>
      </p:sp>
      <p:sp>
        <p:nvSpPr>
          <p:cNvPr id="5" name="Text Box 11">
            <a:extLst>
              <a:ext uri="{FF2B5EF4-FFF2-40B4-BE49-F238E27FC236}">
                <a16:creationId xmlns:a16="http://schemas.microsoft.com/office/drawing/2014/main" id="{3B60AA0B-5885-0607-2391-38F1AA228C3B}"/>
              </a:ext>
            </a:extLst>
          </p:cNvPr>
          <p:cNvSpPr txBox="1">
            <a:spLocks noChangeArrowheads="1"/>
          </p:cNvSpPr>
          <p:nvPr/>
        </p:nvSpPr>
        <p:spPr bwMode="auto">
          <a:xfrm>
            <a:off x="452047" y="639516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pic>
        <p:nvPicPr>
          <p:cNvPr id="7" name="Resim 6" descr="metin, ekran görüntüsü, yazı tipi içeren bir resim&#10;&#10;Yapay zeka tarafından oluşturulan içerik yanlış olabilir.">
            <a:extLst>
              <a:ext uri="{FF2B5EF4-FFF2-40B4-BE49-F238E27FC236}">
                <a16:creationId xmlns:a16="http://schemas.microsoft.com/office/drawing/2014/main" id="{224704D5-FD7E-25D5-E31F-E7C37ABEBBCF}"/>
              </a:ext>
            </a:extLst>
          </p:cNvPr>
          <p:cNvPicPr>
            <a:picLocks noChangeAspect="1"/>
          </p:cNvPicPr>
          <p:nvPr/>
        </p:nvPicPr>
        <p:blipFill>
          <a:blip r:embed="rId2"/>
          <a:stretch>
            <a:fillRect/>
          </a:stretch>
        </p:blipFill>
        <p:spPr>
          <a:xfrm>
            <a:off x="609759" y="1349639"/>
            <a:ext cx="10766552" cy="4651852"/>
          </a:xfrm>
          <a:prstGeom prst="rect">
            <a:avLst/>
          </a:prstGeom>
        </p:spPr>
      </p:pic>
      <p:sp>
        <p:nvSpPr>
          <p:cNvPr id="2" name="TextBox 5">
            <a:extLst>
              <a:ext uri="{FF2B5EF4-FFF2-40B4-BE49-F238E27FC236}">
                <a16:creationId xmlns:a16="http://schemas.microsoft.com/office/drawing/2014/main" id="{909A9AAC-180B-CD04-72D5-F0790D8BE1BE}"/>
              </a:ext>
            </a:extLst>
          </p:cNvPr>
          <p:cNvSpPr txBox="1"/>
          <p:nvPr/>
        </p:nvSpPr>
        <p:spPr bwMode="auto">
          <a:xfrm>
            <a:off x="609759" y="1696003"/>
            <a:ext cx="4551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MRD Negativity at End of Consolidation</a:t>
            </a:r>
          </a:p>
        </p:txBody>
      </p:sp>
    </p:spTree>
    <p:extLst>
      <p:ext uri="{BB962C8B-B14F-4D97-AF65-F5344CB8AC3E}">
        <p14:creationId xmlns:p14="http://schemas.microsoft.com/office/powerpoint/2010/main" val="1926152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id="{76BE2BCC-1CFA-CE86-9AB8-BB93208D4DD7}"/>
              </a:ext>
            </a:extLst>
          </p:cNvPr>
          <p:cNvSpPr txBox="1">
            <a:spLocks noChangeArrowheads="1"/>
          </p:cNvSpPr>
          <p:nvPr/>
        </p:nvSpPr>
        <p:spPr bwMode="auto">
          <a:xfrm>
            <a:off x="452047" y="639516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sp>
        <p:nvSpPr>
          <p:cNvPr id="5" name="Title 1">
            <a:extLst>
              <a:ext uri="{FF2B5EF4-FFF2-40B4-BE49-F238E27FC236}">
                <a16:creationId xmlns:a16="http://schemas.microsoft.com/office/drawing/2014/main" id="{9FE4559F-487E-75CD-D074-17EEAD43C8F8}"/>
              </a:ext>
            </a:extLst>
          </p:cNvPr>
          <p:cNvSpPr>
            <a:spLocks noGrp="1"/>
          </p:cNvSpPr>
          <p:nvPr>
            <p:ph type="title"/>
          </p:nvPr>
        </p:nvSpPr>
        <p:spPr>
          <a:xfrm>
            <a:off x="609759" y="238127"/>
            <a:ext cx="10872444" cy="1285873"/>
          </a:xfrm>
        </p:spPr>
        <p:txBody>
          <a:bodyPr>
            <a:normAutofit/>
          </a:bodyPr>
          <a:lstStyle/>
          <a:p>
            <a:r>
              <a:rPr lang="en-US" sz="2800" b="1" dirty="0">
                <a:solidFill>
                  <a:srgbClr val="FF0000"/>
                </a:solidFill>
              </a:rPr>
              <a:t>                                                         GMMG-CONCEPT:</a:t>
            </a:r>
            <a:br>
              <a:rPr lang="en-US" sz="2800" b="1" dirty="0">
                <a:solidFill>
                  <a:srgbClr val="FF0000"/>
                </a:solidFill>
              </a:rPr>
            </a:br>
            <a:r>
              <a:rPr lang="en-US" sz="2800" b="1" dirty="0">
                <a:solidFill>
                  <a:srgbClr val="FF0000"/>
                </a:solidFill>
              </a:rPr>
              <a:t>        </a:t>
            </a:r>
            <a:r>
              <a:rPr lang="en-US" sz="2800" b="1" dirty="0" err="1">
                <a:solidFill>
                  <a:srgbClr val="FF0000"/>
                </a:solidFill>
              </a:rPr>
              <a:t>Isatuximab-KRd</a:t>
            </a:r>
            <a:r>
              <a:rPr lang="en-US" sz="2800" b="1" dirty="0">
                <a:solidFill>
                  <a:srgbClr val="FF0000"/>
                </a:solidFill>
              </a:rPr>
              <a:t> Negativity  After Consolidation (Primary Endpoint)</a:t>
            </a:r>
          </a:p>
        </p:txBody>
      </p:sp>
      <p:pic>
        <p:nvPicPr>
          <p:cNvPr id="7" name="Resim 6" descr="metin, ekran görüntüsü, yazı tipi, sayı, numara içeren bir resim&#10;&#10;Yapay zeka tarafından oluşturulan içerik yanlış olabilir.">
            <a:extLst>
              <a:ext uri="{FF2B5EF4-FFF2-40B4-BE49-F238E27FC236}">
                <a16:creationId xmlns:a16="http://schemas.microsoft.com/office/drawing/2014/main" id="{5ED28900-AB8D-4E8F-29E4-7B6BE005AA30}"/>
              </a:ext>
            </a:extLst>
          </p:cNvPr>
          <p:cNvPicPr>
            <a:picLocks noChangeAspect="1"/>
          </p:cNvPicPr>
          <p:nvPr/>
        </p:nvPicPr>
        <p:blipFill>
          <a:blip r:embed="rId2"/>
          <a:stretch>
            <a:fillRect/>
          </a:stretch>
        </p:blipFill>
        <p:spPr>
          <a:xfrm>
            <a:off x="609759" y="1896249"/>
            <a:ext cx="4000500" cy="3619500"/>
          </a:xfrm>
          <a:prstGeom prst="rect">
            <a:avLst/>
          </a:prstGeom>
        </p:spPr>
      </p:pic>
      <p:graphicFrame>
        <p:nvGraphicFramePr>
          <p:cNvPr id="9" name="Group 3">
            <a:extLst>
              <a:ext uri="{FF2B5EF4-FFF2-40B4-BE49-F238E27FC236}">
                <a16:creationId xmlns:a16="http://schemas.microsoft.com/office/drawing/2014/main" id="{620F477A-EFF0-71A5-BA39-3ADFD6E8150A}"/>
              </a:ext>
            </a:extLst>
          </p:cNvPr>
          <p:cNvGraphicFramePr>
            <a:graphicFrameLocks/>
          </p:cNvGraphicFramePr>
          <p:nvPr/>
        </p:nvGraphicFramePr>
        <p:xfrm>
          <a:off x="5540962" y="1532515"/>
          <a:ext cx="5941241" cy="3843047"/>
        </p:xfrm>
        <a:graphic>
          <a:graphicData uri="http://schemas.openxmlformats.org/drawingml/2006/table">
            <a:tbl>
              <a:tblPr/>
              <a:tblGrid>
                <a:gridCol w="2122323">
                  <a:extLst>
                    <a:ext uri="{9D8B030D-6E8A-4147-A177-3AD203B41FA5}">
                      <a16:colId xmlns:a16="http://schemas.microsoft.com/office/drawing/2014/main" val="20000"/>
                    </a:ext>
                  </a:extLst>
                </a:gridCol>
                <a:gridCol w="1909459">
                  <a:extLst>
                    <a:ext uri="{9D8B030D-6E8A-4147-A177-3AD203B41FA5}">
                      <a16:colId xmlns:a16="http://schemas.microsoft.com/office/drawing/2014/main" val="20001"/>
                    </a:ext>
                  </a:extLst>
                </a:gridCol>
                <a:gridCol w="1909459">
                  <a:extLst>
                    <a:ext uri="{9D8B030D-6E8A-4147-A177-3AD203B41FA5}">
                      <a16:colId xmlns:a16="http://schemas.microsoft.com/office/drawing/2014/main" val="20002"/>
                    </a:ext>
                  </a:extLst>
                </a:gridCol>
              </a:tblGrid>
              <a:tr h="8868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tx1"/>
                          </a:solidFill>
                          <a:effectLst/>
                          <a:latin typeface="Calibri" panose="020F0502020204030204" pitchFamily="34" charset="0"/>
                        </a:rPr>
                        <a:t>Outcome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ASCT-Eligible Patients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(n = 99)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ASCT-Ineligible Patients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(n = 26)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6240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MRD negative </a:t>
                      </a:r>
                      <a:br>
                        <a:rPr kumimoji="0" lang="en-US" sz="1600" b="0" i="0" u="none" strike="noStrike" cap="none" normalizeH="0" baseline="0" dirty="0">
                          <a:ln>
                            <a:noFill/>
                          </a:ln>
                          <a:solidFill>
                            <a:schemeClr val="bg2">
                              <a:lumMod val="10000"/>
                            </a:schemeClr>
                          </a:solidFill>
                          <a:effectLst/>
                          <a:latin typeface="Calibri" panose="020F0502020204030204" pitchFamily="34" charset="0"/>
                        </a:rPr>
                      </a:br>
                      <a:r>
                        <a:rPr kumimoji="0" lang="en-US" sz="1600" b="0" i="0" u="none" strike="noStrike" cap="none" normalizeH="0" baseline="0" dirty="0">
                          <a:ln>
                            <a:noFill/>
                          </a:ln>
                          <a:solidFill>
                            <a:schemeClr val="bg2">
                              <a:lumMod val="10000"/>
                            </a:schemeClr>
                          </a:solidFill>
                          <a:effectLst/>
                          <a:latin typeface="Calibri" panose="020F0502020204030204" pitchFamily="34" charset="0"/>
                        </a:rPr>
                        <a:t>(any time point),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81 (81.8)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18 (69.2)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6240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MRD negativity for </a:t>
                      </a:r>
                      <a:br>
                        <a:rPr kumimoji="0" lang="en-US" sz="1600" b="0" i="0" u="none" strike="noStrike" cap="none" normalizeH="0" baseline="0" dirty="0">
                          <a:ln>
                            <a:noFill/>
                          </a:ln>
                          <a:solidFill>
                            <a:schemeClr val="bg2">
                              <a:lumMod val="10000"/>
                            </a:schemeClr>
                          </a:solidFill>
                          <a:effectLst/>
                          <a:latin typeface="Calibri" panose="020F0502020204030204" pitchFamily="34" charset="0"/>
                        </a:rPr>
                      </a:br>
                      <a:r>
                        <a:rPr kumimoji="0" lang="en-US" sz="16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sym typeface="Symbol" panose="05050102010706020507" pitchFamily="18" charset="2"/>
                        </a:rPr>
                        <a:t>≥</a:t>
                      </a:r>
                      <a:r>
                        <a:rPr kumimoji="0" lang="en-US" sz="1600" b="0" i="0" u="none" strike="noStrike" cap="none" normalizeH="0" baseline="0" dirty="0">
                          <a:ln>
                            <a:noFill/>
                          </a:ln>
                          <a:solidFill>
                            <a:schemeClr val="bg2">
                              <a:lumMod val="10000"/>
                            </a:schemeClr>
                          </a:solidFill>
                          <a:effectLst/>
                          <a:latin typeface="Calibri" panose="020F0502020204030204" pitchFamily="34" charset="0"/>
                          <a:sym typeface="Symbol" panose="05050102010706020507" pitchFamily="18" charset="2"/>
                        </a:rPr>
                        <a:t>6 mo</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72 (72.7)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14 (53.8)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3"/>
                  </a:ext>
                </a:extLst>
              </a:tr>
              <a:tr h="6240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MRD negativity for </a:t>
                      </a:r>
                      <a:r>
                        <a:rPr kumimoji="0" lang="en-US" sz="16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sym typeface="Symbol" panose="05050102010706020507" pitchFamily="18" charset="2"/>
                        </a:rPr>
                        <a:t>≥</a:t>
                      </a:r>
                      <a:r>
                        <a:rPr kumimoji="0" lang="en-US" sz="1600" b="0" i="0" u="none" strike="noStrike" cap="none" normalizeH="0" baseline="0" dirty="0">
                          <a:ln>
                            <a:noFill/>
                          </a:ln>
                          <a:solidFill>
                            <a:schemeClr val="bg2">
                              <a:lumMod val="10000"/>
                            </a:schemeClr>
                          </a:solidFill>
                          <a:effectLst/>
                          <a:latin typeface="Calibri" panose="020F0502020204030204" pitchFamily="34" charset="0"/>
                          <a:sym typeface="Symbol" panose="05050102010706020507" pitchFamily="18" charset="2"/>
                        </a:rPr>
                        <a:t>12 mo</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62 (62.6)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12 (46.2)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4"/>
                  </a:ext>
                </a:extLst>
              </a:tr>
              <a:tr h="3613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CR/sCR,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72 (72.8)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15 (57.7)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2016315774"/>
                  </a:ext>
                </a:extLst>
              </a:tr>
              <a:tr h="3613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VGPR,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18 (18.2)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8 (30.8)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3585504986"/>
                  </a:ext>
                </a:extLst>
              </a:tr>
              <a:tr h="3613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ORR,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94.9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88.5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3168459956"/>
                  </a:ext>
                </a:extLst>
              </a:tr>
            </a:tbl>
          </a:graphicData>
        </a:graphic>
      </p:graphicFrame>
      <p:sp>
        <p:nvSpPr>
          <p:cNvPr id="10" name="Content Placeholder 24">
            <a:extLst>
              <a:ext uri="{FF2B5EF4-FFF2-40B4-BE49-F238E27FC236}">
                <a16:creationId xmlns:a16="http://schemas.microsoft.com/office/drawing/2014/main" id="{F7727ED7-DF9D-9261-13DC-8218733888A2}"/>
              </a:ext>
            </a:extLst>
          </p:cNvPr>
          <p:cNvSpPr>
            <a:spLocks noGrp="1"/>
          </p:cNvSpPr>
          <p:nvPr>
            <p:ph idx="1"/>
          </p:nvPr>
        </p:nvSpPr>
        <p:spPr>
          <a:xfrm>
            <a:off x="3148691" y="5701583"/>
            <a:ext cx="8807782" cy="1156417"/>
          </a:xfrm>
        </p:spPr>
        <p:txBody>
          <a:bodyPr>
            <a:normAutofit/>
          </a:bodyPr>
          <a:lstStyle/>
          <a:p>
            <a:pPr marL="234950" indent="-234950">
              <a:spcAft>
                <a:spcPts val="0"/>
              </a:spcAft>
            </a:pPr>
            <a:r>
              <a:rPr lang="en-US" sz="1800" dirty="0" err="1"/>
              <a:t>ASCT'ye</a:t>
            </a:r>
            <a:r>
              <a:rPr lang="en-US" sz="1800" dirty="0"/>
              <a:t> </a:t>
            </a:r>
            <a:r>
              <a:rPr lang="en-US" sz="1800" dirty="0" err="1"/>
              <a:t>uygun</a:t>
            </a:r>
            <a:r>
              <a:rPr lang="en-US" sz="1800" dirty="0"/>
              <a:t> </a:t>
            </a:r>
            <a:r>
              <a:rPr lang="en-US" sz="1800" dirty="0" err="1"/>
              <a:t>hastalarda</a:t>
            </a:r>
            <a:r>
              <a:rPr lang="en-US" sz="1800" dirty="0"/>
              <a:t> 44 </a:t>
            </a:r>
            <a:r>
              <a:rPr lang="en-US" sz="1800" dirty="0" err="1"/>
              <a:t>aylık</a:t>
            </a:r>
            <a:r>
              <a:rPr lang="en-US" sz="1800" dirty="0"/>
              <a:t> </a:t>
            </a:r>
            <a:r>
              <a:rPr lang="en-US" sz="1800" dirty="0" err="1"/>
              <a:t>ve</a:t>
            </a:r>
            <a:r>
              <a:rPr lang="en-US" sz="1800" dirty="0"/>
              <a:t> </a:t>
            </a:r>
            <a:r>
              <a:rPr lang="en-US" sz="1800" dirty="0" err="1"/>
              <a:t>ASCT'ye</a:t>
            </a:r>
            <a:r>
              <a:rPr lang="en-US" sz="1800" dirty="0"/>
              <a:t> </a:t>
            </a:r>
            <a:r>
              <a:rPr lang="en-US" sz="1800" dirty="0" err="1"/>
              <a:t>uygun</a:t>
            </a:r>
            <a:r>
              <a:rPr lang="en-US" sz="1800" dirty="0"/>
              <a:t> </a:t>
            </a:r>
            <a:r>
              <a:rPr lang="en-US" sz="1800" dirty="0" err="1"/>
              <a:t>olmayan</a:t>
            </a:r>
            <a:r>
              <a:rPr lang="en-US" sz="1800" dirty="0"/>
              <a:t> </a:t>
            </a:r>
            <a:r>
              <a:rPr lang="en-US" sz="1800" dirty="0" err="1"/>
              <a:t>hastalarda</a:t>
            </a:r>
            <a:r>
              <a:rPr lang="en-US" sz="1800" dirty="0"/>
              <a:t> 33 </a:t>
            </a:r>
            <a:r>
              <a:rPr lang="en-US" sz="1800" dirty="0" err="1"/>
              <a:t>aylık</a:t>
            </a:r>
            <a:r>
              <a:rPr lang="en-US" sz="1800" dirty="0"/>
              <a:t> </a:t>
            </a:r>
            <a:r>
              <a:rPr lang="en-US" sz="1800" dirty="0" err="1"/>
              <a:t>medyan</a:t>
            </a:r>
            <a:r>
              <a:rPr lang="en-US" sz="1800" dirty="0"/>
              <a:t> </a:t>
            </a:r>
            <a:r>
              <a:rPr lang="en-US" sz="1800" dirty="0" err="1"/>
              <a:t>takip</a:t>
            </a:r>
            <a:r>
              <a:rPr lang="en-US" sz="1800" dirty="0"/>
              <a:t> </a:t>
            </a:r>
            <a:r>
              <a:rPr lang="en-US" sz="1800" dirty="0" err="1"/>
              <a:t>sonrasında</a:t>
            </a:r>
            <a:r>
              <a:rPr lang="en-US" sz="1800" dirty="0"/>
              <a:t>, her </a:t>
            </a:r>
            <a:r>
              <a:rPr lang="en-US" sz="1800" dirty="0" err="1"/>
              <a:t>iki</a:t>
            </a:r>
            <a:r>
              <a:rPr lang="en-US" sz="1800" dirty="0"/>
              <a:t> </a:t>
            </a:r>
            <a:r>
              <a:rPr lang="en-US" sz="1800" dirty="0" err="1"/>
              <a:t>grupta</a:t>
            </a:r>
            <a:r>
              <a:rPr lang="en-US" sz="1800" dirty="0"/>
              <a:t> da </a:t>
            </a:r>
            <a:r>
              <a:rPr lang="en-US" sz="1800" dirty="0" err="1"/>
              <a:t>medyan</a:t>
            </a:r>
            <a:r>
              <a:rPr lang="en-US" sz="1800" dirty="0"/>
              <a:t> </a:t>
            </a:r>
            <a:r>
              <a:rPr lang="en-US" sz="1800" dirty="0" err="1"/>
              <a:t>PFS'ye</a:t>
            </a:r>
            <a:r>
              <a:rPr lang="en-US" sz="1800" dirty="0"/>
              <a:t> </a:t>
            </a:r>
            <a:r>
              <a:rPr lang="en-US" sz="1800" dirty="0" err="1"/>
              <a:t>ulaşılamadı</a:t>
            </a:r>
            <a:r>
              <a:rPr lang="en-US" sz="1800" dirty="0"/>
              <a:t> (3 </a:t>
            </a:r>
            <a:r>
              <a:rPr lang="en-US" sz="1800" dirty="0" err="1"/>
              <a:t>yıllık</a:t>
            </a:r>
            <a:r>
              <a:rPr lang="en-US" sz="1800" dirty="0"/>
              <a:t> </a:t>
            </a:r>
            <a:r>
              <a:rPr lang="en-US" sz="1800" dirty="0" err="1"/>
              <a:t>oranlar</a:t>
            </a:r>
            <a:r>
              <a:rPr lang="en-US" sz="1800" dirty="0"/>
              <a:t>: </a:t>
            </a:r>
            <a:r>
              <a:rPr lang="en-US" sz="1800" dirty="0" err="1"/>
              <a:t>ASCT'ye</a:t>
            </a:r>
            <a:r>
              <a:rPr lang="en-US" sz="1800" dirty="0"/>
              <a:t> </a:t>
            </a:r>
            <a:r>
              <a:rPr lang="en-US" sz="1800" dirty="0" err="1"/>
              <a:t>uygun</a:t>
            </a:r>
            <a:r>
              <a:rPr lang="en-US" sz="1800" dirty="0"/>
              <a:t> </a:t>
            </a:r>
            <a:r>
              <a:rPr lang="en-US" sz="1800" dirty="0" err="1"/>
              <a:t>olanlar</a:t>
            </a:r>
            <a:r>
              <a:rPr lang="en-US" sz="1800" dirty="0"/>
              <a:t> </a:t>
            </a:r>
            <a:r>
              <a:rPr lang="en-US" sz="1800" dirty="0" err="1"/>
              <a:t>için</a:t>
            </a:r>
            <a:r>
              <a:rPr lang="en-US" sz="1800" dirty="0"/>
              <a:t> %68,9 </a:t>
            </a:r>
            <a:r>
              <a:rPr lang="en-US" sz="1800" dirty="0" err="1"/>
              <a:t>ve</a:t>
            </a:r>
            <a:r>
              <a:rPr lang="en-US" sz="1800" dirty="0"/>
              <a:t> </a:t>
            </a:r>
            <a:r>
              <a:rPr lang="en-US" sz="1800" dirty="0" err="1"/>
              <a:t>ASCT'ye</a:t>
            </a:r>
            <a:r>
              <a:rPr lang="en-US" sz="1800" dirty="0"/>
              <a:t> </a:t>
            </a:r>
            <a:r>
              <a:rPr lang="en-US" sz="1800" dirty="0" err="1"/>
              <a:t>uygun</a:t>
            </a:r>
            <a:r>
              <a:rPr lang="en-US" sz="1800" dirty="0"/>
              <a:t> </a:t>
            </a:r>
            <a:r>
              <a:rPr lang="en-US" sz="1800" dirty="0" err="1"/>
              <a:t>olmayanlar</a:t>
            </a:r>
            <a:r>
              <a:rPr lang="en-US" sz="1800" dirty="0"/>
              <a:t> </a:t>
            </a:r>
            <a:r>
              <a:rPr lang="en-US" sz="1800" dirty="0" err="1"/>
              <a:t>için</a:t>
            </a:r>
            <a:r>
              <a:rPr lang="en-US" sz="1800" dirty="0"/>
              <a:t> %58,4)</a:t>
            </a:r>
            <a:endParaRPr lang="en-US" dirty="0"/>
          </a:p>
        </p:txBody>
      </p:sp>
    </p:spTree>
    <p:extLst>
      <p:ext uri="{BB962C8B-B14F-4D97-AF65-F5344CB8AC3E}">
        <p14:creationId xmlns:p14="http://schemas.microsoft.com/office/powerpoint/2010/main" val="98549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06947-50AD-0551-1450-3B5466348E60}"/>
              </a:ext>
            </a:extLst>
          </p:cNvPr>
          <p:cNvSpPr>
            <a:spLocks noGrp="1"/>
          </p:cNvSpPr>
          <p:nvPr>
            <p:ph type="title"/>
          </p:nvPr>
        </p:nvSpPr>
        <p:spPr>
          <a:xfrm>
            <a:off x="360297" y="129381"/>
            <a:ext cx="11471405" cy="826584"/>
          </a:xfrm>
        </p:spPr>
        <p:txBody>
          <a:bodyPr>
            <a:normAutofit/>
          </a:bodyPr>
          <a:lstStyle/>
          <a:p>
            <a:r>
              <a:rPr lang="en-US" sz="3600" b="1" dirty="0" err="1">
                <a:solidFill>
                  <a:srgbClr val="FF0000"/>
                </a:solidFill>
              </a:rPr>
              <a:t>IsKia</a:t>
            </a:r>
            <a:r>
              <a:rPr lang="en-US" sz="3600" b="1" dirty="0">
                <a:solidFill>
                  <a:srgbClr val="FF0000"/>
                </a:solidFill>
              </a:rPr>
              <a:t> EMN24: Isa-KRd vs </a:t>
            </a:r>
            <a:r>
              <a:rPr lang="en-US" sz="3600" b="1" dirty="0" err="1">
                <a:solidFill>
                  <a:srgbClr val="FF0000"/>
                </a:solidFill>
              </a:rPr>
              <a:t>KRd</a:t>
            </a:r>
            <a:r>
              <a:rPr lang="en-US" sz="3600" b="1" dirty="0">
                <a:solidFill>
                  <a:srgbClr val="FF0000"/>
                </a:solidFill>
              </a:rPr>
              <a:t> in Transplant-Eligible NDMM</a:t>
            </a:r>
          </a:p>
        </p:txBody>
      </p:sp>
      <p:sp>
        <p:nvSpPr>
          <p:cNvPr id="6" name="Metin kutusu 5">
            <a:extLst>
              <a:ext uri="{FF2B5EF4-FFF2-40B4-BE49-F238E27FC236}">
                <a16:creationId xmlns:a16="http://schemas.microsoft.com/office/drawing/2014/main" id="{BA7D6017-ED53-E9A2-8633-413673E558CD}"/>
              </a:ext>
            </a:extLst>
          </p:cNvPr>
          <p:cNvSpPr txBox="1"/>
          <p:nvPr/>
        </p:nvSpPr>
        <p:spPr>
          <a:xfrm>
            <a:off x="7952509" y="6488668"/>
            <a:ext cx="4239491"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Gay. ASH 2023. </a:t>
            </a:r>
            <a:r>
              <a:rPr kumimoji="0" lang="en-US" altLang="en-US" sz="1800" b="1" i="0" u="none" strike="noStrike" kern="1200" cap="none" spc="0" normalizeH="0" baseline="0" noProof="0" dirty="0" err="1">
                <a:ln>
                  <a:noFill/>
                </a:ln>
                <a:effectLst/>
                <a:uLnTx/>
                <a:uFillTx/>
                <a:latin typeface="Calibri" panose="020F0502020204030204" pitchFamily="34" charset="0"/>
                <a:ea typeface="+mn-ea"/>
                <a:cs typeface="Arial" panose="020B0604020202020204" pitchFamily="34" charset="0"/>
              </a:rPr>
              <a:t>Abstr</a:t>
            </a:r>
            <a:r>
              <a:rPr kumimoji="0" lang="en-US" altLang="en-US" sz="1800" b="1"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 4. NCT04483739</a:t>
            </a:r>
            <a:r>
              <a:rPr kumimoji="0" lang="en-US" altLang="en-US" sz="1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pic>
        <p:nvPicPr>
          <p:cNvPr id="8" name="Resim 7">
            <a:extLst>
              <a:ext uri="{FF2B5EF4-FFF2-40B4-BE49-F238E27FC236}">
                <a16:creationId xmlns:a16="http://schemas.microsoft.com/office/drawing/2014/main" id="{B89F2562-4D2B-4A31-A641-73D583C9B449}"/>
              </a:ext>
            </a:extLst>
          </p:cNvPr>
          <p:cNvPicPr>
            <a:picLocks noChangeAspect="1"/>
          </p:cNvPicPr>
          <p:nvPr/>
        </p:nvPicPr>
        <p:blipFill>
          <a:blip r:embed="rId2"/>
          <a:stretch>
            <a:fillRect/>
          </a:stretch>
        </p:blipFill>
        <p:spPr>
          <a:xfrm>
            <a:off x="453976" y="1094509"/>
            <a:ext cx="11284045" cy="4281054"/>
          </a:xfrm>
          <a:prstGeom prst="rect">
            <a:avLst/>
          </a:prstGeom>
        </p:spPr>
      </p:pic>
      <p:sp>
        <p:nvSpPr>
          <p:cNvPr id="10" name="Metin kutusu 9">
            <a:extLst>
              <a:ext uri="{FF2B5EF4-FFF2-40B4-BE49-F238E27FC236}">
                <a16:creationId xmlns:a16="http://schemas.microsoft.com/office/drawing/2014/main" id="{69D18EE9-13B8-B3A0-D9A8-F5595AE9CDE9}"/>
              </a:ext>
            </a:extLst>
          </p:cNvPr>
          <p:cNvSpPr txBox="1"/>
          <p:nvPr/>
        </p:nvSpPr>
        <p:spPr>
          <a:xfrm>
            <a:off x="360297" y="5734114"/>
            <a:ext cx="8808027" cy="809837"/>
          </a:xfrm>
          <a:prstGeom prst="rect">
            <a:avLst/>
          </a:prstGeom>
          <a:noFill/>
        </p:spPr>
        <p:txBody>
          <a:bodyPr wrap="square">
            <a:spAutoFit/>
          </a:body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post-ASCT </a:t>
            </a:r>
            <a:r>
              <a:rPr lang="en-US" kern="0" dirty="0">
                <a:solidFill>
                  <a:srgbClr val="000000"/>
                </a:solidFill>
                <a:latin typeface="Calibri" panose="020F0502020204030204" pitchFamily="34" charset="0"/>
              </a:rPr>
              <a:t>k</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onsolidasyon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sonrası</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NGS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ile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MRD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Negatifliği</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İndüksiyon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sonrası</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MRD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negatifliği</a:t>
            </a:r>
            <a:r>
              <a:rPr lang="en-US" kern="0" dirty="0">
                <a:solidFill>
                  <a:srgbClr val="000000"/>
                </a:solidFill>
                <a:latin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PFS, MRD negativity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devamı</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endParaRPr lang="en-US" sz="1800" dirty="0"/>
          </a:p>
        </p:txBody>
      </p:sp>
    </p:spTree>
    <p:extLst>
      <p:ext uri="{BB962C8B-B14F-4D97-AF65-F5344CB8AC3E}">
        <p14:creationId xmlns:p14="http://schemas.microsoft.com/office/powerpoint/2010/main" val="2799963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id="{E98108D6-638E-C0B1-0888-003E5A733E10}"/>
              </a:ext>
            </a:extLst>
          </p:cNvPr>
          <p:cNvSpPr txBox="1">
            <a:spLocks noChangeArrowheads="1"/>
          </p:cNvSpPr>
          <p:nvPr/>
        </p:nvSpPr>
        <p:spPr bwMode="auto">
          <a:xfrm>
            <a:off x="497467" y="6492875"/>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Gay. ASH 2023. </a:t>
            </a:r>
            <a:r>
              <a:rPr kumimoji="0" lang="en-US"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4</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sp>
        <p:nvSpPr>
          <p:cNvPr id="5" name="Title 1">
            <a:extLst>
              <a:ext uri="{FF2B5EF4-FFF2-40B4-BE49-F238E27FC236}">
                <a16:creationId xmlns:a16="http://schemas.microsoft.com/office/drawing/2014/main" id="{B192F322-5CEE-9B55-F955-A0D3FA98DB30}"/>
              </a:ext>
            </a:extLst>
          </p:cNvPr>
          <p:cNvSpPr>
            <a:spLocks noGrp="1"/>
          </p:cNvSpPr>
          <p:nvPr>
            <p:ph type="title"/>
          </p:nvPr>
        </p:nvSpPr>
        <p:spPr>
          <a:xfrm>
            <a:off x="48570" y="88126"/>
            <a:ext cx="12143430" cy="1103313"/>
          </a:xfrm>
        </p:spPr>
        <p:txBody>
          <a:bodyPr>
            <a:normAutofit fontScale="90000"/>
          </a:bodyPr>
          <a:lstStyle/>
          <a:p>
            <a:r>
              <a:rPr lang="en-US" b="1" dirty="0" err="1">
                <a:solidFill>
                  <a:srgbClr val="FF0000"/>
                </a:solidFill>
              </a:rPr>
              <a:t>IsKia</a:t>
            </a:r>
            <a:r>
              <a:rPr lang="en-US" b="1" dirty="0">
                <a:solidFill>
                  <a:srgbClr val="FF0000"/>
                </a:solidFill>
              </a:rPr>
              <a:t> EMN24: Post-Consolidation MRD Negativity in ITT</a:t>
            </a:r>
          </a:p>
        </p:txBody>
      </p:sp>
      <p:pic>
        <p:nvPicPr>
          <p:cNvPr id="7" name="Resim 6" descr="metin, ekran görüntüsü, diyagram, yazı tipi içeren bir resim&#10;&#10;Yapay zeka tarafından oluşturulan içerik yanlış olabilir.">
            <a:extLst>
              <a:ext uri="{FF2B5EF4-FFF2-40B4-BE49-F238E27FC236}">
                <a16:creationId xmlns:a16="http://schemas.microsoft.com/office/drawing/2014/main" id="{8A15DF15-8CE7-4251-1962-1C6304C64FF7}"/>
              </a:ext>
            </a:extLst>
          </p:cNvPr>
          <p:cNvPicPr>
            <a:picLocks noChangeAspect="1"/>
          </p:cNvPicPr>
          <p:nvPr/>
        </p:nvPicPr>
        <p:blipFill>
          <a:blip r:embed="rId2"/>
          <a:stretch>
            <a:fillRect/>
          </a:stretch>
        </p:blipFill>
        <p:spPr>
          <a:xfrm>
            <a:off x="1141904" y="911557"/>
            <a:ext cx="10254217" cy="2517443"/>
          </a:xfrm>
          <a:prstGeom prst="rect">
            <a:avLst/>
          </a:prstGeom>
        </p:spPr>
      </p:pic>
      <p:graphicFrame>
        <p:nvGraphicFramePr>
          <p:cNvPr id="3" name="Group 3">
            <a:extLst>
              <a:ext uri="{FF2B5EF4-FFF2-40B4-BE49-F238E27FC236}">
                <a16:creationId xmlns:a16="http://schemas.microsoft.com/office/drawing/2014/main" id="{A6A235A9-5E1E-6C56-01C2-2AB80574BF92}"/>
              </a:ext>
            </a:extLst>
          </p:cNvPr>
          <p:cNvGraphicFramePr>
            <a:graphicFrameLocks/>
          </p:cNvGraphicFramePr>
          <p:nvPr/>
        </p:nvGraphicFramePr>
        <p:xfrm>
          <a:off x="2422401" y="3574473"/>
          <a:ext cx="7913089" cy="2103152"/>
        </p:xfrm>
        <a:graphic>
          <a:graphicData uri="http://schemas.openxmlformats.org/drawingml/2006/table">
            <a:tbl>
              <a:tblPr/>
              <a:tblGrid>
                <a:gridCol w="3288901">
                  <a:extLst>
                    <a:ext uri="{9D8B030D-6E8A-4147-A177-3AD203B41FA5}">
                      <a16:colId xmlns:a16="http://schemas.microsoft.com/office/drawing/2014/main" val="20000"/>
                    </a:ext>
                  </a:extLst>
                </a:gridCol>
                <a:gridCol w="1156047">
                  <a:extLst>
                    <a:ext uri="{9D8B030D-6E8A-4147-A177-3AD203B41FA5}">
                      <a16:colId xmlns:a16="http://schemas.microsoft.com/office/drawing/2014/main" val="20002"/>
                    </a:ext>
                  </a:extLst>
                </a:gridCol>
                <a:gridCol w="1156047">
                  <a:extLst>
                    <a:ext uri="{9D8B030D-6E8A-4147-A177-3AD203B41FA5}">
                      <a16:colId xmlns:a16="http://schemas.microsoft.com/office/drawing/2014/main" val="3430120438"/>
                    </a:ext>
                  </a:extLst>
                </a:gridCol>
                <a:gridCol w="1156047">
                  <a:extLst>
                    <a:ext uri="{9D8B030D-6E8A-4147-A177-3AD203B41FA5}">
                      <a16:colId xmlns:a16="http://schemas.microsoft.com/office/drawing/2014/main" val="26001721"/>
                    </a:ext>
                  </a:extLst>
                </a:gridCol>
                <a:gridCol w="1156047">
                  <a:extLst>
                    <a:ext uri="{9D8B030D-6E8A-4147-A177-3AD203B41FA5}">
                      <a16:colId xmlns:a16="http://schemas.microsoft.com/office/drawing/2014/main" val="1324921603"/>
                    </a:ext>
                  </a:extLst>
                </a:gridCol>
              </a:tblGrid>
              <a:tr h="4982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800" b="1" i="0" u="none" strike="noStrike" cap="none" normalizeH="0" baseline="0" dirty="0">
                          <a:ln>
                            <a:noFill/>
                          </a:ln>
                          <a:solidFill>
                            <a:schemeClr val="bg1"/>
                          </a:solidFill>
                          <a:effectLst/>
                          <a:latin typeface="+mn-lt"/>
                        </a:rPr>
                        <a:t>Outcome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mn-lt"/>
                        </a:rPr>
                        <a:t>Isa-KRd</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mn-lt"/>
                        </a:rPr>
                        <a:t>(n = 151)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mn-lt"/>
                        </a:rPr>
                        <a:t>KRd</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mn-lt"/>
                        </a:rPr>
                        <a:t>(n = 151)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mn-lt"/>
                        </a:rPr>
                        <a:t>Odds Ratio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00">
                        <a:lumMod val="75000"/>
                        <a:lumOff val="2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1" u="none" strike="noStrike" cap="none" normalizeH="0" baseline="0" dirty="0">
                          <a:ln>
                            <a:noFill/>
                          </a:ln>
                          <a:solidFill>
                            <a:schemeClr val="tx1"/>
                          </a:solidFill>
                          <a:effectLst/>
                          <a:latin typeface="+mn-lt"/>
                        </a:rPr>
                        <a:t>P</a:t>
                      </a:r>
                      <a:r>
                        <a:rPr kumimoji="0" lang="en-US" sz="1800" b="1" i="0" u="none" strike="noStrike" cap="none" normalizeH="0" baseline="0" dirty="0">
                          <a:ln>
                            <a:noFill/>
                          </a:ln>
                          <a:solidFill>
                            <a:schemeClr val="tx1"/>
                          </a:solidFill>
                          <a:effectLst/>
                          <a:latin typeface="+mn-lt"/>
                        </a:rPr>
                        <a:t> Value</a:t>
                      </a:r>
                      <a:endParaRPr kumimoji="0" lang="en-US" sz="1800" b="1" i="1"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00">
                        <a:lumMod val="75000"/>
                        <a:lumOff val="25000"/>
                      </a:srgbClr>
                    </a:solidFill>
                  </a:tcPr>
                </a:tc>
                <a:extLst>
                  <a:ext uri="{0D108BD9-81ED-4DB2-BD59-A6C34878D82A}">
                    <a16:rowId xmlns:a16="http://schemas.microsoft.com/office/drawing/2014/main" val="10001"/>
                  </a:ext>
                </a:extLst>
              </a:tr>
              <a:tr h="113878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288" marR="0" lvl="1" indent="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None/>
                        <a:tabLst/>
                      </a:pPr>
                      <a:r>
                        <a:rPr kumimoji="0" lang="en-US" sz="1800" b="0" i="0" u="none" strike="noStrike" cap="none" normalizeH="0" baseline="0" dirty="0">
                          <a:ln>
                            <a:noFill/>
                          </a:ln>
                          <a:solidFill>
                            <a:schemeClr val="bg2">
                              <a:lumMod val="10000"/>
                            </a:schemeClr>
                          </a:solidFill>
                          <a:effectLst/>
                          <a:latin typeface="+mn-lt"/>
                        </a:rPr>
                        <a:t>Postconsolidation response, %</a:t>
                      </a:r>
                    </a:p>
                    <a:p>
                      <a:pPr marL="300038" marR="0" lvl="1" indent="-28575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pPr>
                      <a:r>
                        <a:rPr kumimoji="0" lang="en-US" sz="1800" b="0" i="0" u="none" strike="noStrike" cap="none" normalizeH="0" baseline="0" dirty="0">
                          <a:ln>
                            <a:noFill/>
                          </a:ln>
                          <a:solidFill>
                            <a:schemeClr val="bg2">
                              <a:lumMod val="10000"/>
                            </a:schemeClr>
                          </a:solidFill>
                          <a:effectLst/>
                          <a:latin typeface="+mn-lt"/>
                        </a:rPr>
                        <a:t>≥ VGPR</a:t>
                      </a:r>
                    </a:p>
                    <a:p>
                      <a:pPr marL="300038" marR="0" lvl="1" indent="-28575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defRPr/>
                      </a:pPr>
                      <a:r>
                        <a:rPr kumimoji="0" lang="en-US" sz="1800" b="0" i="0" u="none" strike="noStrike" cap="none" normalizeH="0" baseline="0" dirty="0">
                          <a:ln>
                            <a:noFill/>
                          </a:ln>
                          <a:solidFill>
                            <a:schemeClr val="bg2">
                              <a:lumMod val="10000"/>
                            </a:schemeClr>
                          </a:solidFill>
                          <a:effectLst/>
                          <a:latin typeface="+mn-lt"/>
                        </a:rPr>
                        <a:t>≥ CR</a:t>
                      </a:r>
                    </a:p>
                    <a:p>
                      <a:pPr marL="300038" marR="0" lvl="1" indent="-28575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defRPr/>
                      </a:pPr>
                      <a:r>
                        <a:rPr kumimoji="0" lang="en-US" sz="1800" b="0" i="0" u="none" strike="noStrike" cap="none" normalizeH="0" baseline="0" dirty="0">
                          <a:ln>
                            <a:noFill/>
                          </a:ln>
                          <a:solidFill>
                            <a:schemeClr val="bg2">
                              <a:lumMod val="10000"/>
                            </a:schemeClr>
                          </a:solidFill>
                          <a:effectLst/>
                          <a:latin typeface="+mn-lt"/>
                        </a:rPr>
                        <a:t>sCR</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bg2">
                            <a:lumMod val="10000"/>
                          </a:schemeClr>
                        </a:solidFill>
                        <a:effectLst/>
                        <a:latin typeface="+mn-l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94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74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64</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bg2">
                            <a:lumMod val="10000"/>
                          </a:schemeClr>
                        </a:solidFill>
                        <a:effectLst/>
                        <a:latin typeface="+mn-lt"/>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94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72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67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3133577931"/>
                  </a:ext>
                </a:extLst>
              </a:tr>
            </a:tbl>
          </a:graphicData>
        </a:graphic>
      </p:graphicFrame>
      <p:sp>
        <p:nvSpPr>
          <p:cNvPr id="2" name="Google Shape;599;g24801f2f513_0_179">
            <a:extLst>
              <a:ext uri="{FF2B5EF4-FFF2-40B4-BE49-F238E27FC236}">
                <a16:creationId xmlns:a16="http://schemas.microsoft.com/office/drawing/2014/main" id="{F0DE4E46-9258-C46E-1697-27DD26787118}"/>
              </a:ext>
            </a:extLst>
          </p:cNvPr>
          <p:cNvSpPr txBox="1">
            <a:spLocks/>
          </p:cNvSpPr>
          <p:nvPr/>
        </p:nvSpPr>
        <p:spPr>
          <a:xfrm>
            <a:off x="297872" y="5945236"/>
            <a:ext cx="11596256" cy="547639"/>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dirty="0">
                <a:solidFill>
                  <a:schemeClr val="bg1"/>
                </a:solidFill>
              </a:rPr>
              <a:t>ISKIA çalışmasının birincil analizinde, </a:t>
            </a:r>
            <a:r>
              <a:rPr lang="tr-TR" sz="1800" dirty="0" err="1">
                <a:solidFill>
                  <a:schemeClr val="bg1"/>
                </a:solidFill>
              </a:rPr>
              <a:t>Isatuximab</a:t>
            </a:r>
            <a:r>
              <a:rPr lang="tr-TR" sz="1800" dirty="0">
                <a:solidFill>
                  <a:schemeClr val="bg1"/>
                </a:solidFill>
              </a:rPr>
              <a:t> + </a:t>
            </a:r>
            <a:r>
              <a:rPr lang="tr-TR" sz="1800" dirty="0" err="1">
                <a:solidFill>
                  <a:schemeClr val="bg1"/>
                </a:solidFill>
              </a:rPr>
              <a:t>KRd</a:t>
            </a:r>
            <a:r>
              <a:rPr lang="tr-TR" sz="1800" dirty="0">
                <a:solidFill>
                  <a:schemeClr val="bg1"/>
                </a:solidFill>
              </a:rPr>
              <a:t>, </a:t>
            </a:r>
            <a:r>
              <a:rPr lang="tr-TR" sz="1800" dirty="0" err="1">
                <a:solidFill>
                  <a:schemeClr val="bg1"/>
                </a:solidFill>
              </a:rPr>
              <a:t>KRd'ye</a:t>
            </a:r>
            <a:r>
              <a:rPr lang="tr-TR" sz="1800" dirty="0">
                <a:solidFill>
                  <a:schemeClr val="bg1"/>
                </a:solidFill>
              </a:rPr>
              <a:t> kıyasla konsolidasyon sonrası MRD negatifliğini iyileştirdi.</a:t>
            </a:r>
          </a:p>
        </p:txBody>
      </p:sp>
    </p:spTree>
    <p:extLst>
      <p:ext uri="{BB962C8B-B14F-4D97-AF65-F5344CB8AC3E}">
        <p14:creationId xmlns:p14="http://schemas.microsoft.com/office/powerpoint/2010/main" val="3045120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2EB0-4868-42A8-92A8-3B9055D40F37}"/>
              </a:ext>
            </a:extLst>
          </p:cNvPr>
          <p:cNvSpPr>
            <a:spLocks noGrp="1"/>
          </p:cNvSpPr>
          <p:nvPr>
            <p:ph type="title"/>
          </p:nvPr>
        </p:nvSpPr>
        <p:spPr>
          <a:xfrm>
            <a:off x="604675" y="250921"/>
            <a:ext cx="11462634" cy="1009843"/>
          </a:xfrm>
        </p:spPr>
        <p:txBody>
          <a:bodyPr>
            <a:normAutofit fontScale="90000"/>
          </a:bodyPr>
          <a:lstStyle/>
          <a:p>
            <a:br>
              <a:rPr lang="en-US" dirty="0">
                <a:latin typeface="Calibri"/>
                <a:ea typeface="Calibri"/>
                <a:cs typeface="Calibri"/>
              </a:rPr>
            </a:br>
            <a:r>
              <a:rPr lang="en-US" b="1" dirty="0">
                <a:solidFill>
                  <a:srgbClr val="FF0000"/>
                </a:solidFill>
                <a:latin typeface="Calibri"/>
                <a:ea typeface="Calibri"/>
                <a:cs typeface="Calibri"/>
              </a:rPr>
              <a:t>Yeni </a:t>
            </a:r>
            <a:r>
              <a:rPr lang="en-US" b="1" dirty="0" err="1">
                <a:solidFill>
                  <a:srgbClr val="FF0000"/>
                </a:solidFill>
                <a:latin typeface="Calibri"/>
                <a:ea typeface="Calibri"/>
                <a:cs typeface="Calibri"/>
              </a:rPr>
              <a:t>tanı</a:t>
            </a:r>
            <a:r>
              <a:rPr lang="en-US" b="1" dirty="0">
                <a:solidFill>
                  <a:srgbClr val="FF0000"/>
                </a:solidFill>
                <a:latin typeface="Calibri"/>
                <a:ea typeface="Calibri"/>
                <a:cs typeface="Calibri"/>
              </a:rPr>
              <a:t> Transplant-Eligible Myeloma </a:t>
            </a:r>
            <a:r>
              <a:rPr lang="en-US" b="1" dirty="0" err="1">
                <a:solidFill>
                  <a:srgbClr val="FF0000"/>
                </a:solidFill>
                <a:latin typeface="Calibri"/>
                <a:ea typeface="Calibri"/>
                <a:cs typeface="Calibri"/>
              </a:rPr>
              <a:t>Tedavi</a:t>
            </a:r>
            <a:r>
              <a:rPr lang="en-US" b="1" dirty="0">
                <a:solidFill>
                  <a:srgbClr val="FF0000"/>
                </a:solidFill>
                <a:latin typeface="Calibri"/>
                <a:ea typeface="Calibri"/>
                <a:cs typeface="Calibri"/>
              </a:rPr>
              <a:t> </a:t>
            </a:r>
            <a:r>
              <a:rPr lang="en-US" b="1" dirty="0" err="1">
                <a:solidFill>
                  <a:srgbClr val="FF0000"/>
                </a:solidFill>
                <a:latin typeface="Calibri"/>
                <a:ea typeface="Calibri"/>
                <a:cs typeface="Calibri"/>
              </a:rPr>
              <a:t>Özeti</a:t>
            </a:r>
            <a:br>
              <a:rPr lang="en-US" b="1" dirty="0">
                <a:solidFill>
                  <a:srgbClr val="FF0000"/>
                </a:solidFill>
                <a:latin typeface="Calibri"/>
                <a:ea typeface="Calibri"/>
                <a:cs typeface="Calibri"/>
              </a:rPr>
            </a:br>
            <a:r>
              <a:rPr lang="en-US" b="1" dirty="0">
                <a:solidFill>
                  <a:srgbClr val="FF0000"/>
                </a:solidFill>
                <a:latin typeface="Calibri"/>
                <a:ea typeface="Calibri"/>
                <a:cs typeface="Calibri"/>
              </a:rPr>
              <a:t>                                           2025</a:t>
            </a:r>
            <a:br>
              <a:rPr lang="en-US" dirty="0"/>
            </a:br>
            <a:endParaRPr lang="en-US" dirty="0">
              <a:latin typeface="Calibri"/>
              <a:ea typeface="Calibri"/>
              <a:cs typeface="Calibri"/>
            </a:endParaRPr>
          </a:p>
        </p:txBody>
      </p:sp>
      <p:sp>
        <p:nvSpPr>
          <p:cNvPr id="3" name="Content Placeholder 2">
            <a:extLst>
              <a:ext uri="{FF2B5EF4-FFF2-40B4-BE49-F238E27FC236}">
                <a16:creationId xmlns:a16="http://schemas.microsoft.com/office/drawing/2014/main" id="{F516CB15-DB72-4645-BE36-AA14662E0C02}"/>
              </a:ext>
            </a:extLst>
          </p:cNvPr>
          <p:cNvSpPr>
            <a:spLocks noGrp="1"/>
          </p:cNvSpPr>
          <p:nvPr>
            <p:ph idx="1"/>
          </p:nvPr>
        </p:nvSpPr>
        <p:spPr>
          <a:xfrm>
            <a:off x="216746" y="1568465"/>
            <a:ext cx="11975254" cy="4650686"/>
          </a:xfrm>
        </p:spPr>
        <p:txBody>
          <a:bodyPr>
            <a:normAutofit fontScale="92500"/>
          </a:bodyPr>
          <a:lstStyle/>
          <a:p>
            <a:r>
              <a:rPr lang="en-US" sz="2400" b="1" dirty="0" err="1">
                <a:solidFill>
                  <a:srgbClr val="FF0000"/>
                </a:solidFill>
              </a:rPr>
              <a:t>İndüksiyon</a:t>
            </a:r>
            <a:r>
              <a:rPr lang="en-US" sz="2400" b="1" dirty="0">
                <a:solidFill>
                  <a:srgbClr val="FF0000"/>
                </a:solidFill>
              </a:rPr>
              <a:t> </a:t>
            </a:r>
            <a:r>
              <a:rPr lang="en-US" sz="2400" b="1" dirty="0" err="1">
                <a:solidFill>
                  <a:srgbClr val="FF0000"/>
                </a:solidFill>
              </a:rPr>
              <a:t>ve</a:t>
            </a:r>
            <a:r>
              <a:rPr lang="en-US" sz="2400" b="1" dirty="0">
                <a:solidFill>
                  <a:srgbClr val="FF0000"/>
                </a:solidFill>
              </a:rPr>
              <a:t> </a:t>
            </a:r>
            <a:r>
              <a:rPr lang="en-US" sz="2400" b="1" dirty="0" err="1">
                <a:solidFill>
                  <a:srgbClr val="FF0000"/>
                </a:solidFill>
              </a:rPr>
              <a:t>Konsolidasyon</a:t>
            </a:r>
            <a:r>
              <a:rPr lang="en-US" sz="2400" b="1" dirty="0">
                <a:solidFill>
                  <a:srgbClr val="FF0000"/>
                </a:solidFill>
              </a:rPr>
              <a:t> </a:t>
            </a:r>
            <a:r>
              <a:rPr lang="en-US" sz="2400" b="1" dirty="0" err="1">
                <a:solidFill>
                  <a:srgbClr val="FF0000"/>
                </a:solidFill>
              </a:rPr>
              <a:t>Rejimleri</a:t>
            </a:r>
            <a:r>
              <a:rPr lang="en-US" sz="2400" b="1" dirty="0">
                <a:solidFill>
                  <a:srgbClr val="FF0000"/>
                </a:solidFill>
              </a:rPr>
              <a:t> </a:t>
            </a:r>
          </a:p>
          <a:p>
            <a:pPr lvl="1"/>
            <a:r>
              <a:rPr lang="en-US" sz="2200" dirty="0"/>
              <a:t>RVd (or KRd) </a:t>
            </a:r>
            <a:r>
              <a:rPr lang="en-US" sz="2200" dirty="0" err="1"/>
              <a:t>standart</a:t>
            </a:r>
            <a:r>
              <a:rPr lang="en-US" sz="2200" dirty="0"/>
              <a:t> </a:t>
            </a:r>
            <a:r>
              <a:rPr lang="en-US" sz="2200" dirty="0" err="1"/>
              <a:t>tedavi</a:t>
            </a:r>
            <a:r>
              <a:rPr lang="en-US" sz="2200" dirty="0"/>
              <a:t> </a:t>
            </a:r>
            <a:r>
              <a:rPr lang="en-US" sz="2200" dirty="0" err="1"/>
              <a:t>olmuştur</a:t>
            </a:r>
            <a:r>
              <a:rPr lang="en-US" sz="2200" dirty="0"/>
              <a:t>.</a:t>
            </a:r>
          </a:p>
          <a:p>
            <a:pPr lvl="1"/>
            <a:r>
              <a:rPr lang="en-US" sz="2200" b="1" dirty="0" err="1">
                <a:solidFill>
                  <a:srgbClr val="FF0000"/>
                </a:solidFill>
              </a:rPr>
              <a:t>RVd</a:t>
            </a:r>
            <a:r>
              <a:rPr lang="en-US" sz="2200" b="1" dirty="0">
                <a:solidFill>
                  <a:srgbClr val="FF0000"/>
                </a:solidFill>
              </a:rPr>
              <a:t> or </a:t>
            </a:r>
            <a:r>
              <a:rPr lang="en-US" sz="2200" b="1" dirty="0" err="1">
                <a:solidFill>
                  <a:srgbClr val="FF0000"/>
                </a:solidFill>
              </a:rPr>
              <a:t>KRd</a:t>
            </a:r>
            <a:r>
              <a:rPr lang="en-US" sz="2200" b="1" dirty="0">
                <a:solidFill>
                  <a:srgbClr val="FF0000"/>
                </a:solidFill>
              </a:rPr>
              <a:t> </a:t>
            </a:r>
            <a:r>
              <a:rPr lang="en-US" sz="2200" b="1" dirty="0" err="1">
                <a:solidFill>
                  <a:srgbClr val="FF0000"/>
                </a:solidFill>
              </a:rPr>
              <a:t>ile</a:t>
            </a:r>
            <a:r>
              <a:rPr lang="en-US" sz="2200" b="1" dirty="0">
                <a:solidFill>
                  <a:srgbClr val="FF0000"/>
                </a:solidFill>
              </a:rPr>
              <a:t> CD 38 </a:t>
            </a:r>
            <a:r>
              <a:rPr lang="en-US" sz="2200" b="1" dirty="0" err="1">
                <a:solidFill>
                  <a:srgbClr val="FF0000"/>
                </a:solidFill>
              </a:rPr>
              <a:t>mAb</a:t>
            </a:r>
            <a:r>
              <a:rPr lang="en-US" sz="2200" b="1" dirty="0">
                <a:solidFill>
                  <a:srgbClr val="FF0000"/>
                </a:solidFill>
              </a:rPr>
              <a:t> </a:t>
            </a:r>
            <a:r>
              <a:rPr lang="en-US" sz="2200" b="1" dirty="0" err="1">
                <a:solidFill>
                  <a:srgbClr val="FF0000"/>
                </a:solidFill>
              </a:rPr>
              <a:t>kombinasyonu</a:t>
            </a:r>
            <a:r>
              <a:rPr lang="en-US" sz="2200" b="1" dirty="0">
                <a:solidFill>
                  <a:srgbClr val="FF0000"/>
                </a:solidFill>
              </a:rPr>
              <a:t>(4 </a:t>
            </a:r>
            <a:r>
              <a:rPr lang="en-US" sz="2200" b="1" dirty="0" err="1">
                <a:solidFill>
                  <a:srgbClr val="FF0000"/>
                </a:solidFill>
              </a:rPr>
              <a:t>lü</a:t>
            </a:r>
            <a:r>
              <a:rPr lang="en-US" sz="2200" b="1" dirty="0">
                <a:solidFill>
                  <a:srgbClr val="FF0000"/>
                </a:solidFill>
              </a:rPr>
              <a:t> </a:t>
            </a:r>
            <a:r>
              <a:rPr lang="en-US" sz="2200" b="1" dirty="0" err="1">
                <a:solidFill>
                  <a:srgbClr val="FF0000"/>
                </a:solidFill>
              </a:rPr>
              <a:t>tedaviler</a:t>
            </a:r>
            <a:r>
              <a:rPr lang="en-US" sz="2200" b="1" dirty="0">
                <a:solidFill>
                  <a:srgbClr val="FF0000"/>
                </a:solidFill>
              </a:rPr>
              <a:t>) ; </a:t>
            </a:r>
          </a:p>
          <a:p>
            <a:pPr marL="457200" lvl="1" indent="0">
              <a:buNone/>
            </a:pPr>
            <a:r>
              <a:rPr lang="en-US" sz="2200" b="1" dirty="0">
                <a:solidFill>
                  <a:srgbClr val="FF0000"/>
                </a:solidFill>
              </a:rPr>
              <a:t>         </a:t>
            </a:r>
            <a:r>
              <a:rPr lang="en-US" sz="2200" b="1" dirty="0" err="1">
                <a:solidFill>
                  <a:srgbClr val="FF0000"/>
                </a:solidFill>
              </a:rPr>
              <a:t>Yanıt</a:t>
            </a:r>
            <a:r>
              <a:rPr lang="en-US" sz="2200" b="1" dirty="0">
                <a:solidFill>
                  <a:srgbClr val="FF0000"/>
                </a:solidFill>
              </a:rPr>
              <a:t> </a:t>
            </a:r>
            <a:r>
              <a:rPr lang="en-US" sz="2200" b="1" dirty="0" err="1">
                <a:solidFill>
                  <a:srgbClr val="FF0000"/>
                </a:solidFill>
              </a:rPr>
              <a:t>derinliğini</a:t>
            </a:r>
            <a:r>
              <a:rPr lang="en-US" sz="2200" b="1" dirty="0">
                <a:solidFill>
                  <a:srgbClr val="FF0000"/>
                </a:solidFill>
              </a:rPr>
              <a:t> </a:t>
            </a:r>
            <a:r>
              <a:rPr lang="en-US" sz="2200" b="1" dirty="0" err="1">
                <a:solidFill>
                  <a:srgbClr val="FF0000"/>
                </a:solidFill>
              </a:rPr>
              <a:t>ve</a:t>
            </a:r>
            <a:r>
              <a:rPr lang="en-US" sz="2200" b="1" dirty="0">
                <a:solidFill>
                  <a:srgbClr val="FF0000"/>
                </a:solidFill>
              </a:rPr>
              <a:t> </a:t>
            </a:r>
          </a:p>
          <a:p>
            <a:pPr marL="457200" lvl="1" indent="0">
              <a:buNone/>
            </a:pPr>
            <a:r>
              <a:rPr lang="en-US" sz="2200" b="1" dirty="0">
                <a:solidFill>
                  <a:srgbClr val="FF0000"/>
                </a:solidFill>
              </a:rPr>
              <a:t>         PFS </a:t>
            </a:r>
            <a:r>
              <a:rPr lang="en-US" sz="2200" b="1" dirty="0" err="1">
                <a:solidFill>
                  <a:srgbClr val="FF0000"/>
                </a:solidFill>
              </a:rPr>
              <a:t>i</a:t>
            </a:r>
            <a:r>
              <a:rPr lang="en-US" sz="2200" b="1" dirty="0">
                <a:solidFill>
                  <a:srgbClr val="FF0000"/>
                </a:solidFill>
              </a:rPr>
              <a:t> </a:t>
            </a:r>
            <a:r>
              <a:rPr lang="en-US" sz="2200" b="1" dirty="0" err="1">
                <a:solidFill>
                  <a:srgbClr val="FF0000"/>
                </a:solidFill>
              </a:rPr>
              <a:t>artırmıştır</a:t>
            </a:r>
            <a:r>
              <a:rPr lang="en-US" sz="2200" b="1" dirty="0">
                <a:solidFill>
                  <a:srgbClr val="FF0000"/>
                </a:solidFill>
              </a:rPr>
              <a:t>.</a:t>
            </a:r>
          </a:p>
          <a:p>
            <a:pPr marL="457200" lvl="1" indent="0">
              <a:buNone/>
            </a:pPr>
            <a:endParaRPr lang="en-US" sz="2200" strike="sngStrike" dirty="0"/>
          </a:p>
          <a:p>
            <a:r>
              <a:rPr lang="en-US" sz="2400" b="1" dirty="0" err="1">
                <a:solidFill>
                  <a:srgbClr val="FF0000"/>
                </a:solidFill>
              </a:rPr>
              <a:t>İdame</a:t>
            </a:r>
            <a:r>
              <a:rPr lang="en-US" sz="2400" b="1" dirty="0">
                <a:solidFill>
                  <a:srgbClr val="FF0000"/>
                </a:solidFill>
              </a:rPr>
              <a:t> </a:t>
            </a:r>
            <a:r>
              <a:rPr lang="en-US" sz="2400" b="1" dirty="0" err="1">
                <a:solidFill>
                  <a:srgbClr val="FF0000"/>
                </a:solidFill>
              </a:rPr>
              <a:t>Tedavi</a:t>
            </a:r>
            <a:r>
              <a:rPr lang="en-US" sz="2400" b="1" dirty="0">
                <a:solidFill>
                  <a:srgbClr val="FF0000"/>
                </a:solidFill>
              </a:rPr>
              <a:t> </a:t>
            </a:r>
          </a:p>
          <a:p>
            <a:pPr lvl="1"/>
            <a:r>
              <a:rPr lang="en-US" sz="2200" b="1" dirty="0">
                <a:solidFill>
                  <a:srgbClr val="00B0F0"/>
                </a:solidFill>
              </a:rPr>
              <a:t>Standard-risk </a:t>
            </a:r>
            <a:r>
              <a:rPr lang="en-US" sz="2200" b="1" dirty="0" err="1">
                <a:solidFill>
                  <a:srgbClr val="00B0F0"/>
                </a:solidFill>
              </a:rPr>
              <a:t>hastalık</a:t>
            </a:r>
            <a:r>
              <a:rPr lang="en-US" sz="2200" b="1" dirty="0">
                <a:solidFill>
                  <a:srgbClr val="00B0F0"/>
                </a:solidFill>
              </a:rPr>
              <a:t>: </a:t>
            </a:r>
            <a:r>
              <a:rPr lang="en-US" sz="2200" dirty="0"/>
              <a:t>lenalidomide </a:t>
            </a:r>
            <a:r>
              <a:rPr lang="en-US" sz="2200" dirty="0" err="1"/>
              <a:t>progresyona</a:t>
            </a:r>
            <a:r>
              <a:rPr lang="en-US" sz="2200" dirty="0"/>
              <a:t> </a:t>
            </a:r>
            <a:r>
              <a:rPr lang="en-US" sz="2200" dirty="0" err="1"/>
              <a:t>kadar</a:t>
            </a:r>
            <a:r>
              <a:rPr lang="en-US" sz="2200" dirty="0"/>
              <a:t> </a:t>
            </a:r>
            <a:r>
              <a:rPr lang="en-US" sz="2200" dirty="0" err="1"/>
              <a:t>standart</a:t>
            </a:r>
            <a:r>
              <a:rPr lang="en-US" sz="2200" dirty="0"/>
              <a:t> </a:t>
            </a:r>
            <a:r>
              <a:rPr lang="en-US" sz="2200" dirty="0" err="1"/>
              <a:t>tedavidir</a:t>
            </a:r>
            <a:r>
              <a:rPr lang="en-US" sz="2200" dirty="0"/>
              <a:t> , ama </a:t>
            </a:r>
            <a:r>
              <a:rPr lang="en-US" sz="2200" dirty="0" err="1"/>
              <a:t>sürdürülen</a:t>
            </a:r>
            <a:r>
              <a:rPr lang="en-US" sz="2200" dirty="0"/>
              <a:t> MRD </a:t>
            </a:r>
            <a:r>
              <a:rPr lang="en-US" sz="2200" dirty="0" err="1"/>
              <a:t>negatifliği</a:t>
            </a:r>
            <a:r>
              <a:rPr lang="en-US" sz="2200" dirty="0"/>
              <a:t>  </a:t>
            </a:r>
            <a:r>
              <a:rPr lang="en-US" sz="2200" dirty="0" err="1"/>
              <a:t>kazanılması</a:t>
            </a:r>
            <a:r>
              <a:rPr lang="en-US" sz="2200" dirty="0"/>
              <a:t> </a:t>
            </a:r>
            <a:r>
              <a:rPr lang="en-US" sz="2200" dirty="0" err="1"/>
              <a:t>lenalidomidin</a:t>
            </a:r>
            <a:r>
              <a:rPr lang="en-US" sz="2200" dirty="0"/>
              <a:t> </a:t>
            </a:r>
            <a:r>
              <a:rPr lang="en-US" sz="2200" dirty="0" err="1"/>
              <a:t>erken</a:t>
            </a:r>
            <a:r>
              <a:rPr lang="en-US" sz="2200" dirty="0"/>
              <a:t> </a:t>
            </a:r>
            <a:r>
              <a:rPr lang="en-US" sz="2200" dirty="0" err="1"/>
              <a:t>kesilmesi</a:t>
            </a:r>
            <a:r>
              <a:rPr lang="en-US" sz="2200" dirty="0"/>
              <a:t> </a:t>
            </a:r>
            <a:r>
              <a:rPr lang="en-US" sz="2200" dirty="0" err="1"/>
              <a:t>açısından</a:t>
            </a:r>
            <a:r>
              <a:rPr lang="en-US" sz="2200" dirty="0"/>
              <a:t> </a:t>
            </a:r>
            <a:r>
              <a:rPr lang="en-US" sz="2200" dirty="0" err="1"/>
              <a:t>mantıklı</a:t>
            </a:r>
            <a:r>
              <a:rPr lang="en-US" sz="2200" dirty="0"/>
              <a:t> </a:t>
            </a:r>
            <a:r>
              <a:rPr lang="en-US" sz="2200" dirty="0" err="1"/>
              <a:t>bir</a:t>
            </a:r>
            <a:r>
              <a:rPr lang="en-US" sz="2200" dirty="0"/>
              <a:t> </a:t>
            </a:r>
            <a:r>
              <a:rPr lang="en-US" sz="2200" dirty="0" err="1"/>
              <a:t>strateji</a:t>
            </a:r>
            <a:r>
              <a:rPr lang="en-US" sz="2200" dirty="0"/>
              <a:t> </a:t>
            </a:r>
            <a:r>
              <a:rPr lang="en-US" sz="2200" dirty="0" err="1"/>
              <a:t>olabilir</a:t>
            </a:r>
            <a:r>
              <a:rPr lang="en-US" sz="2200" dirty="0"/>
              <a:t>. </a:t>
            </a:r>
          </a:p>
          <a:p>
            <a:pPr marL="457200" lvl="1" indent="0">
              <a:buNone/>
            </a:pPr>
            <a:endParaRPr lang="en-US" sz="2200" dirty="0"/>
          </a:p>
          <a:p>
            <a:pPr lvl="1"/>
            <a:r>
              <a:rPr lang="en-US" sz="2200" b="1" dirty="0">
                <a:solidFill>
                  <a:srgbClr val="00B0F0"/>
                </a:solidFill>
                <a:latin typeface="Calibri"/>
                <a:ea typeface="Calibri"/>
                <a:cs typeface="Calibri"/>
              </a:rPr>
              <a:t>High-risk disease: </a:t>
            </a:r>
            <a:r>
              <a:rPr lang="en-US" sz="2200" dirty="0" err="1">
                <a:latin typeface="Calibri"/>
                <a:ea typeface="Calibri"/>
                <a:cs typeface="Calibri"/>
              </a:rPr>
              <a:t>IMiD</a:t>
            </a:r>
            <a:r>
              <a:rPr lang="en-US" sz="2200" dirty="0">
                <a:latin typeface="Calibri"/>
                <a:ea typeface="Calibri"/>
                <a:cs typeface="Calibri"/>
              </a:rPr>
              <a:t> </a:t>
            </a:r>
            <a:r>
              <a:rPr lang="en-US" sz="2200" dirty="0" err="1">
                <a:latin typeface="Calibri"/>
                <a:ea typeface="Calibri"/>
                <a:cs typeface="Calibri"/>
              </a:rPr>
              <a:t>ve</a:t>
            </a:r>
            <a:r>
              <a:rPr lang="en-US" sz="2200" dirty="0">
                <a:latin typeface="Calibri"/>
                <a:ea typeface="Calibri"/>
                <a:cs typeface="Calibri"/>
              </a:rPr>
              <a:t> PI </a:t>
            </a:r>
            <a:r>
              <a:rPr lang="en-US" sz="2200" dirty="0" err="1">
                <a:latin typeface="Calibri"/>
                <a:ea typeface="Calibri"/>
                <a:cs typeface="Calibri"/>
              </a:rPr>
              <a:t>kombinasyonuyla</a:t>
            </a:r>
            <a:r>
              <a:rPr lang="en-US" sz="2200" dirty="0">
                <a:latin typeface="Calibri"/>
                <a:ea typeface="Calibri"/>
                <a:cs typeface="Calibri"/>
              </a:rPr>
              <a:t> </a:t>
            </a:r>
            <a:r>
              <a:rPr lang="en-US" sz="2200" dirty="0" err="1">
                <a:latin typeface="Calibri"/>
                <a:ea typeface="Calibri"/>
                <a:cs typeface="Calibri"/>
              </a:rPr>
              <a:t>süresiz</a:t>
            </a:r>
            <a:r>
              <a:rPr lang="en-US" sz="2200" dirty="0">
                <a:latin typeface="Calibri"/>
                <a:ea typeface="Calibri"/>
                <a:cs typeface="Calibri"/>
              </a:rPr>
              <a:t> </a:t>
            </a:r>
            <a:r>
              <a:rPr lang="en-US" sz="2200" dirty="0" err="1">
                <a:latin typeface="Calibri"/>
                <a:ea typeface="Calibri"/>
                <a:cs typeface="Calibri"/>
              </a:rPr>
              <a:t>idame</a:t>
            </a:r>
            <a:r>
              <a:rPr lang="en-US" sz="2200" dirty="0">
                <a:latin typeface="Calibri"/>
                <a:ea typeface="Calibri"/>
                <a:cs typeface="Calibri"/>
              </a:rPr>
              <a:t> </a:t>
            </a:r>
            <a:r>
              <a:rPr lang="en-US" sz="2200" dirty="0" err="1">
                <a:latin typeface="Calibri"/>
                <a:ea typeface="Calibri"/>
                <a:cs typeface="Calibri"/>
              </a:rPr>
              <a:t>tedavi</a:t>
            </a:r>
            <a:r>
              <a:rPr lang="en-US" sz="2200" dirty="0">
                <a:latin typeface="Calibri"/>
                <a:ea typeface="Calibri"/>
                <a:cs typeface="Calibri"/>
              </a:rPr>
              <a:t> </a:t>
            </a:r>
            <a:r>
              <a:rPr lang="en-US" sz="2200" dirty="0" err="1">
                <a:latin typeface="Calibri"/>
                <a:ea typeface="Calibri"/>
                <a:cs typeface="Calibri"/>
              </a:rPr>
              <a:t>düşünülmeli</a:t>
            </a:r>
            <a:endParaRPr lang="en-US" sz="2200" dirty="0">
              <a:latin typeface="Calibri"/>
              <a:ea typeface="Calibri"/>
              <a:cs typeface="Calibri"/>
            </a:endParaRPr>
          </a:p>
          <a:p>
            <a:pPr lvl="1"/>
            <a:r>
              <a:rPr lang="en-US" sz="2200" b="1" dirty="0" err="1">
                <a:solidFill>
                  <a:srgbClr val="00B050"/>
                </a:solidFill>
              </a:rPr>
              <a:t>Lenalidomid</a:t>
            </a:r>
            <a:r>
              <a:rPr lang="en-US" sz="2200" b="1" dirty="0">
                <a:solidFill>
                  <a:srgbClr val="00B050"/>
                </a:solidFill>
              </a:rPr>
              <a:t> </a:t>
            </a:r>
            <a:r>
              <a:rPr lang="en-US" sz="2200" b="1" dirty="0" err="1">
                <a:solidFill>
                  <a:srgbClr val="00B050"/>
                </a:solidFill>
              </a:rPr>
              <a:t>ile</a:t>
            </a:r>
            <a:r>
              <a:rPr lang="en-US" sz="2200" b="1" dirty="0">
                <a:solidFill>
                  <a:srgbClr val="00B050"/>
                </a:solidFill>
              </a:rPr>
              <a:t> CD38 </a:t>
            </a:r>
            <a:r>
              <a:rPr lang="en-US" sz="2200" b="1" dirty="0" err="1">
                <a:solidFill>
                  <a:srgbClr val="00B050"/>
                </a:solidFill>
              </a:rPr>
              <a:t>mAb'yi</a:t>
            </a:r>
            <a:r>
              <a:rPr lang="en-US" sz="2200" b="1" dirty="0">
                <a:solidFill>
                  <a:srgbClr val="00B050"/>
                </a:solidFill>
              </a:rPr>
              <a:t> </a:t>
            </a:r>
            <a:r>
              <a:rPr lang="en-US" sz="2200" b="1" dirty="0" err="1">
                <a:solidFill>
                  <a:srgbClr val="00B050"/>
                </a:solidFill>
              </a:rPr>
              <a:t>birleştiren</a:t>
            </a:r>
            <a:r>
              <a:rPr lang="en-US" sz="2200" b="1" dirty="0">
                <a:solidFill>
                  <a:srgbClr val="00B050"/>
                </a:solidFill>
              </a:rPr>
              <a:t> </a:t>
            </a:r>
            <a:r>
              <a:rPr lang="en-US" sz="2200" b="1" dirty="0" err="1">
                <a:solidFill>
                  <a:srgbClr val="00B050"/>
                </a:solidFill>
              </a:rPr>
              <a:t>çiftler</a:t>
            </a:r>
            <a:r>
              <a:rPr lang="en-US" sz="2200" b="1" dirty="0">
                <a:solidFill>
                  <a:srgbClr val="00B050"/>
                </a:solidFill>
              </a:rPr>
              <a:t> </a:t>
            </a:r>
            <a:r>
              <a:rPr lang="en-US" sz="2200" b="1" dirty="0" err="1">
                <a:solidFill>
                  <a:srgbClr val="00B050"/>
                </a:solidFill>
              </a:rPr>
              <a:t>bir</a:t>
            </a:r>
            <a:r>
              <a:rPr lang="en-US" sz="2200" b="1" dirty="0">
                <a:solidFill>
                  <a:srgbClr val="00B050"/>
                </a:solidFill>
              </a:rPr>
              <a:t> </a:t>
            </a:r>
            <a:r>
              <a:rPr lang="en-US" sz="2200" b="1" dirty="0" err="1">
                <a:solidFill>
                  <a:srgbClr val="00B050"/>
                </a:solidFill>
              </a:rPr>
              <a:t>sonraki</a:t>
            </a:r>
            <a:r>
              <a:rPr lang="en-US" sz="2200" b="1" dirty="0">
                <a:solidFill>
                  <a:srgbClr val="00B050"/>
                </a:solidFill>
              </a:rPr>
              <a:t> </a:t>
            </a:r>
            <a:r>
              <a:rPr lang="en-US" sz="2200" b="1" dirty="0" err="1">
                <a:solidFill>
                  <a:srgbClr val="00B050"/>
                </a:solidFill>
              </a:rPr>
              <a:t>standart</a:t>
            </a:r>
            <a:r>
              <a:rPr lang="en-US" sz="2200" b="1" dirty="0">
                <a:solidFill>
                  <a:srgbClr val="00B050"/>
                </a:solidFill>
              </a:rPr>
              <a:t> </a:t>
            </a:r>
            <a:r>
              <a:rPr lang="en-US" sz="2200" b="1" dirty="0" err="1">
                <a:solidFill>
                  <a:srgbClr val="00B050"/>
                </a:solidFill>
              </a:rPr>
              <a:t>olabilir</a:t>
            </a:r>
            <a:endParaRPr lang="en-US" sz="2200" b="1" dirty="0">
              <a:solidFill>
                <a:srgbClr val="00B050"/>
              </a:solidFill>
            </a:endParaRPr>
          </a:p>
          <a:p>
            <a:pPr lvl="1"/>
            <a:r>
              <a:rPr lang="en-US" sz="2200" dirty="0" err="1"/>
              <a:t>Devam</a:t>
            </a:r>
            <a:r>
              <a:rPr lang="en-US" sz="2200" dirty="0"/>
              <a:t> </a:t>
            </a:r>
            <a:r>
              <a:rPr lang="en-US" sz="2200" dirty="0" err="1"/>
              <a:t>eden</a:t>
            </a:r>
            <a:r>
              <a:rPr lang="en-US" sz="2200" dirty="0"/>
              <a:t> </a:t>
            </a:r>
            <a:r>
              <a:rPr lang="en-US" sz="2200" dirty="0" err="1"/>
              <a:t>çalışmalar</a:t>
            </a:r>
            <a:r>
              <a:rPr lang="en-US" sz="2200" dirty="0"/>
              <a:t>, </a:t>
            </a:r>
            <a:r>
              <a:rPr lang="en-US" sz="2200" dirty="0" err="1"/>
              <a:t>CELMoD'ların</a:t>
            </a:r>
            <a:r>
              <a:rPr lang="en-US" sz="2200" dirty="0"/>
              <a:t> </a:t>
            </a:r>
            <a:r>
              <a:rPr lang="en-US" sz="2200" dirty="0" err="1"/>
              <a:t>veya</a:t>
            </a:r>
            <a:r>
              <a:rPr lang="en-US" sz="2200" dirty="0"/>
              <a:t> </a:t>
            </a:r>
            <a:r>
              <a:rPr lang="en-US" sz="2200" dirty="0" err="1"/>
              <a:t>BsAb'lerin</a:t>
            </a:r>
            <a:r>
              <a:rPr lang="en-US" sz="2200" dirty="0"/>
              <a:t> </a:t>
            </a:r>
            <a:r>
              <a:rPr lang="en-US" sz="2200" dirty="0" err="1"/>
              <a:t>eklenmesinin</a:t>
            </a:r>
            <a:r>
              <a:rPr lang="en-US" sz="2200" dirty="0"/>
              <a:t> </a:t>
            </a:r>
            <a:r>
              <a:rPr lang="en-US" sz="2200" dirty="0" err="1"/>
              <a:t>etkisini</a:t>
            </a:r>
            <a:r>
              <a:rPr lang="en-US" sz="2200" dirty="0"/>
              <a:t> </a:t>
            </a:r>
            <a:r>
              <a:rPr lang="en-US" sz="2200" dirty="0" err="1"/>
              <a:t>ele</a:t>
            </a:r>
            <a:r>
              <a:rPr lang="en-US" sz="2200" dirty="0"/>
              <a:t> </a:t>
            </a:r>
            <a:r>
              <a:rPr lang="en-US" sz="2200" dirty="0" err="1"/>
              <a:t>almaktadır</a:t>
            </a:r>
            <a:r>
              <a:rPr lang="en-US" sz="2200" dirty="0"/>
              <a:t>.</a:t>
            </a:r>
          </a:p>
        </p:txBody>
      </p:sp>
    </p:spTree>
    <p:extLst>
      <p:ext uri="{BB962C8B-B14F-4D97-AF65-F5344CB8AC3E}">
        <p14:creationId xmlns:p14="http://schemas.microsoft.com/office/powerpoint/2010/main" val="1957618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id="{A94C0214-60CE-4990-6752-C56FF2AEBC44}"/>
              </a:ext>
            </a:extLst>
          </p:cNvPr>
          <p:cNvSpPr txBox="1">
            <a:spLocks noChangeArrowheads="1"/>
          </p:cNvSpPr>
          <p:nvPr/>
        </p:nvSpPr>
        <p:spPr bwMode="auto">
          <a:xfrm>
            <a:off x="497467" y="6492875"/>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Gay. ASH 2023. </a:t>
            </a:r>
            <a:r>
              <a:rPr kumimoji="0" lang="en-US"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4</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sp>
        <p:nvSpPr>
          <p:cNvPr id="5" name="Title 1">
            <a:extLst>
              <a:ext uri="{FF2B5EF4-FFF2-40B4-BE49-F238E27FC236}">
                <a16:creationId xmlns:a16="http://schemas.microsoft.com/office/drawing/2014/main" id="{44158DD0-5CAE-B64D-8FBB-4CC9D26C048C}"/>
              </a:ext>
            </a:extLst>
          </p:cNvPr>
          <p:cNvSpPr>
            <a:spLocks noGrp="1"/>
          </p:cNvSpPr>
          <p:nvPr>
            <p:ph type="title"/>
          </p:nvPr>
        </p:nvSpPr>
        <p:spPr>
          <a:xfrm>
            <a:off x="374232" y="210418"/>
            <a:ext cx="11817768" cy="981073"/>
          </a:xfrm>
        </p:spPr>
        <p:txBody>
          <a:bodyPr>
            <a:normAutofit fontScale="90000"/>
          </a:bodyPr>
          <a:lstStyle/>
          <a:p>
            <a:r>
              <a:rPr lang="en-US" sz="3600" b="1" dirty="0">
                <a:solidFill>
                  <a:srgbClr val="FF0000"/>
                </a:solidFill>
              </a:rPr>
              <a:t>                                                      </a:t>
            </a:r>
            <a:r>
              <a:rPr lang="en-US" sz="3600" b="1" dirty="0" err="1">
                <a:solidFill>
                  <a:srgbClr val="FF0000"/>
                </a:solidFill>
              </a:rPr>
              <a:t>IsKia</a:t>
            </a:r>
            <a:r>
              <a:rPr lang="en-US" sz="3600" b="1" dirty="0">
                <a:solidFill>
                  <a:srgbClr val="FF0000"/>
                </a:solidFill>
              </a:rPr>
              <a:t> EMN24: </a:t>
            </a:r>
            <a:br>
              <a:rPr lang="en-US" sz="3600" b="1" dirty="0">
                <a:solidFill>
                  <a:srgbClr val="FF0000"/>
                </a:solidFill>
              </a:rPr>
            </a:br>
            <a:r>
              <a:rPr lang="en-US" sz="3600" b="1" dirty="0">
                <a:solidFill>
                  <a:srgbClr val="FF0000"/>
                </a:solidFill>
              </a:rPr>
              <a:t>          Post-Consolidation MRD Negativity by  Cytogenetic Risk</a:t>
            </a:r>
          </a:p>
        </p:txBody>
      </p:sp>
      <p:pic>
        <p:nvPicPr>
          <p:cNvPr id="7" name="Resim 6" descr="metin, ekran görüntüsü, diyagram, yazı tipi içeren bir resim&#10;&#10;Yapay zeka tarafından oluşturulan içerik yanlış olabilir.">
            <a:extLst>
              <a:ext uri="{FF2B5EF4-FFF2-40B4-BE49-F238E27FC236}">
                <a16:creationId xmlns:a16="http://schemas.microsoft.com/office/drawing/2014/main" id="{2C9BA65F-6A3B-E9FB-0B73-7E90DA0E2706}"/>
              </a:ext>
            </a:extLst>
          </p:cNvPr>
          <p:cNvPicPr>
            <a:picLocks noChangeAspect="1"/>
          </p:cNvPicPr>
          <p:nvPr/>
        </p:nvPicPr>
        <p:blipFill>
          <a:blip r:embed="rId2"/>
          <a:stretch>
            <a:fillRect/>
          </a:stretch>
        </p:blipFill>
        <p:spPr>
          <a:xfrm>
            <a:off x="-1" y="1389481"/>
            <a:ext cx="11914909" cy="4869002"/>
          </a:xfrm>
          <a:prstGeom prst="rect">
            <a:avLst/>
          </a:prstGeom>
        </p:spPr>
      </p:pic>
    </p:spTree>
    <p:extLst>
      <p:ext uri="{BB962C8B-B14F-4D97-AF65-F5344CB8AC3E}">
        <p14:creationId xmlns:p14="http://schemas.microsoft.com/office/powerpoint/2010/main" val="209494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E4C676-88CA-4F32-D077-F7984F25008E}"/>
              </a:ext>
            </a:extLst>
          </p:cNvPr>
          <p:cNvSpPr>
            <a:spLocks noGrp="1"/>
          </p:cNvSpPr>
          <p:nvPr>
            <p:ph type="title"/>
          </p:nvPr>
        </p:nvSpPr>
        <p:spPr>
          <a:xfrm>
            <a:off x="609759" y="238127"/>
            <a:ext cx="10872444" cy="1036491"/>
          </a:xfrm>
        </p:spPr>
        <p:txBody>
          <a:bodyPr>
            <a:normAutofit fontScale="90000"/>
          </a:bodyPr>
          <a:lstStyle/>
          <a:p>
            <a:r>
              <a:rPr lang="en-US" b="1" dirty="0" err="1">
                <a:solidFill>
                  <a:srgbClr val="FF0000"/>
                </a:solidFill>
              </a:rPr>
              <a:t>IsKia</a:t>
            </a:r>
            <a:r>
              <a:rPr lang="en-US" b="1" dirty="0">
                <a:solidFill>
                  <a:srgbClr val="FF0000"/>
                </a:solidFill>
              </a:rPr>
              <a:t> EMN24: MRD Negativity by Treatment Phase</a:t>
            </a:r>
          </a:p>
        </p:txBody>
      </p:sp>
      <p:sp>
        <p:nvSpPr>
          <p:cNvPr id="5" name="Text Box 11">
            <a:extLst>
              <a:ext uri="{FF2B5EF4-FFF2-40B4-BE49-F238E27FC236}">
                <a16:creationId xmlns:a16="http://schemas.microsoft.com/office/drawing/2014/main" id="{83FA7017-E1E1-54B0-8D17-3EC4CECAD8C1}"/>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Gay. ASH 2023. </a:t>
            </a:r>
            <a:r>
              <a:rPr kumimoji="0" lang="en-US"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4</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sp>
        <p:nvSpPr>
          <p:cNvPr id="7" name="Metin kutusu 6">
            <a:extLst>
              <a:ext uri="{FF2B5EF4-FFF2-40B4-BE49-F238E27FC236}">
                <a16:creationId xmlns:a16="http://schemas.microsoft.com/office/drawing/2014/main" id="{4DDCEBC2-B6A0-6D03-78A4-2DC97C81FC96}"/>
              </a:ext>
            </a:extLst>
          </p:cNvPr>
          <p:cNvSpPr txBox="1"/>
          <p:nvPr/>
        </p:nvSpPr>
        <p:spPr>
          <a:xfrm>
            <a:off x="3456708" y="1465639"/>
            <a:ext cx="4627418" cy="369332"/>
          </a:xfrm>
          <a:prstGeom prst="rect">
            <a:avLst/>
          </a:prstGeom>
          <a:noFill/>
        </p:spPr>
        <p:txBody>
          <a:bodyPr wrap="square">
            <a:spAutoFit/>
          </a:bodyPr>
          <a:lstStyle/>
          <a:p>
            <a:r>
              <a:rPr lang="en-US" sz="1800" b="1" dirty="0">
                <a:solidFill>
                  <a:srgbClr val="FF0000"/>
                </a:solidFill>
              </a:rPr>
              <a:t>MRD </a:t>
            </a:r>
            <a:r>
              <a:rPr lang="en-US" sz="1800" b="1" dirty="0" err="1">
                <a:solidFill>
                  <a:srgbClr val="FF0000"/>
                </a:solidFill>
              </a:rPr>
              <a:t>negatiflik</a:t>
            </a:r>
            <a:r>
              <a:rPr lang="en-US" sz="1800" b="1" dirty="0">
                <a:solidFill>
                  <a:srgbClr val="FF0000"/>
                </a:solidFill>
              </a:rPr>
              <a:t> </a:t>
            </a:r>
            <a:r>
              <a:rPr lang="en-US" sz="1800" b="1" dirty="0" err="1">
                <a:solidFill>
                  <a:srgbClr val="FF0000"/>
                </a:solidFill>
              </a:rPr>
              <a:t>oranları</a:t>
            </a:r>
            <a:r>
              <a:rPr lang="en-US" sz="1800" b="1" dirty="0">
                <a:solidFill>
                  <a:srgbClr val="FF0000"/>
                </a:solidFill>
              </a:rPr>
              <a:t> </a:t>
            </a:r>
            <a:r>
              <a:rPr lang="en-US" sz="1800" b="1" dirty="0" err="1">
                <a:solidFill>
                  <a:srgbClr val="FF0000"/>
                </a:solidFill>
              </a:rPr>
              <a:t>zamanla</a:t>
            </a:r>
            <a:r>
              <a:rPr lang="en-US" sz="1800" b="1" dirty="0">
                <a:solidFill>
                  <a:srgbClr val="FF0000"/>
                </a:solidFill>
              </a:rPr>
              <a:t> </a:t>
            </a:r>
            <a:r>
              <a:rPr lang="en-US" sz="1800" b="1" dirty="0" err="1">
                <a:solidFill>
                  <a:srgbClr val="FF0000"/>
                </a:solidFill>
              </a:rPr>
              <a:t>iyileşti</a:t>
            </a:r>
            <a:r>
              <a:rPr lang="en-US" sz="1800" dirty="0"/>
              <a:t>.</a:t>
            </a:r>
          </a:p>
        </p:txBody>
      </p:sp>
      <p:graphicFrame>
        <p:nvGraphicFramePr>
          <p:cNvPr id="9" name="Group 3">
            <a:extLst>
              <a:ext uri="{FF2B5EF4-FFF2-40B4-BE49-F238E27FC236}">
                <a16:creationId xmlns:a16="http://schemas.microsoft.com/office/drawing/2014/main" id="{8BDEEB71-9F27-2C8E-E3C2-6025D65AE67B}"/>
              </a:ext>
            </a:extLst>
          </p:cNvPr>
          <p:cNvGraphicFramePr>
            <a:graphicFrameLocks/>
          </p:cNvGraphicFramePr>
          <p:nvPr/>
        </p:nvGraphicFramePr>
        <p:xfrm>
          <a:off x="666829" y="2202874"/>
          <a:ext cx="10758304" cy="3017568"/>
        </p:xfrm>
        <a:graphic>
          <a:graphicData uri="http://schemas.openxmlformats.org/drawingml/2006/table">
            <a:tbl>
              <a:tblPr/>
              <a:tblGrid>
                <a:gridCol w="6031113">
                  <a:extLst>
                    <a:ext uri="{9D8B030D-6E8A-4147-A177-3AD203B41FA5}">
                      <a16:colId xmlns:a16="http://schemas.microsoft.com/office/drawing/2014/main" val="20000"/>
                    </a:ext>
                  </a:extLst>
                </a:gridCol>
                <a:gridCol w="1441559">
                  <a:extLst>
                    <a:ext uri="{9D8B030D-6E8A-4147-A177-3AD203B41FA5}">
                      <a16:colId xmlns:a16="http://schemas.microsoft.com/office/drawing/2014/main" val="20002"/>
                    </a:ext>
                  </a:extLst>
                </a:gridCol>
                <a:gridCol w="1303671">
                  <a:extLst>
                    <a:ext uri="{9D8B030D-6E8A-4147-A177-3AD203B41FA5}">
                      <a16:colId xmlns:a16="http://schemas.microsoft.com/office/drawing/2014/main" val="3430120438"/>
                    </a:ext>
                  </a:extLst>
                </a:gridCol>
                <a:gridCol w="940147">
                  <a:extLst>
                    <a:ext uri="{9D8B030D-6E8A-4147-A177-3AD203B41FA5}">
                      <a16:colId xmlns:a16="http://schemas.microsoft.com/office/drawing/2014/main" val="26001721"/>
                    </a:ext>
                  </a:extLst>
                </a:gridCol>
                <a:gridCol w="1041814">
                  <a:extLst>
                    <a:ext uri="{9D8B030D-6E8A-4147-A177-3AD203B41FA5}">
                      <a16:colId xmlns:a16="http://schemas.microsoft.com/office/drawing/2014/main" val="1324921603"/>
                    </a:ext>
                  </a:extLst>
                </a:gridCol>
              </a:tblGrid>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800" b="1" i="0" u="none" strike="noStrike" cap="none" normalizeH="0" baseline="0" dirty="0">
                          <a:ln>
                            <a:noFill/>
                          </a:ln>
                          <a:solidFill>
                            <a:schemeClr val="tx1"/>
                          </a:solidFill>
                          <a:effectLst/>
                          <a:latin typeface="+mn-lt"/>
                        </a:rPr>
                        <a:t>Outcome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mn-lt"/>
                        </a:rPr>
                        <a:t>Isa-KRd</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mn-lt"/>
                        </a:rPr>
                        <a:t>(n = 151)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mn-lt"/>
                        </a:rPr>
                        <a:t>KRd</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mn-lt"/>
                        </a:rPr>
                        <a:t>(n = 151)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mn-lt"/>
                        </a:rPr>
                        <a:t>Odds Ratio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1" u="none" strike="noStrike" cap="none" normalizeH="0" baseline="0" dirty="0">
                          <a:ln>
                            <a:noFill/>
                          </a:ln>
                          <a:solidFill>
                            <a:schemeClr val="tx1"/>
                          </a:solidFill>
                          <a:effectLst/>
                          <a:latin typeface="+mn-lt"/>
                        </a:rPr>
                        <a:t>P</a:t>
                      </a:r>
                      <a:r>
                        <a:rPr kumimoji="0" lang="en-US" sz="1800" b="1" i="0" u="none" strike="noStrike" cap="none" normalizeH="0" baseline="0" dirty="0">
                          <a:ln>
                            <a:noFill/>
                          </a:ln>
                          <a:solidFill>
                            <a:schemeClr val="tx1"/>
                          </a:solidFill>
                          <a:effectLst/>
                          <a:latin typeface="+mn-lt"/>
                        </a:rPr>
                        <a:t> Value</a:t>
                      </a:r>
                      <a:endParaRPr kumimoji="0" lang="en-US" sz="1800" b="1" i="1"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44488" marR="0" lvl="1" indent="-330200" algn="l" defTabSz="914400" rtl="0" eaLnBrk="1" fontAlgn="base" latinLnBrk="0" hangingPunct="1">
                        <a:lnSpc>
                          <a:spcPct val="100000"/>
                        </a:lnSpc>
                        <a:spcBef>
                          <a:spcPct val="0"/>
                        </a:spcBef>
                        <a:spcAft>
                          <a:spcPct val="0"/>
                        </a:spcAft>
                        <a:buClr>
                          <a:srgbClr val="000000"/>
                        </a:buClr>
                        <a:buSzPct val="120000"/>
                        <a:buFontTx/>
                        <a:buNone/>
                        <a:tabLst/>
                      </a:pPr>
                      <a:r>
                        <a:rPr kumimoji="0" lang="en-US" sz="1800" b="0" i="0" u="none" strike="noStrike" cap="none" normalizeH="0" baseline="0" dirty="0">
                          <a:ln>
                            <a:noFill/>
                          </a:ln>
                          <a:solidFill>
                            <a:schemeClr val="bg2">
                              <a:lumMod val="10000"/>
                            </a:schemeClr>
                          </a:solidFill>
                          <a:effectLst/>
                          <a:latin typeface="+mn-lt"/>
                        </a:rPr>
                        <a:t>MRD negativity by treatment phase (NGS 10</a:t>
                      </a:r>
                      <a:r>
                        <a:rPr kumimoji="0" lang="en-US" sz="1800" b="0" i="0" u="none" strike="noStrike" cap="none" normalizeH="0" baseline="30000" dirty="0">
                          <a:ln>
                            <a:noFill/>
                          </a:ln>
                          <a:solidFill>
                            <a:schemeClr val="bg2">
                              <a:lumMod val="10000"/>
                            </a:schemeClr>
                          </a:solidFill>
                          <a:effectLst/>
                          <a:latin typeface="+mn-lt"/>
                        </a:rPr>
                        <a:t>-5 </a:t>
                      </a:r>
                      <a:r>
                        <a:rPr kumimoji="0" lang="en-US" sz="1800" b="0" i="0" u="none" strike="noStrike" cap="none" normalizeH="0" baseline="0" dirty="0">
                          <a:ln>
                            <a:noFill/>
                          </a:ln>
                          <a:solidFill>
                            <a:schemeClr val="bg2">
                              <a:lumMod val="10000"/>
                            </a:schemeClr>
                          </a:solidFill>
                          <a:effectLst/>
                          <a:latin typeface="+mn-lt"/>
                        </a:rPr>
                        <a:t>cutoff), %</a:t>
                      </a:r>
                    </a:p>
                    <a:p>
                      <a:pPr marL="344488" marR="0" lvl="1" indent="-33020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pPr>
                      <a:r>
                        <a:rPr kumimoji="0" lang="en-US" sz="1800" b="0" i="0" u="none" strike="noStrike" cap="none" normalizeH="0" baseline="0" dirty="0">
                          <a:ln>
                            <a:noFill/>
                          </a:ln>
                          <a:solidFill>
                            <a:schemeClr val="bg2">
                              <a:lumMod val="10000"/>
                            </a:schemeClr>
                          </a:solidFill>
                          <a:effectLst/>
                          <a:latin typeface="+mn-lt"/>
                        </a:rPr>
                        <a:t>Post induction</a:t>
                      </a:r>
                    </a:p>
                    <a:p>
                      <a:pPr marL="344488" marR="0" lvl="1" indent="-33020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pPr>
                      <a:r>
                        <a:rPr kumimoji="0" lang="en-US" sz="1800" b="0" i="0" u="none" strike="noStrike" cap="none" normalizeH="0" baseline="0" dirty="0">
                          <a:ln>
                            <a:noFill/>
                          </a:ln>
                          <a:solidFill>
                            <a:schemeClr val="bg2">
                              <a:lumMod val="10000"/>
                            </a:schemeClr>
                          </a:solidFill>
                          <a:effectLst/>
                          <a:latin typeface="+mn-lt"/>
                        </a:rPr>
                        <a:t>Post ASCT</a:t>
                      </a:r>
                    </a:p>
                    <a:p>
                      <a:pPr marL="344488" marR="0" lvl="1" indent="-33020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pPr>
                      <a:r>
                        <a:rPr kumimoji="0" lang="en-US" sz="1800" b="0" i="0" u="none" strike="noStrike" cap="none" normalizeH="0" baseline="0" dirty="0">
                          <a:ln>
                            <a:noFill/>
                          </a:ln>
                          <a:solidFill>
                            <a:schemeClr val="bg2">
                              <a:lumMod val="10000"/>
                            </a:schemeClr>
                          </a:solidFill>
                          <a:effectLst/>
                          <a:latin typeface="+mn-lt"/>
                        </a:rPr>
                        <a:t>Post consolidation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45</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64</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77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26</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49</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67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2.34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1.93</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1.67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&lt;.001</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.006</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.049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284484391"/>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44488" marR="0" lvl="1" indent="-330200" algn="l" defTabSz="914400" rtl="0" eaLnBrk="1" fontAlgn="base" latinLnBrk="0" hangingPunct="1">
                        <a:lnSpc>
                          <a:spcPct val="100000"/>
                        </a:lnSpc>
                        <a:spcBef>
                          <a:spcPct val="0"/>
                        </a:spcBef>
                        <a:spcAft>
                          <a:spcPct val="0"/>
                        </a:spcAft>
                        <a:buClr>
                          <a:srgbClr val="000000"/>
                        </a:buClr>
                        <a:buSzPct val="120000"/>
                        <a:buFontTx/>
                        <a:buNone/>
                        <a:tabLst/>
                      </a:pPr>
                      <a:r>
                        <a:rPr kumimoji="0" lang="en-US" sz="1800" b="0" i="0" u="none" strike="noStrike" cap="none" normalizeH="0" baseline="0" dirty="0">
                          <a:ln>
                            <a:noFill/>
                          </a:ln>
                          <a:solidFill>
                            <a:schemeClr val="bg2">
                              <a:lumMod val="10000"/>
                            </a:schemeClr>
                          </a:solidFill>
                          <a:effectLst/>
                          <a:latin typeface="+mn-lt"/>
                        </a:rPr>
                        <a:t>MRD negativity by treatment phase (NGS 10</a:t>
                      </a:r>
                      <a:r>
                        <a:rPr kumimoji="0" lang="en-US" sz="1800" b="0" i="0" u="none" strike="noStrike" cap="none" normalizeH="0" baseline="30000" dirty="0">
                          <a:ln>
                            <a:noFill/>
                          </a:ln>
                          <a:solidFill>
                            <a:schemeClr val="bg2">
                              <a:lumMod val="10000"/>
                            </a:schemeClr>
                          </a:solidFill>
                          <a:effectLst/>
                          <a:latin typeface="+mn-lt"/>
                        </a:rPr>
                        <a:t>-6 </a:t>
                      </a:r>
                      <a:r>
                        <a:rPr kumimoji="0" lang="en-US" sz="1800" b="0" i="0" u="none" strike="noStrike" cap="none" normalizeH="0" baseline="0" dirty="0">
                          <a:ln>
                            <a:noFill/>
                          </a:ln>
                          <a:solidFill>
                            <a:schemeClr val="bg2">
                              <a:lumMod val="10000"/>
                            </a:schemeClr>
                          </a:solidFill>
                          <a:effectLst/>
                          <a:latin typeface="+mn-lt"/>
                        </a:rPr>
                        <a:t>cutoff), %</a:t>
                      </a:r>
                    </a:p>
                    <a:p>
                      <a:pPr marL="344488" marR="0" lvl="1" indent="-33020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pPr>
                      <a:r>
                        <a:rPr kumimoji="0" lang="en-US" sz="1800" b="0" i="0" u="none" strike="noStrike" cap="none" normalizeH="0" baseline="0" dirty="0">
                          <a:ln>
                            <a:noFill/>
                          </a:ln>
                          <a:solidFill>
                            <a:schemeClr val="bg2">
                              <a:lumMod val="10000"/>
                            </a:schemeClr>
                          </a:solidFill>
                          <a:effectLst/>
                          <a:latin typeface="+mn-lt"/>
                        </a:rPr>
                        <a:t>Post induction</a:t>
                      </a:r>
                    </a:p>
                    <a:p>
                      <a:pPr marL="344488" marR="0" lvl="1" indent="-33020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pPr>
                      <a:r>
                        <a:rPr kumimoji="0" lang="en-US" sz="1800" b="0" i="0" u="none" strike="noStrike" cap="none" normalizeH="0" baseline="0" dirty="0">
                          <a:ln>
                            <a:noFill/>
                          </a:ln>
                          <a:solidFill>
                            <a:schemeClr val="bg2">
                              <a:lumMod val="10000"/>
                            </a:schemeClr>
                          </a:solidFill>
                          <a:effectLst/>
                          <a:latin typeface="+mn-lt"/>
                        </a:rPr>
                        <a:t>Post ASCT</a:t>
                      </a:r>
                    </a:p>
                    <a:p>
                      <a:pPr marL="344488" marR="0" lvl="1" indent="-330200" algn="l" defTabSz="914400" rtl="0" eaLnBrk="1" fontAlgn="base" latinLnBrk="0" hangingPunct="1">
                        <a:lnSpc>
                          <a:spcPct val="100000"/>
                        </a:lnSpc>
                        <a:spcBef>
                          <a:spcPct val="0"/>
                        </a:spcBef>
                        <a:spcAft>
                          <a:spcPct val="0"/>
                        </a:spcAft>
                        <a:buClr>
                          <a:srgbClr val="000000"/>
                        </a:buClr>
                        <a:buSzPct val="120000"/>
                        <a:buFont typeface="Wingdings" panose="05000000000000000000" pitchFamily="2" charset="2"/>
                        <a:buChar char="§"/>
                        <a:tabLst/>
                      </a:pPr>
                      <a:r>
                        <a:rPr kumimoji="0" lang="en-US" sz="1800" b="0" i="0" u="none" strike="noStrike" cap="none" normalizeH="0" baseline="0" dirty="0">
                          <a:ln>
                            <a:noFill/>
                          </a:ln>
                          <a:solidFill>
                            <a:schemeClr val="bg2">
                              <a:lumMod val="10000"/>
                            </a:schemeClr>
                          </a:solidFill>
                          <a:effectLst/>
                          <a:latin typeface="+mn-lt"/>
                        </a:rPr>
                        <a:t>Post consolidation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27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mn-lt"/>
                        </a:rPr>
                        <a:t>52</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67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14</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27</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48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2.36</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3.01</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2.29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.004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800" b="0" i="0" u="none" strike="noStrike" cap="none" normalizeH="0" baseline="0" dirty="0">
                          <a:ln>
                            <a:noFill/>
                          </a:ln>
                          <a:solidFill>
                            <a:schemeClr val="bg2">
                              <a:lumMod val="10000"/>
                            </a:schemeClr>
                          </a:solidFill>
                          <a:effectLst/>
                          <a:latin typeface="+mn-lt"/>
                        </a:rPr>
                        <a:t>&lt;.001</a:t>
                      </a:r>
                      <a:br>
                        <a:rPr kumimoji="0" lang="en-US" sz="1800" b="0" i="0" u="none" strike="noStrike" cap="none" normalizeH="0" baseline="0" dirty="0">
                          <a:ln>
                            <a:noFill/>
                          </a:ln>
                          <a:solidFill>
                            <a:schemeClr val="bg2">
                              <a:lumMod val="10000"/>
                            </a:schemeClr>
                          </a:solidFill>
                          <a:effectLst/>
                          <a:latin typeface="+mn-lt"/>
                        </a:rPr>
                      </a:br>
                      <a:r>
                        <a:rPr kumimoji="0" lang="en-US" sz="1800" b="0" i="0" u="none" strike="noStrike" cap="none" normalizeH="0" baseline="0" dirty="0">
                          <a:ln>
                            <a:noFill/>
                          </a:ln>
                          <a:solidFill>
                            <a:schemeClr val="bg2">
                              <a:lumMod val="10000"/>
                            </a:schemeClr>
                          </a:solidFill>
                          <a:effectLst/>
                          <a:latin typeface="+mn-lt"/>
                        </a:rPr>
                        <a:t>&lt;.001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133577931"/>
                  </a:ext>
                </a:extLst>
              </a:tr>
            </a:tbl>
          </a:graphicData>
        </a:graphic>
      </p:graphicFrame>
      <p:sp>
        <p:nvSpPr>
          <p:cNvPr id="11" name="Metin kutusu 10">
            <a:extLst>
              <a:ext uri="{FF2B5EF4-FFF2-40B4-BE49-F238E27FC236}">
                <a16:creationId xmlns:a16="http://schemas.microsoft.com/office/drawing/2014/main" id="{920D3701-2277-4344-F8E1-306B68949CA6}"/>
              </a:ext>
            </a:extLst>
          </p:cNvPr>
          <p:cNvSpPr txBox="1"/>
          <p:nvPr/>
        </p:nvSpPr>
        <p:spPr>
          <a:xfrm>
            <a:off x="1385454" y="5544198"/>
            <a:ext cx="8769927" cy="369332"/>
          </a:xfrm>
          <a:prstGeom prst="rect">
            <a:avLst/>
          </a:prstGeom>
          <a:noFill/>
        </p:spPr>
        <p:txBody>
          <a:bodyPr wrap="square">
            <a:spAutoFit/>
          </a:bodyPr>
          <a:lstStyle/>
          <a:p>
            <a:r>
              <a:rPr lang="tr-TR" b="1" dirty="0">
                <a:solidFill>
                  <a:srgbClr val="FF0000"/>
                </a:solidFill>
              </a:rPr>
              <a:t>Tüm alt grup analizlerinde Isa-</a:t>
            </a:r>
            <a:r>
              <a:rPr lang="tr-TR" b="1" dirty="0" err="1">
                <a:solidFill>
                  <a:srgbClr val="FF0000"/>
                </a:solidFill>
              </a:rPr>
              <a:t>KRd</a:t>
            </a:r>
            <a:r>
              <a:rPr lang="tr-TR" b="1" dirty="0">
                <a:solidFill>
                  <a:srgbClr val="FF0000"/>
                </a:solidFill>
              </a:rPr>
              <a:t> kolunda MRD negatiflik oranında artış gözlendi</a:t>
            </a:r>
            <a:r>
              <a:rPr lang="tr-TR" dirty="0"/>
              <a:t>.</a:t>
            </a:r>
          </a:p>
        </p:txBody>
      </p:sp>
    </p:spTree>
    <p:extLst>
      <p:ext uri="{BB962C8B-B14F-4D97-AF65-F5344CB8AC3E}">
        <p14:creationId xmlns:p14="http://schemas.microsoft.com/office/powerpoint/2010/main" val="2272083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AB481-61DD-FE19-9A52-6476AF485A6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6BF74E0-4C13-627B-8EB0-ABDCDB62B696}"/>
              </a:ext>
            </a:extLst>
          </p:cNvPr>
          <p:cNvSpPr>
            <a:spLocks noGrp="1"/>
          </p:cNvSpPr>
          <p:nvPr>
            <p:ph type="title"/>
          </p:nvPr>
        </p:nvSpPr>
        <p:spPr>
          <a:xfrm>
            <a:off x="1032163" y="2858944"/>
            <a:ext cx="10515600" cy="1297420"/>
          </a:xfrm>
        </p:spPr>
        <p:txBody>
          <a:bodyPr>
            <a:normAutofit fontScale="90000"/>
          </a:bodyPr>
          <a:lstStyle/>
          <a:p>
            <a:r>
              <a:rPr lang="tr-TR" b="1" dirty="0">
                <a:solidFill>
                  <a:srgbClr val="FF0000"/>
                </a:solidFill>
              </a:rPr>
              <a:t>              Anti CD 38 </a:t>
            </a:r>
            <a:r>
              <a:rPr lang="tr-TR" b="1" dirty="0" err="1">
                <a:solidFill>
                  <a:srgbClr val="FF0000"/>
                </a:solidFill>
              </a:rPr>
              <a:t>li</a:t>
            </a:r>
            <a:r>
              <a:rPr lang="tr-TR" b="1" dirty="0">
                <a:solidFill>
                  <a:srgbClr val="FF0000"/>
                </a:solidFill>
              </a:rPr>
              <a:t> 4 </a:t>
            </a:r>
            <a:r>
              <a:rPr lang="tr-TR" b="1" dirty="0" err="1">
                <a:solidFill>
                  <a:srgbClr val="FF0000"/>
                </a:solidFill>
              </a:rPr>
              <a:t>lü</a:t>
            </a:r>
            <a:r>
              <a:rPr lang="tr-TR" b="1" dirty="0">
                <a:solidFill>
                  <a:srgbClr val="FF0000"/>
                </a:solidFill>
              </a:rPr>
              <a:t> Kombinasyonlar </a:t>
            </a:r>
            <a:br>
              <a:rPr lang="tr-TR" b="1" dirty="0">
                <a:solidFill>
                  <a:srgbClr val="FF0000"/>
                </a:solidFill>
              </a:rPr>
            </a:br>
            <a:r>
              <a:rPr lang="tr-TR" b="1" dirty="0">
                <a:solidFill>
                  <a:srgbClr val="FF0000"/>
                </a:solidFill>
              </a:rPr>
              <a:t>                          Yüksek Risk Grubu</a:t>
            </a:r>
          </a:p>
        </p:txBody>
      </p:sp>
    </p:spTree>
    <p:extLst>
      <p:ext uri="{BB962C8B-B14F-4D97-AF65-F5344CB8AC3E}">
        <p14:creationId xmlns:p14="http://schemas.microsoft.com/office/powerpoint/2010/main" val="258349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BA7CFA-DD8B-CE5A-CF6F-BFF7E4A1E607}"/>
              </a:ext>
            </a:extLst>
          </p:cNvPr>
          <p:cNvSpPr>
            <a:spLocks noGrp="1"/>
          </p:cNvSpPr>
          <p:nvPr>
            <p:ph type="title"/>
          </p:nvPr>
        </p:nvSpPr>
        <p:spPr>
          <a:xfrm>
            <a:off x="838200" y="365125"/>
            <a:ext cx="10515600" cy="663575"/>
          </a:xfrm>
        </p:spPr>
        <p:txBody>
          <a:bodyPr>
            <a:normAutofit fontScale="90000"/>
          </a:bodyPr>
          <a:lstStyle/>
          <a:p>
            <a:br>
              <a:rPr lang="tr-TR" b="1" dirty="0">
                <a:solidFill>
                  <a:srgbClr val="FF0000"/>
                </a:solidFill>
                <a:effectLst/>
                <a:latin typeface="Arial" panose="020B0604020202020204" pitchFamily="34" charset="0"/>
              </a:rPr>
            </a:br>
            <a:r>
              <a:rPr lang="tr-TR" b="1" dirty="0">
                <a:solidFill>
                  <a:srgbClr val="FF0000"/>
                </a:solidFill>
                <a:effectLst/>
                <a:latin typeface="Arial" panose="020B0604020202020204" pitchFamily="34" charset="0"/>
              </a:rPr>
              <a:t>   CASSIOPEIA </a:t>
            </a:r>
            <a:r>
              <a:rPr lang="tr-TR" b="1" dirty="0" err="1">
                <a:solidFill>
                  <a:srgbClr val="FF0000"/>
                </a:solidFill>
                <a:effectLst/>
                <a:latin typeface="Arial" panose="020B0604020202020204" pitchFamily="34" charset="0"/>
              </a:rPr>
              <a:t>for</a:t>
            </a:r>
            <a:r>
              <a:rPr lang="tr-TR" b="1" dirty="0">
                <a:solidFill>
                  <a:srgbClr val="FF0000"/>
                </a:solidFill>
                <a:effectLst/>
                <a:latin typeface="Arial" panose="020B0604020202020204" pitchFamily="34" charset="0"/>
              </a:rPr>
              <a:t> NDMM </a:t>
            </a:r>
            <a:r>
              <a:rPr lang="tr-TR" b="1" dirty="0" err="1">
                <a:solidFill>
                  <a:srgbClr val="FF0000"/>
                </a:solidFill>
                <a:effectLst/>
                <a:latin typeface="Arial" panose="020B0604020202020204" pitchFamily="34" charset="0"/>
              </a:rPr>
              <a:t>Study</a:t>
            </a:r>
            <a:r>
              <a:rPr lang="tr-TR" b="1" dirty="0">
                <a:solidFill>
                  <a:srgbClr val="FF0000"/>
                </a:solidFill>
                <a:effectLst/>
                <a:latin typeface="Arial" panose="020B0604020202020204" pitchFamily="34" charset="0"/>
              </a:rPr>
              <a:t> Design</a:t>
            </a:r>
            <a:br>
              <a:rPr lang="tr-TR" dirty="0">
                <a:solidFill>
                  <a:srgbClr val="B00004"/>
                </a:solidFill>
                <a:effectLst/>
                <a:latin typeface="Arial" panose="020B0604020202020204" pitchFamily="34" charset="0"/>
              </a:rPr>
            </a:br>
            <a:endParaRPr lang="tr-TR" dirty="0"/>
          </a:p>
        </p:txBody>
      </p:sp>
      <p:pic>
        <p:nvPicPr>
          <p:cNvPr id="5" name="Resim 4">
            <a:extLst>
              <a:ext uri="{FF2B5EF4-FFF2-40B4-BE49-F238E27FC236}">
                <a16:creationId xmlns:a16="http://schemas.microsoft.com/office/drawing/2014/main" id="{FADE8DA3-0861-09DA-0FBC-D32531A42CA0}"/>
              </a:ext>
            </a:extLst>
          </p:cNvPr>
          <p:cNvPicPr>
            <a:picLocks noChangeAspect="1"/>
          </p:cNvPicPr>
          <p:nvPr/>
        </p:nvPicPr>
        <p:blipFill>
          <a:blip r:embed="rId2"/>
          <a:stretch>
            <a:fillRect/>
          </a:stretch>
        </p:blipFill>
        <p:spPr>
          <a:xfrm>
            <a:off x="444500" y="1312779"/>
            <a:ext cx="11201400" cy="5074554"/>
          </a:xfrm>
          <a:prstGeom prst="rect">
            <a:avLst/>
          </a:prstGeom>
        </p:spPr>
      </p:pic>
    </p:spTree>
    <p:extLst>
      <p:ext uri="{BB962C8B-B14F-4D97-AF65-F5344CB8AC3E}">
        <p14:creationId xmlns:p14="http://schemas.microsoft.com/office/powerpoint/2010/main" val="1391267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29FE8A-BBC2-3079-74F2-E515247BFA5C}"/>
              </a:ext>
            </a:extLst>
          </p:cNvPr>
          <p:cNvSpPr>
            <a:spLocks noGrp="1"/>
          </p:cNvSpPr>
          <p:nvPr>
            <p:ph type="title"/>
          </p:nvPr>
        </p:nvSpPr>
        <p:spPr>
          <a:xfrm>
            <a:off x="361950" y="237614"/>
            <a:ext cx="11468100" cy="547356"/>
          </a:xfrm>
        </p:spPr>
        <p:txBody>
          <a:bodyPr>
            <a:normAutofit fontScale="90000"/>
          </a:bodyPr>
          <a:lstStyle/>
          <a:p>
            <a:r>
              <a:rPr lang="tr-TR" b="1" dirty="0">
                <a:solidFill>
                  <a:srgbClr val="FF0000"/>
                </a:solidFill>
                <a:effectLst/>
                <a:latin typeface="Arial" panose="020B0604020202020204" pitchFamily="34" charset="0"/>
              </a:rPr>
              <a:t> </a:t>
            </a:r>
            <a:br>
              <a:rPr lang="tr-TR" b="1" dirty="0">
                <a:solidFill>
                  <a:srgbClr val="FF0000"/>
                </a:solidFill>
                <a:effectLst/>
                <a:latin typeface="Arial" panose="020B0604020202020204" pitchFamily="34" charset="0"/>
              </a:rPr>
            </a:br>
            <a:r>
              <a:rPr lang="tr-TR" b="1" dirty="0">
                <a:solidFill>
                  <a:srgbClr val="FF0000"/>
                </a:solidFill>
                <a:effectLst/>
                <a:latin typeface="Arial" panose="020B0604020202020204" pitchFamily="34" charset="0"/>
              </a:rPr>
              <a:t>  CASSIOPEIA: PFS </a:t>
            </a:r>
            <a:r>
              <a:rPr lang="tr-TR" b="1" dirty="0" err="1">
                <a:solidFill>
                  <a:srgbClr val="FF0000"/>
                </a:solidFill>
                <a:effectLst/>
                <a:latin typeface="Arial" panose="020B0604020202020204" pitchFamily="34" charset="0"/>
              </a:rPr>
              <a:t>According</a:t>
            </a:r>
            <a:r>
              <a:rPr lang="tr-TR" b="1" dirty="0">
                <a:solidFill>
                  <a:srgbClr val="FF0000"/>
                </a:solidFill>
                <a:effectLst/>
                <a:latin typeface="Arial" panose="020B0604020202020204" pitchFamily="34" charset="0"/>
              </a:rPr>
              <a:t> </a:t>
            </a:r>
            <a:r>
              <a:rPr lang="tr-TR" b="1" dirty="0" err="1">
                <a:solidFill>
                  <a:srgbClr val="FF0000"/>
                </a:solidFill>
                <a:effectLst/>
                <a:latin typeface="Arial" panose="020B0604020202020204" pitchFamily="34" charset="0"/>
              </a:rPr>
              <a:t>to</a:t>
            </a:r>
            <a:r>
              <a:rPr lang="tr-TR" b="1" dirty="0">
                <a:solidFill>
                  <a:srgbClr val="FF0000"/>
                </a:solidFill>
                <a:effectLst/>
                <a:latin typeface="Arial" panose="020B0604020202020204" pitchFamily="34" charset="0"/>
              </a:rPr>
              <a:t> Risk </a:t>
            </a:r>
            <a:r>
              <a:rPr lang="tr-TR" b="1" dirty="0" err="1">
                <a:solidFill>
                  <a:srgbClr val="FF0000"/>
                </a:solidFill>
                <a:effectLst/>
                <a:latin typeface="Arial" panose="020B0604020202020204" pitchFamily="34" charset="0"/>
              </a:rPr>
              <a:t>Status</a:t>
            </a:r>
            <a:br>
              <a:rPr lang="tr-TR" dirty="0">
                <a:solidFill>
                  <a:srgbClr val="BF002D"/>
                </a:solidFill>
                <a:effectLst/>
                <a:latin typeface="Arial" panose="020B0604020202020204" pitchFamily="34" charset="0"/>
              </a:rPr>
            </a:br>
            <a:endParaRPr lang="tr-TR" dirty="0"/>
          </a:p>
        </p:txBody>
      </p:sp>
      <p:sp>
        <p:nvSpPr>
          <p:cNvPr id="5" name="Metin kutusu 4">
            <a:extLst>
              <a:ext uri="{FF2B5EF4-FFF2-40B4-BE49-F238E27FC236}">
                <a16:creationId xmlns:a16="http://schemas.microsoft.com/office/drawing/2014/main" id="{D8A3717F-7E7B-B171-F784-F5AB1A56E89E}"/>
              </a:ext>
            </a:extLst>
          </p:cNvPr>
          <p:cNvSpPr txBox="1"/>
          <p:nvPr/>
        </p:nvSpPr>
        <p:spPr>
          <a:xfrm>
            <a:off x="2616200" y="6440586"/>
            <a:ext cx="9436100" cy="307777"/>
          </a:xfrm>
          <a:prstGeom prst="rect">
            <a:avLst/>
          </a:prstGeom>
          <a:noFill/>
        </p:spPr>
        <p:txBody>
          <a:bodyPr wrap="square">
            <a:spAutoFit/>
          </a:bodyPr>
          <a:lstStyle/>
          <a:p>
            <a:r>
              <a:rPr lang="tr-TR" sz="1400" dirty="0" err="1">
                <a:solidFill>
                  <a:srgbClr val="000000"/>
                </a:solidFill>
                <a:effectLst/>
                <a:latin typeface="Arial" panose="020B0604020202020204" pitchFamily="34" charset="0"/>
              </a:rPr>
              <a:t>Sonneveld</a:t>
            </a:r>
            <a:r>
              <a:rPr lang="tr-TR" sz="1400" dirty="0">
                <a:solidFill>
                  <a:srgbClr val="000000"/>
                </a:solidFill>
                <a:effectLst/>
                <a:latin typeface="Arial" panose="020B0604020202020204" pitchFamily="34" charset="0"/>
              </a:rPr>
              <a:t>, P et al., </a:t>
            </a:r>
            <a:r>
              <a:rPr lang="tr-TR" sz="1400" dirty="0" err="1">
                <a:solidFill>
                  <a:srgbClr val="000000"/>
                </a:solidFill>
                <a:effectLst/>
                <a:latin typeface="Arial" panose="020B0604020202020204" pitchFamily="34" charset="0"/>
              </a:rPr>
              <a:t>Clinical</a:t>
            </a:r>
            <a:r>
              <a:rPr lang="tr-TR" sz="1400" dirty="0">
                <a:solidFill>
                  <a:srgbClr val="000000"/>
                </a:solidFill>
                <a:effectLst/>
                <a:latin typeface="Arial" panose="020B0604020202020204" pitchFamily="34" charset="0"/>
              </a:rPr>
              <a:t> </a:t>
            </a:r>
            <a:r>
              <a:rPr lang="tr-TR" sz="1400" dirty="0" err="1">
                <a:solidFill>
                  <a:srgbClr val="000000"/>
                </a:solidFill>
                <a:effectLst/>
                <a:latin typeface="Arial" panose="020B0604020202020204" pitchFamily="34" charset="0"/>
              </a:rPr>
              <a:t>Lymphoma</a:t>
            </a:r>
            <a:r>
              <a:rPr lang="tr-TR" sz="1400" dirty="0">
                <a:solidFill>
                  <a:srgbClr val="000000"/>
                </a:solidFill>
                <a:effectLst/>
                <a:latin typeface="Arial" panose="020B0604020202020204" pitchFamily="34" charset="0"/>
              </a:rPr>
              <a:t> </a:t>
            </a:r>
            <a:r>
              <a:rPr lang="tr-TR" sz="1400" dirty="0" err="1">
                <a:solidFill>
                  <a:srgbClr val="000000"/>
                </a:solidFill>
                <a:effectLst/>
                <a:latin typeface="Arial" panose="020B0604020202020204" pitchFamily="34" charset="0"/>
              </a:rPr>
              <a:t>and</a:t>
            </a:r>
            <a:r>
              <a:rPr lang="tr-TR" sz="1400" dirty="0">
                <a:solidFill>
                  <a:srgbClr val="000000"/>
                </a:solidFill>
                <a:effectLst/>
                <a:latin typeface="Arial" panose="020B0604020202020204" pitchFamily="34" charset="0"/>
              </a:rPr>
              <a:t> </a:t>
            </a:r>
            <a:r>
              <a:rPr lang="tr-TR" sz="1400" dirty="0" err="1">
                <a:solidFill>
                  <a:srgbClr val="000000"/>
                </a:solidFill>
                <a:effectLst/>
                <a:latin typeface="Arial" panose="020B0604020202020204" pitchFamily="34" charset="0"/>
              </a:rPr>
              <a:t>Leukemia</a:t>
            </a:r>
            <a:r>
              <a:rPr lang="tr-TR" sz="1400" dirty="0">
                <a:solidFill>
                  <a:srgbClr val="000000"/>
                </a:solidFill>
                <a:effectLst/>
                <a:latin typeface="Arial" panose="020B0604020202020204" pitchFamily="34" charset="0"/>
              </a:rPr>
              <a:t>| </a:t>
            </a:r>
            <a:r>
              <a:rPr lang="tr-TR" sz="1400" dirty="0">
                <a:solidFill>
                  <a:srgbClr val="0000FF"/>
                </a:solidFill>
                <a:effectLst/>
                <a:latin typeface="Arial" panose="020B0604020202020204" pitchFamily="34" charset="0"/>
              </a:rPr>
              <a:t>VOLUME 19, ISSUE 10, SUPPLEMENT </a:t>
            </a:r>
            <a:r>
              <a:rPr lang="tr-TR" sz="1400" dirty="0">
                <a:solidFill>
                  <a:srgbClr val="000000"/>
                </a:solidFill>
                <a:effectLst/>
                <a:latin typeface="Arial" panose="020B0604020202020204" pitchFamily="34" charset="0"/>
              </a:rPr>
              <a:t>,OCTOBER 2019</a:t>
            </a:r>
          </a:p>
        </p:txBody>
      </p:sp>
      <p:pic>
        <p:nvPicPr>
          <p:cNvPr id="7" name="Resim 6">
            <a:extLst>
              <a:ext uri="{FF2B5EF4-FFF2-40B4-BE49-F238E27FC236}">
                <a16:creationId xmlns:a16="http://schemas.microsoft.com/office/drawing/2014/main" id="{8FC63D71-9C15-2BA4-2890-A9A8BB5C13AF}"/>
              </a:ext>
            </a:extLst>
          </p:cNvPr>
          <p:cNvPicPr>
            <a:picLocks noChangeAspect="1"/>
          </p:cNvPicPr>
          <p:nvPr/>
        </p:nvPicPr>
        <p:blipFill>
          <a:blip r:embed="rId2"/>
          <a:stretch>
            <a:fillRect/>
          </a:stretch>
        </p:blipFill>
        <p:spPr>
          <a:xfrm>
            <a:off x="463550" y="957890"/>
            <a:ext cx="11233917" cy="5036510"/>
          </a:xfrm>
          <a:prstGeom prst="rect">
            <a:avLst/>
          </a:prstGeom>
        </p:spPr>
      </p:pic>
    </p:spTree>
    <p:extLst>
      <p:ext uri="{BB962C8B-B14F-4D97-AF65-F5344CB8AC3E}">
        <p14:creationId xmlns:p14="http://schemas.microsoft.com/office/powerpoint/2010/main" val="1276614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9872E6F-9048-E958-B8FD-32F7E16A9CA8}"/>
              </a:ext>
            </a:extLst>
          </p:cNvPr>
          <p:cNvSpPr>
            <a:spLocks noGrp="1" noChangeArrowheads="1"/>
          </p:cNvSpPr>
          <p:nvPr>
            <p:ph type="title"/>
          </p:nvPr>
        </p:nvSpPr>
        <p:spPr>
          <a:xfrm>
            <a:off x="367225" y="251982"/>
            <a:ext cx="11457550" cy="939510"/>
          </a:xfrm>
        </p:spPr>
        <p:txBody>
          <a:bodyPr/>
          <a:lstStyle/>
          <a:p>
            <a:r>
              <a:rPr lang="en-US" altLang="en-US" sz="3400" b="1" dirty="0">
                <a:solidFill>
                  <a:srgbClr val="FF0000"/>
                </a:solidFill>
              </a:rPr>
              <a:t>PERSEUS: </a:t>
            </a:r>
            <a:r>
              <a:rPr lang="en-US" altLang="en-US" sz="3400" b="1" dirty="0" err="1">
                <a:solidFill>
                  <a:srgbClr val="FF0000"/>
                </a:solidFill>
              </a:rPr>
              <a:t>VRd</a:t>
            </a:r>
            <a:r>
              <a:rPr lang="en-US" altLang="en-US" sz="3400" b="1" dirty="0">
                <a:solidFill>
                  <a:srgbClr val="FF0000"/>
                </a:solidFill>
              </a:rPr>
              <a:t> ± Daratumumab in Transplant-Eligible NDMM</a:t>
            </a:r>
            <a:endParaRPr lang="en-US" altLang="en-US" sz="3400" b="1" i="1" dirty="0">
              <a:solidFill>
                <a:srgbClr val="FF0000"/>
              </a:solidFill>
            </a:endParaRPr>
          </a:p>
        </p:txBody>
      </p:sp>
      <p:sp>
        <p:nvSpPr>
          <p:cNvPr id="6" name="Content Placeholder 4">
            <a:extLst>
              <a:ext uri="{FF2B5EF4-FFF2-40B4-BE49-F238E27FC236}">
                <a16:creationId xmlns:a16="http://schemas.microsoft.com/office/drawing/2014/main" id="{39B7D9B6-99B5-6D58-EB41-1A5B5C3F54C4}"/>
              </a:ext>
            </a:extLst>
          </p:cNvPr>
          <p:cNvSpPr txBox="1">
            <a:spLocks/>
          </p:cNvSpPr>
          <p:nvPr/>
        </p:nvSpPr>
        <p:spPr>
          <a:xfrm>
            <a:off x="947225" y="1191492"/>
            <a:ext cx="10877550" cy="449333"/>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Multicenter, open-label, randomized phase III trial; </a:t>
            </a:r>
            <a:r>
              <a:rPr kumimoji="0" lang="en-US" altLang="en-US" sz="2400" b="1"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median f/u: 47.5 </a:t>
            </a:r>
            <a:r>
              <a:rPr kumimoji="0" lang="en-US" altLang="en-US" sz="2400" b="1" i="0" u="none" strike="noStrike" kern="0" cap="none" spc="0" normalizeH="0" baseline="0" noProof="0" dirty="0" err="1">
                <a:ln>
                  <a:noFill/>
                </a:ln>
                <a:solidFill>
                  <a:srgbClr val="FF0000"/>
                </a:solidFill>
                <a:effectLst/>
                <a:uLnTx/>
                <a:uFillTx/>
                <a:latin typeface="Calibri" panose="020F0502020204030204" pitchFamily="34" charset="0"/>
                <a:ea typeface="+mn-ea"/>
                <a:cs typeface="+mn-cs"/>
              </a:rPr>
              <a:t>mo</a:t>
            </a:r>
            <a:endParaRPr kumimoji="0" lang="en-US" altLang="en-US" sz="2400" b="1"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 name="TextBox 23">
            <a:extLst>
              <a:ext uri="{FF2B5EF4-FFF2-40B4-BE49-F238E27FC236}">
                <a16:creationId xmlns:a16="http://schemas.microsoft.com/office/drawing/2014/main" id="{EF49CDDD-E7D2-E219-F94F-1BCB296D8C04}"/>
              </a:ext>
            </a:extLst>
          </p:cNvPr>
          <p:cNvSpPr txBox="1">
            <a:spLocks noChangeArrowheads="1"/>
          </p:cNvSpPr>
          <p:nvPr/>
        </p:nvSpPr>
        <p:spPr bwMode="auto">
          <a:xfrm>
            <a:off x="610902" y="3281854"/>
            <a:ext cx="211753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Transplant-eligible adults aged 18-70 yr with NDMM; </a:t>
            </a:r>
          </a:p>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ECOG PS ≤2* </a:t>
            </a:r>
            <a:b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N = 709)</a:t>
            </a: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TextBox 26">
            <a:extLst>
              <a:ext uri="{FF2B5EF4-FFF2-40B4-BE49-F238E27FC236}">
                <a16:creationId xmlns:a16="http://schemas.microsoft.com/office/drawing/2014/main" id="{C17F428B-5DBD-054F-C919-C132094E81DD}"/>
              </a:ext>
            </a:extLst>
          </p:cNvPr>
          <p:cNvSpPr txBox="1"/>
          <p:nvPr/>
        </p:nvSpPr>
        <p:spPr bwMode="auto">
          <a:xfrm>
            <a:off x="1756571" y="2131002"/>
            <a:ext cx="1943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Stratified by ISS stage and cytogenetic risk</a:t>
            </a:r>
          </a:p>
        </p:txBody>
      </p:sp>
      <p:pic>
        <p:nvPicPr>
          <p:cNvPr id="10" name="Resim 9">
            <a:extLst>
              <a:ext uri="{FF2B5EF4-FFF2-40B4-BE49-F238E27FC236}">
                <a16:creationId xmlns:a16="http://schemas.microsoft.com/office/drawing/2014/main" id="{34C3AFE3-450F-D5D4-D79A-59783C46586A}"/>
              </a:ext>
            </a:extLst>
          </p:cNvPr>
          <p:cNvPicPr>
            <a:picLocks noChangeAspect="1"/>
          </p:cNvPicPr>
          <p:nvPr/>
        </p:nvPicPr>
        <p:blipFill>
          <a:blip r:embed="rId2"/>
          <a:stretch>
            <a:fillRect/>
          </a:stretch>
        </p:blipFill>
        <p:spPr>
          <a:xfrm>
            <a:off x="2904837" y="2707967"/>
            <a:ext cx="203200" cy="698500"/>
          </a:xfrm>
          <a:prstGeom prst="rect">
            <a:avLst/>
          </a:prstGeom>
        </p:spPr>
      </p:pic>
      <p:pic>
        <p:nvPicPr>
          <p:cNvPr id="12" name="Resim 11" descr="metin, ekran görüntüsü, yazı tipi içeren bir resim&#10;&#10;Yapay zeka tarafından oluşturulan içerik yanlış olabilir.">
            <a:extLst>
              <a:ext uri="{FF2B5EF4-FFF2-40B4-BE49-F238E27FC236}">
                <a16:creationId xmlns:a16="http://schemas.microsoft.com/office/drawing/2014/main" id="{CBD7AB79-77E7-FCBA-B6ED-A0BA06DC4044}"/>
              </a:ext>
            </a:extLst>
          </p:cNvPr>
          <p:cNvPicPr>
            <a:picLocks noChangeAspect="1"/>
          </p:cNvPicPr>
          <p:nvPr/>
        </p:nvPicPr>
        <p:blipFill>
          <a:blip r:embed="rId3"/>
          <a:stretch>
            <a:fillRect/>
          </a:stretch>
        </p:blipFill>
        <p:spPr>
          <a:xfrm>
            <a:off x="4100797" y="1838633"/>
            <a:ext cx="7723977" cy="3924857"/>
          </a:xfrm>
          <a:prstGeom prst="rect">
            <a:avLst/>
          </a:prstGeom>
        </p:spPr>
      </p:pic>
      <p:pic>
        <p:nvPicPr>
          <p:cNvPr id="14" name="Resim 13">
            <a:extLst>
              <a:ext uri="{FF2B5EF4-FFF2-40B4-BE49-F238E27FC236}">
                <a16:creationId xmlns:a16="http://schemas.microsoft.com/office/drawing/2014/main" id="{1654C7E9-7BE3-FF7A-E866-957250B5DA6F}"/>
              </a:ext>
            </a:extLst>
          </p:cNvPr>
          <p:cNvPicPr>
            <a:picLocks noChangeAspect="1"/>
          </p:cNvPicPr>
          <p:nvPr/>
        </p:nvPicPr>
        <p:blipFill>
          <a:blip r:embed="rId4"/>
          <a:stretch>
            <a:fillRect/>
          </a:stretch>
        </p:blipFill>
        <p:spPr>
          <a:xfrm>
            <a:off x="3420909" y="3144399"/>
            <a:ext cx="558800" cy="736600"/>
          </a:xfrm>
          <a:prstGeom prst="rect">
            <a:avLst/>
          </a:prstGeom>
        </p:spPr>
      </p:pic>
      <p:pic>
        <p:nvPicPr>
          <p:cNvPr id="16" name="Resim 15">
            <a:extLst>
              <a:ext uri="{FF2B5EF4-FFF2-40B4-BE49-F238E27FC236}">
                <a16:creationId xmlns:a16="http://schemas.microsoft.com/office/drawing/2014/main" id="{4B91633C-C84D-112F-42FF-19D188CAE331}"/>
              </a:ext>
            </a:extLst>
          </p:cNvPr>
          <p:cNvPicPr>
            <a:picLocks noChangeAspect="1"/>
          </p:cNvPicPr>
          <p:nvPr/>
        </p:nvPicPr>
        <p:blipFill>
          <a:blip r:embed="rId5"/>
          <a:stretch>
            <a:fillRect/>
          </a:stretch>
        </p:blipFill>
        <p:spPr>
          <a:xfrm>
            <a:off x="3420909" y="4252382"/>
            <a:ext cx="558800" cy="736600"/>
          </a:xfrm>
          <a:prstGeom prst="rect">
            <a:avLst/>
          </a:prstGeom>
        </p:spPr>
      </p:pic>
      <p:sp>
        <p:nvSpPr>
          <p:cNvPr id="17" name="Rectangle 3">
            <a:extLst>
              <a:ext uri="{FF2B5EF4-FFF2-40B4-BE49-F238E27FC236}">
                <a16:creationId xmlns:a16="http://schemas.microsoft.com/office/drawing/2014/main" id="{3871FEDF-3D8E-7A18-8596-51CEFCB78F6B}"/>
              </a:ext>
            </a:extLst>
          </p:cNvPr>
          <p:cNvSpPr txBox="1">
            <a:spLocks noChangeArrowheads="1"/>
          </p:cNvSpPr>
          <p:nvPr/>
        </p:nvSpPr>
        <p:spPr bwMode="auto">
          <a:xfrm>
            <a:off x="238808" y="5951354"/>
            <a:ext cx="7723977" cy="7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0"/>
              </a:spcAft>
              <a:buClr>
                <a:srgbClr val="000000"/>
              </a:buClr>
              <a:buSzTx/>
              <a:buFont typeface="Wingdings" panose="05000000000000000000" pitchFamily="2" charset="2"/>
              <a:buChar char="§"/>
              <a:tabLst/>
              <a:defRPr/>
            </a:pPr>
            <a:r>
              <a:rPr kumimoji="0" lang="en-US" alt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a:t>
            </a: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PFS</a:t>
            </a:r>
          </a:p>
          <a:p>
            <a:pPr marL="342900" marR="0" lvl="0" indent="-342900" algn="l" defTabSz="914400" rtl="0" eaLnBrk="1" fontAlgn="base" latinLnBrk="0" hangingPunct="1">
              <a:lnSpc>
                <a:spcPct val="90000"/>
              </a:lnSpc>
              <a:spcBef>
                <a:spcPts val="600"/>
              </a:spcBef>
              <a:spcAft>
                <a:spcPts val="0"/>
              </a:spcAft>
              <a:buClr>
                <a:srgbClr val="000000"/>
              </a:buClr>
              <a:buSzTx/>
              <a:buFont typeface="Wingdings" panose="05000000000000000000" pitchFamily="2" charset="2"/>
              <a:buChar char="§"/>
              <a:tabLst/>
              <a:defRPr/>
            </a:pPr>
            <a:r>
              <a:rPr kumimoji="0" lang="en-US" alt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Key secondary endpoints: </a:t>
            </a: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≥CR rate, MRD negativity rate, OS</a:t>
            </a:r>
          </a:p>
        </p:txBody>
      </p:sp>
      <p:sp>
        <p:nvSpPr>
          <p:cNvPr id="18" name="Text Box 11">
            <a:extLst>
              <a:ext uri="{FF2B5EF4-FFF2-40B4-BE49-F238E27FC236}">
                <a16:creationId xmlns:a16="http://schemas.microsoft.com/office/drawing/2014/main" id="{1C075FA5-835A-C0E9-0C27-D7E46603FEE2}"/>
              </a:ext>
            </a:extLst>
          </p:cNvPr>
          <p:cNvSpPr txBox="1">
            <a:spLocks noChangeArrowheads="1"/>
          </p:cNvSpPr>
          <p:nvPr/>
        </p:nvSpPr>
        <p:spPr bwMode="auto">
          <a:xfrm>
            <a:off x="7819511" y="640068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Sonneveld</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ASH 2023.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LBA-1.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Sonneveld</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NEJM. 2024;390:301.</a:t>
            </a:r>
          </a:p>
        </p:txBody>
      </p:sp>
    </p:spTree>
    <p:extLst>
      <p:ext uri="{BB962C8B-B14F-4D97-AF65-F5344CB8AC3E}">
        <p14:creationId xmlns:p14="http://schemas.microsoft.com/office/powerpoint/2010/main" val="3014984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8FBA84-DA8D-7EF1-091D-BD0CFEFAF7C6}"/>
              </a:ext>
            </a:extLst>
          </p:cNvPr>
          <p:cNvSpPr>
            <a:spLocks noGrp="1"/>
          </p:cNvSpPr>
          <p:nvPr>
            <p:ph type="title"/>
          </p:nvPr>
        </p:nvSpPr>
        <p:spPr>
          <a:xfrm>
            <a:off x="609758" y="238128"/>
            <a:ext cx="11332859" cy="814818"/>
          </a:xfrm>
        </p:spPr>
        <p:txBody>
          <a:bodyPr>
            <a:normAutofit/>
          </a:bodyPr>
          <a:lstStyle/>
          <a:p>
            <a:r>
              <a:rPr lang="en-US" sz="3600" b="1" dirty="0">
                <a:solidFill>
                  <a:srgbClr val="FF0000"/>
                </a:solidFill>
              </a:rPr>
              <a:t>PERSEUS: MRD Negativity and PFS in High-Risk Disease</a:t>
            </a:r>
          </a:p>
        </p:txBody>
      </p:sp>
      <p:sp>
        <p:nvSpPr>
          <p:cNvPr id="6" name="Text Box 11">
            <a:extLst>
              <a:ext uri="{FF2B5EF4-FFF2-40B4-BE49-F238E27FC236}">
                <a16:creationId xmlns:a16="http://schemas.microsoft.com/office/drawing/2014/main" id="{65CBB0B3-0AC7-1891-F749-888525EDA959}"/>
              </a:ext>
            </a:extLst>
          </p:cNvPr>
          <p:cNvSpPr txBox="1">
            <a:spLocks noChangeArrowheads="1"/>
          </p:cNvSpPr>
          <p:nvPr/>
        </p:nvSpPr>
        <p:spPr bwMode="auto">
          <a:xfrm>
            <a:off x="331212" y="648137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Rodriguez-Otero.</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ASCO 2024. </a:t>
            </a:r>
            <a:r>
              <a:rPr kumimoji="0" lang="en-US" altLang="en-US" sz="1200" b="1"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7502</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pic>
        <p:nvPicPr>
          <p:cNvPr id="8" name="Resim 7" descr="metin, diyagram, çizgi, öykü gelişim çizgisi; kumpas; grafiğini çıkarma içeren bir resim&#10;&#10;Yapay zeka tarafından oluşturulan içerik yanlış olabilir.">
            <a:extLst>
              <a:ext uri="{FF2B5EF4-FFF2-40B4-BE49-F238E27FC236}">
                <a16:creationId xmlns:a16="http://schemas.microsoft.com/office/drawing/2014/main" id="{FAC7AF53-EA21-0703-8A1B-2FD7983C44E5}"/>
              </a:ext>
            </a:extLst>
          </p:cNvPr>
          <p:cNvPicPr>
            <a:picLocks noChangeAspect="1"/>
          </p:cNvPicPr>
          <p:nvPr/>
        </p:nvPicPr>
        <p:blipFill>
          <a:blip r:embed="rId2"/>
          <a:stretch>
            <a:fillRect/>
          </a:stretch>
        </p:blipFill>
        <p:spPr>
          <a:xfrm>
            <a:off x="450273" y="1427019"/>
            <a:ext cx="11332859" cy="4578814"/>
          </a:xfrm>
          <a:prstGeom prst="rect">
            <a:avLst/>
          </a:prstGeom>
        </p:spPr>
      </p:pic>
    </p:spTree>
    <p:extLst>
      <p:ext uri="{BB962C8B-B14F-4D97-AF65-F5344CB8AC3E}">
        <p14:creationId xmlns:p14="http://schemas.microsoft.com/office/powerpoint/2010/main" val="1019343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5A8F87-5E19-965F-0594-1B49C899838A}"/>
              </a:ext>
            </a:extLst>
          </p:cNvPr>
          <p:cNvSpPr>
            <a:spLocks noGrp="1"/>
          </p:cNvSpPr>
          <p:nvPr>
            <p:ph type="title"/>
          </p:nvPr>
        </p:nvSpPr>
        <p:spPr>
          <a:xfrm>
            <a:off x="865910" y="2216727"/>
            <a:ext cx="10841181" cy="2743417"/>
          </a:xfrm>
        </p:spPr>
        <p:txBody>
          <a:bodyPr>
            <a:normAutofit/>
          </a:bodyPr>
          <a:lstStyle/>
          <a:p>
            <a:r>
              <a:rPr lang="tr-TR" b="1" dirty="0">
                <a:solidFill>
                  <a:srgbClr val="00B0F0"/>
                </a:solidFill>
              </a:rPr>
              <a:t>                MASTER</a:t>
            </a:r>
            <a:r>
              <a:rPr lang="tr-TR" b="1" dirty="0">
                <a:solidFill>
                  <a:srgbClr val="FF0000"/>
                </a:solidFill>
              </a:rPr>
              <a:t> ve </a:t>
            </a:r>
            <a:br>
              <a:rPr lang="tr-TR" b="1" dirty="0">
                <a:solidFill>
                  <a:srgbClr val="FF0000"/>
                </a:solidFill>
              </a:rPr>
            </a:br>
            <a:r>
              <a:rPr lang="tr-TR" b="1" dirty="0">
                <a:solidFill>
                  <a:srgbClr val="FF0000"/>
                </a:solidFill>
              </a:rPr>
              <a:t>                </a:t>
            </a:r>
            <a:r>
              <a:rPr lang="tr-TR" b="1" dirty="0">
                <a:solidFill>
                  <a:srgbClr val="00B0F0"/>
                </a:solidFill>
              </a:rPr>
              <a:t>GMMG-CONCEPT</a:t>
            </a:r>
            <a:r>
              <a:rPr lang="tr-TR" b="1" dirty="0">
                <a:solidFill>
                  <a:srgbClr val="FF0000"/>
                </a:solidFill>
              </a:rPr>
              <a:t> çalışmaları, yüksek riskli hastalıkların tedavisine ilişkin yeni bakış açıları sağlıyor.</a:t>
            </a:r>
          </a:p>
        </p:txBody>
      </p:sp>
    </p:spTree>
    <p:extLst>
      <p:ext uri="{BB962C8B-B14F-4D97-AF65-F5344CB8AC3E}">
        <p14:creationId xmlns:p14="http://schemas.microsoft.com/office/powerpoint/2010/main" val="3493142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5614-9887-8D90-D115-7CDE7DFB00B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6B542A3-0749-179D-4C5A-68F405573443}"/>
              </a:ext>
            </a:extLst>
          </p:cNvPr>
          <p:cNvSpPr>
            <a:spLocks noGrp="1"/>
          </p:cNvSpPr>
          <p:nvPr>
            <p:ph type="title"/>
          </p:nvPr>
        </p:nvSpPr>
        <p:spPr>
          <a:xfrm>
            <a:off x="838200" y="101890"/>
            <a:ext cx="10515600" cy="641700"/>
          </a:xfrm>
        </p:spPr>
        <p:txBody>
          <a:bodyPr>
            <a:normAutofit fontScale="90000"/>
          </a:bodyPr>
          <a:lstStyle/>
          <a:p>
            <a:br>
              <a:rPr lang="tr-TR" b="1" dirty="0">
                <a:solidFill>
                  <a:srgbClr val="FF0000"/>
                </a:solidFill>
                <a:effectLst/>
                <a:latin typeface="Arial" panose="020B0604020202020204" pitchFamily="34" charset="0"/>
              </a:rPr>
            </a:br>
            <a:r>
              <a:rPr lang="tr-TR" b="1" dirty="0">
                <a:solidFill>
                  <a:srgbClr val="FF0000"/>
                </a:solidFill>
                <a:effectLst/>
                <a:latin typeface="Arial" panose="020B0604020202020204" pitchFamily="34" charset="0"/>
              </a:rPr>
              <a:t>                       MASTER Trial</a:t>
            </a:r>
            <a:br>
              <a:rPr lang="tr-TR" dirty="0">
                <a:solidFill>
                  <a:srgbClr val="021556"/>
                </a:solidFill>
                <a:effectLst/>
                <a:latin typeface="Arial" panose="020B0604020202020204" pitchFamily="34" charset="0"/>
              </a:rPr>
            </a:br>
            <a:endParaRPr lang="tr-TR" dirty="0"/>
          </a:p>
        </p:txBody>
      </p:sp>
      <p:sp>
        <p:nvSpPr>
          <p:cNvPr id="6" name="Metin kutusu 5">
            <a:extLst>
              <a:ext uri="{FF2B5EF4-FFF2-40B4-BE49-F238E27FC236}">
                <a16:creationId xmlns:a16="http://schemas.microsoft.com/office/drawing/2014/main" id="{8CF5970D-1F85-3F5D-3E3C-C7BC0A1F1FDF}"/>
              </a:ext>
            </a:extLst>
          </p:cNvPr>
          <p:cNvSpPr txBox="1"/>
          <p:nvPr/>
        </p:nvSpPr>
        <p:spPr>
          <a:xfrm>
            <a:off x="7259781" y="6506469"/>
            <a:ext cx="6096000" cy="307777"/>
          </a:xfrm>
          <a:prstGeom prst="rect">
            <a:avLst/>
          </a:prstGeom>
          <a:noFill/>
        </p:spPr>
        <p:txBody>
          <a:bodyPr wrap="square">
            <a:spAutoFit/>
          </a:bodyPr>
          <a:lstStyle/>
          <a:p>
            <a:r>
              <a:rPr lang="tr-TR" sz="1400" b="1" dirty="0" err="1">
                <a:solidFill>
                  <a:srgbClr val="000000"/>
                </a:solidFill>
                <a:effectLst/>
                <a:latin typeface="Arial" panose="020B0604020202020204" pitchFamily="34" charset="0"/>
              </a:rPr>
              <a:t>Costa</a:t>
            </a:r>
            <a:r>
              <a:rPr lang="tr-TR" sz="1400" b="1" dirty="0">
                <a:solidFill>
                  <a:srgbClr val="000000"/>
                </a:solidFill>
                <a:effectLst/>
                <a:latin typeface="Arial" panose="020B0604020202020204" pitchFamily="34" charset="0"/>
              </a:rPr>
              <a:t> LJ, et al. Blood. 2021;138:481</a:t>
            </a:r>
          </a:p>
        </p:txBody>
      </p:sp>
      <p:sp>
        <p:nvSpPr>
          <p:cNvPr id="8" name="Metin kutusu 7">
            <a:extLst>
              <a:ext uri="{FF2B5EF4-FFF2-40B4-BE49-F238E27FC236}">
                <a16:creationId xmlns:a16="http://schemas.microsoft.com/office/drawing/2014/main" id="{1F730EFE-553A-EE6A-803A-8D281B72BE61}"/>
              </a:ext>
            </a:extLst>
          </p:cNvPr>
          <p:cNvSpPr txBox="1"/>
          <p:nvPr/>
        </p:nvSpPr>
        <p:spPr>
          <a:xfrm>
            <a:off x="308262" y="641608"/>
            <a:ext cx="11935692" cy="369332"/>
          </a:xfrm>
          <a:prstGeom prst="rect">
            <a:avLst/>
          </a:prstGeom>
          <a:noFill/>
        </p:spPr>
        <p:txBody>
          <a:bodyPr wrap="square">
            <a:spAutoFit/>
          </a:bodyPr>
          <a:lstStyle/>
          <a:p>
            <a:r>
              <a:rPr lang="tr-TR" b="1" dirty="0">
                <a:solidFill>
                  <a:srgbClr val="00B0F0"/>
                </a:solidFill>
                <a:effectLst/>
                <a:latin typeface="Arial" panose="020B0604020202020204" pitchFamily="34" charset="0"/>
              </a:rPr>
              <a:t>HRCA, </a:t>
            </a:r>
            <a:r>
              <a:rPr lang="tr-TR" b="1" dirty="0" err="1">
                <a:solidFill>
                  <a:srgbClr val="00B0F0"/>
                </a:solidFill>
                <a:effectLst/>
                <a:latin typeface="Arial" panose="020B0604020202020204" pitchFamily="34" charset="0"/>
              </a:rPr>
              <a:t>high</a:t>
            </a:r>
            <a:r>
              <a:rPr lang="tr-TR" b="1" dirty="0">
                <a:solidFill>
                  <a:srgbClr val="00B0F0"/>
                </a:solidFill>
                <a:effectLst/>
                <a:latin typeface="Arial" panose="020B0604020202020204" pitchFamily="34" charset="0"/>
              </a:rPr>
              <a:t> risk </a:t>
            </a:r>
            <a:r>
              <a:rPr lang="tr-TR" b="1" dirty="0" err="1">
                <a:solidFill>
                  <a:srgbClr val="00B0F0"/>
                </a:solidFill>
                <a:effectLst/>
                <a:latin typeface="Arial" panose="020B0604020202020204" pitchFamily="34" charset="0"/>
              </a:rPr>
              <a:t>cytogenetic</a:t>
            </a:r>
            <a:r>
              <a:rPr lang="tr-TR" b="1" dirty="0">
                <a:solidFill>
                  <a:srgbClr val="00B0F0"/>
                </a:solidFill>
                <a:effectLst/>
                <a:latin typeface="Arial" panose="020B0604020202020204" pitchFamily="34" charset="0"/>
              </a:rPr>
              <a:t> </a:t>
            </a:r>
            <a:r>
              <a:rPr lang="tr-TR" b="1" dirty="0" err="1">
                <a:solidFill>
                  <a:srgbClr val="00B0F0"/>
                </a:solidFill>
                <a:effectLst/>
                <a:latin typeface="Arial" panose="020B0604020202020204" pitchFamily="34" charset="0"/>
              </a:rPr>
              <a:t>abnormality</a:t>
            </a:r>
            <a:r>
              <a:rPr lang="tr-TR" b="1" dirty="0">
                <a:solidFill>
                  <a:srgbClr val="00B0F0"/>
                </a:solidFill>
                <a:effectLst/>
                <a:latin typeface="Arial" panose="020B0604020202020204" pitchFamily="34" charset="0"/>
              </a:rPr>
              <a:t> (</a:t>
            </a:r>
            <a:r>
              <a:rPr lang="tr-TR" b="1" dirty="0" err="1">
                <a:solidFill>
                  <a:srgbClr val="00B0F0"/>
                </a:solidFill>
                <a:effectLst/>
                <a:latin typeface="Arial" panose="020B0604020202020204" pitchFamily="34" charset="0"/>
              </a:rPr>
              <a:t>includes</a:t>
            </a:r>
            <a:r>
              <a:rPr lang="tr-TR" b="1" dirty="0">
                <a:solidFill>
                  <a:srgbClr val="00B0F0"/>
                </a:solidFill>
                <a:effectLst/>
                <a:latin typeface="Arial" panose="020B0604020202020204" pitchFamily="34" charset="0"/>
              </a:rPr>
              <a:t> </a:t>
            </a:r>
            <a:r>
              <a:rPr lang="tr-TR" b="1" dirty="0" err="1">
                <a:solidFill>
                  <a:srgbClr val="00B0F0"/>
                </a:solidFill>
                <a:effectLst/>
                <a:latin typeface="Arial" panose="020B0604020202020204" pitchFamily="34" charset="0"/>
              </a:rPr>
              <a:t>gain</a:t>
            </a:r>
            <a:r>
              <a:rPr lang="tr-TR" b="1" dirty="0">
                <a:solidFill>
                  <a:srgbClr val="00B0F0"/>
                </a:solidFill>
                <a:effectLst/>
                <a:latin typeface="Arial" panose="020B0604020202020204" pitchFamily="34" charset="0"/>
              </a:rPr>
              <a:t>/</a:t>
            </a:r>
            <a:r>
              <a:rPr lang="tr-TR" b="1" dirty="0" err="1">
                <a:solidFill>
                  <a:srgbClr val="00B0F0"/>
                </a:solidFill>
                <a:effectLst/>
                <a:latin typeface="Arial" panose="020B0604020202020204" pitchFamily="34" charset="0"/>
              </a:rPr>
              <a:t>amp</a:t>
            </a:r>
            <a:r>
              <a:rPr lang="tr-TR" b="1" dirty="0">
                <a:solidFill>
                  <a:srgbClr val="00B0F0"/>
                </a:solidFill>
                <a:effectLst/>
                <a:latin typeface="Arial" panose="020B0604020202020204" pitchFamily="34" charset="0"/>
              </a:rPr>
              <a:t> 1q, t(4;14), t(14;16), t(14;20) </a:t>
            </a:r>
            <a:r>
              <a:rPr lang="tr-TR" b="1" dirty="0" err="1">
                <a:solidFill>
                  <a:srgbClr val="00B0F0"/>
                </a:solidFill>
                <a:effectLst/>
                <a:latin typeface="Arial" panose="020B0604020202020204" pitchFamily="34" charset="0"/>
              </a:rPr>
              <a:t>and</a:t>
            </a:r>
            <a:r>
              <a:rPr lang="tr-TR" b="1" dirty="0">
                <a:solidFill>
                  <a:srgbClr val="00B0F0"/>
                </a:solidFill>
                <a:effectLst/>
                <a:latin typeface="Arial" panose="020B0604020202020204" pitchFamily="34" charset="0"/>
              </a:rPr>
              <a:t>/</a:t>
            </a:r>
            <a:r>
              <a:rPr lang="tr-TR" b="1" dirty="0" err="1">
                <a:solidFill>
                  <a:srgbClr val="00B0F0"/>
                </a:solidFill>
                <a:effectLst/>
                <a:latin typeface="Arial" panose="020B0604020202020204" pitchFamily="34" charset="0"/>
              </a:rPr>
              <a:t>or</a:t>
            </a:r>
            <a:r>
              <a:rPr lang="tr-TR" b="1" dirty="0">
                <a:solidFill>
                  <a:srgbClr val="00B0F0"/>
                </a:solidFill>
                <a:effectLst/>
                <a:latin typeface="Arial" panose="020B0604020202020204" pitchFamily="34" charset="0"/>
              </a:rPr>
              <a:t> del(17p).</a:t>
            </a:r>
          </a:p>
        </p:txBody>
      </p:sp>
      <p:pic>
        <p:nvPicPr>
          <p:cNvPr id="10" name="Resim 9">
            <a:extLst>
              <a:ext uri="{FF2B5EF4-FFF2-40B4-BE49-F238E27FC236}">
                <a16:creationId xmlns:a16="http://schemas.microsoft.com/office/drawing/2014/main" id="{76E920C6-461B-FCE1-6C86-73B3F586652A}"/>
              </a:ext>
            </a:extLst>
          </p:cNvPr>
          <p:cNvPicPr>
            <a:picLocks noChangeAspect="1"/>
          </p:cNvPicPr>
          <p:nvPr/>
        </p:nvPicPr>
        <p:blipFill>
          <a:blip r:embed="rId2"/>
          <a:stretch>
            <a:fillRect/>
          </a:stretch>
        </p:blipFill>
        <p:spPr>
          <a:xfrm>
            <a:off x="180108" y="1215572"/>
            <a:ext cx="11457710" cy="5157519"/>
          </a:xfrm>
          <a:prstGeom prst="rect">
            <a:avLst/>
          </a:prstGeom>
        </p:spPr>
      </p:pic>
    </p:spTree>
    <p:extLst>
      <p:ext uri="{BB962C8B-B14F-4D97-AF65-F5344CB8AC3E}">
        <p14:creationId xmlns:p14="http://schemas.microsoft.com/office/powerpoint/2010/main" val="2694816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04F66-D6BD-67B2-7821-916743A5444E}"/>
            </a:ext>
          </a:extLst>
        </p:cNvPr>
        <p:cNvGrpSpPr/>
        <p:nvPr/>
      </p:nvGrpSpPr>
      <p:grpSpPr>
        <a:xfrm>
          <a:off x="0" y="0"/>
          <a:ext cx="0" cy="0"/>
          <a:chOff x="0" y="0"/>
          <a:chExt cx="0" cy="0"/>
        </a:xfrm>
      </p:grpSpPr>
      <p:sp>
        <p:nvSpPr>
          <p:cNvPr id="5" name="Başlık 1">
            <a:extLst>
              <a:ext uri="{FF2B5EF4-FFF2-40B4-BE49-F238E27FC236}">
                <a16:creationId xmlns:a16="http://schemas.microsoft.com/office/drawing/2014/main" id="{28F272BC-DC57-6831-3A13-1C59A25F8A00}"/>
              </a:ext>
            </a:extLst>
          </p:cNvPr>
          <p:cNvSpPr>
            <a:spLocks noGrp="1"/>
          </p:cNvSpPr>
          <p:nvPr>
            <p:ph type="title"/>
          </p:nvPr>
        </p:nvSpPr>
        <p:spPr>
          <a:xfrm>
            <a:off x="838200" y="101890"/>
            <a:ext cx="10515600" cy="641700"/>
          </a:xfrm>
        </p:spPr>
        <p:txBody>
          <a:bodyPr>
            <a:normAutofit fontScale="90000"/>
          </a:bodyPr>
          <a:lstStyle/>
          <a:p>
            <a:br>
              <a:rPr lang="tr-TR" b="1" dirty="0">
                <a:solidFill>
                  <a:srgbClr val="FF0000"/>
                </a:solidFill>
                <a:effectLst/>
                <a:latin typeface="Arial" panose="020B0604020202020204" pitchFamily="34" charset="0"/>
              </a:rPr>
            </a:br>
            <a:r>
              <a:rPr lang="tr-TR" b="1" dirty="0">
                <a:solidFill>
                  <a:srgbClr val="FF0000"/>
                </a:solidFill>
                <a:effectLst/>
                <a:latin typeface="Arial" panose="020B0604020202020204" pitchFamily="34" charset="0"/>
              </a:rPr>
              <a:t>                 MASTER PFS ve OS</a:t>
            </a:r>
            <a:br>
              <a:rPr lang="tr-TR" dirty="0">
                <a:solidFill>
                  <a:srgbClr val="021556"/>
                </a:solidFill>
                <a:effectLst/>
                <a:latin typeface="Arial" panose="020B0604020202020204" pitchFamily="34" charset="0"/>
              </a:rPr>
            </a:br>
            <a:endParaRPr lang="tr-TR" dirty="0"/>
          </a:p>
        </p:txBody>
      </p:sp>
      <p:sp>
        <p:nvSpPr>
          <p:cNvPr id="7" name="Metin kutusu 6">
            <a:extLst>
              <a:ext uri="{FF2B5EF4-FFF2-40B4-BE49-F238E27FC236}">
                <a16:creationId xmlns:a16="http://schemas.microsoft.com/office/drawing/2014/main" id="{2B4AAC82-43E9-C88C-8466-2FA7F0D401E8}"/>
              </a:ext>
            </a:extLst>
          </p:cNvPr>
          <p:cNvSpPr txBox="1"/>
          <p:nvPr/>
        </p:nvSpPr>
        <p:spPr>
          <a:xfrm>
            <a:off x="8305800" y="6417998"/>
            <a:ext cx="6096000" cy="307777"/>
          </a:xfrm>
          <a:prstGeom prst="rect">
            <a:avLst/>
          </a:prstGeom>
          <a:noFill/>
        </p:spPr>
        <p:txBody>
          <a:bodyPr wrap="square">
            <a:spAutoFit/>
          </a:bodyPr>
          <a:lstStyle/>
          <a:p>
            <a:r>
              <a:rPr lang="tr-TR" sz="1400" b="1" dirty="0" err="1">
                <a:solidFill>
                  <a:srgbClr val="000000"/>
                </a:solidFill>
                <a:effectLst/>
                <a:latin typeface="Trebuchet MS" panose="020B0703020202090204" pitchFamily="34" charset="0"/>
              </a:rPr>
              <a:t>Costa</a:t>
            </a:r>
            <a:r>
              <a:rPr lang="tr-TR" sz="1400" b="1" dirty="0">
                <a:solidFill>
                  <a:srgbClr val="000000"/>
                </a:solidFill>
                <a:effectLst/>
                <a:latin typeface="Trebuchet MS" panose="020B0703020202090204" pitchFamily="34" charset="0"/>
              </a:rPr>
              <a:t> LJ, et al. Blood. 2021;138:481</a:t>
            </a:r>
          </a:p>
        </p:txBody>
      </p:sp>
      <p:pic>
        <p:nvPicPr>
          <p:cNvPr id="9" name="Resim 8">
            <a:extLst>
              <a:ext uri="{FF2B5EF4-FFF2-40B4-BE49-F238E27FC236}">
                <a16:creationId xmlns:a16="http://schemas.microsoft.com/office/drawing/2014/main" id="{A1442E07-427C-CAFF-3A6A-CD52B873142B}"/>
              </a:ext>
            </a:extLst>
          </p:cNvPr>
          <p:cNvPicPr>
            <a:picLocks noChangeAspect="1"/>
          </p:cNvPicPr>
          <p:nvPr/>
        </p:nvPicPr>
        <p:blipFill>
          <a:blip r:embed="rId2"/>
          <a:stretch>
            <a:fillRect/>
          </a:stretch>
        </p:blipFill>
        <p:spPr>
          <a:xfrm>
            <a:off x="152400" y="743590"/>
            <a:ext cx="11831782" cy="5340485"/>
          </a:xfrm>
          <a:prstGeom prst="rect">
            <a:avLst/>
          </a:prstGeom>
        </p:spPr>
      </p:pic>
    </p:spTree>
    <p:extLst>
      <p:ext uri="{BB962C8B-B14F-4D97-AF65-F5344CB8AC3E}">
        <p14:creationId xmlns:p14="http://schemas.microsoft.com/office/powerpoint/2010/main" val="421741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0C087695-C623-A6A6-910F-84BCB24E60D7}"/>
              </a:ext>
            </a:extLst>
          </p:cNvPr>
          <p:cNvPicPr>
            <a:picLocks noGrp="1" noChangeAspect="1"/>
          </p:cNvPicPr>
          <p:nvPr>
            <p:ph idx="1"/>
          </p:nvPr>
        </p:nvPicPr>
        <p:blipFill>
          <a:blip r:embed="rId2"/>
          <a:stretch>
            <a:fillRect/>
          </a:stretch>
        </p:blipFill>
        <p:spPr>
          <a:xfrm>
            <a:off x="2241550" y="261144"/>
            <a:ext cx="6953250" cy="791200"/>
          </a:xfrm>
        </p:spPr>
      </p:pic>
      <p:pic>
        <p:nvPicPr>
          <p:cNvPr id="7" name="Resim 6" descr="metin, ekran görüntüsü, yazı tipi, sayı, numara içeren bir resim&#10;&#10;Yapay zeka tarafından oluşturulan içerik yanlış olabilir.">
            <a:extLst>
              <a:ext uri="{FF2B5EF4-FFF2-40B4-BE49-F238E27FC236}">
                <a16:creationId xmlns:a16="http://schemas.microsoft.com/office/drawing/2014/main" id="{03E901CF-254B-15E2-9032-2F2D44623066}"/>
              </a:ext>
            </a:extLst>
          </p:cNvPr>
          <p:cNvPicPr>
            <a:picLocks noChangeAspect="1"/>
          </p:cNvPicPr>
          <p:nvPr/>
        </p:nvPicPr>
        <p:blipFill>
          <a:blip r:embed="rId3"/>
          <a:stretch>
            <a:fillRect/>
          </a:stretch>
        </p:blipFill>
        <p:spPr>
          <a:xfrm>
            <a:off x="2241550" y="1291957"/>
            <a:ext cx="8026400" cy="3552557"/>
          </a:xfrm>
          <a:prstGeom prst="rect">
            <a:avLst/>
          </a:prstGeom>
        </p:spPr>
      </p:pic>
      <p:pic>
        <p:nvPicPr>
          <p:cNvPr id="9" name="Resim 8" descr="metin, ekran görüntüsü, yazı tipi, sayı, numara içeren bir resim&#10;&#10;Yapay zeka tarafından oluşturulan içerik yanlış olabilir.">
            <a:extLst>
              <a:ext uri="{FF2B5EF4-FFF2-40B4-BE49-F238E27FC236}">
                <a16:creationId xmlns:a16="http://schemas.microsoft.com/office/drawing/2014/main" id="{E2E35A8A-E1F3-1316-44C0-416D56A6EA73}"/>
              </a:ext>
            </a:extLst>
          </p:cNvPr>
          <p:cNvPicPr>
            <a:picLocks noChangeAspect="1"/>
          </p:cNvPicPr>
          <p:nvPr/>
        </p:nvPicPr>
        <p:blipFill>
          <a:blip r:embed="rId4"/>
          <a:stretch>
            <a:fillRect/>
          </a:stretch>
        </p:blipFill>
        <p:spPr>
          <a:xfrm>
            <a:off x="4422774" y="4844514"/>
            <a:ext cx="3844926" cy="1909183"/>
          </a:xfrm>
          <a:prstGeom prst="rect">
            <a:avLst/>
          </a:prstGeom>
        </p:spPr>
      </p:pic>
      <p:sp>
        <p:nvSpPr>
          <p:cNvPr id="10" name="Dikdörtgen 9">
            <a:extLst>
              <a:ext uri="{FF2B5EF4-FFF2-40B4-BE49-F238E27FC236}">
                <a16:creationId xmlns:a16="http://schemas.microsoft.com/office/drawing/2014/main" id="{BC79E419-60D3-8403-55F6-753D9BBE51CD}"/>
              </a:ext>
            </a:extLst>
          </p:cNvPr>
          <p:cNvSpPr/>
          <p:nvPr/>
        </p:nvSpPr>
        <p:spPr>
          <a:xfrm>
            <a:off x="9605662" y="262405"/>
            <a:ext cx="2446638" cy="5757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NCCN 2025</a:t>
            </a:r>
          </a:p>
        </p:txBody>
      </p:sp>
    </p:spTree>
    <p:extLst>
      <p:ext uri="{BB962C8B-B14F-4D97-AF65-F5344CB8AC3E}">
        <p14:creationId xmlns:p14="http://schemas.microsoft.com/office/powerpoint/2010/main" val="1429518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A28E4AE-9AAF-6C1D-6712-FB451DBEDE26}"/>
              </a:ext>
            </a:extLst>
          </p:cNvPr>
          <p:cNvSpPr txBox="1">
            <a:spLocks noChangeArrowheads="1"/>
          </p:cNvSpPr>
          <p:nvPr/>
        </p:nvSpPr>
        <p:spPr bwMode="auto">
          <a:xfrm>
            <a:off x="609759" y="238127"/>
            <a:ext cx="1087244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rPr>
              <a:t>          IFM 2018-04: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Dara-</a:t>
            </a:r>
            <a:r>
              <a:rPr kumimoji="0" lang="en-US" sz="3600" b="1" i="0" u="none" strike="noStrike" kern="0" cap="none" spc="0" normalizeH="0" baseline="0" noProof="0" dirty="0" err="1">
                <a:ln>
                  <a:noFill/>
                </a:ln>
                <a:solidFill>
                  <a:srgbClr val="FF0000"/>
                </a:solidFill>
                <a:effectLst/>
                <a:uLnTx/>
                <a:uFillTx/>
                <a:latin typeface="Calibri"/>
                <a:ea typeface="ＭＳ Ｐゴシック"/>
                <a:cs typeface="+mj-cs"/>
              </a:rPr>
              <a:t>KRd</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 With Tandem ASCT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in </a:t>
            </a: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High-Risk NDMM</a:t>
            </a:r>
            <a:endPar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endParaRPr>
          </a:p>
        </p:txBody>
      </p:sp>
      <p:sp>
        <p:nvSpPr>
          <p:cNvPr id="7" name="Metin kutusu 6">
            <a:extLst>
              <a:ext uri="{FF2B5EF4-FFF2-40B4-BE49-F238E27FC236}">
                <a16:creationId xmlns:a16="http://schemas.microsoft.com/office/drawing/2014/main" id="{49233571-23CD-6562-484E-884C60BA9266}"/>
              </a:ext>
            </a:extLst>
          </p:cNvPr>
          <p:cNvSpPr txBox="1"/>
          <p:nvPr/>
        </p:nvSpPr>
        <p:spPr>
          <a:xfrm>
            <a:off x="3228109" y="1512516"/>
            <a:ext cx="6096000" cy="369332"/>
          </a:xfrm>
          <a:prstGeom prst="rect">
            <a:avLst/>
          </a:prstGeom>
          <a:noFill/>
        </p:spPr>
        <p:txBody>
          <a:bodyPr wrap="square">
            <a:spAutoFit/>
          </a:bodyPr>
          <a:lstStyle/>
          <a:p>
            <a:r>
              <a:rPr lang="en-US" sz="1800" dirty="0"/>
              <a:t>Multicenter, single-arm, open-label </a:t>
            </a:r>
            <a:r>
              <a:rPr lang="en-US" sz="1800" b="1" dirty="0">
                <a:solidFill>
                  <a:srgbClr val="FF0000"/>
                </a:solidFill>
              </a:rPr>
              <a:t>phase II trial</a:t>
            </a:r>
            <a:endParaRPr lang="en-US" sz="1800" b="1" baseline="30000" dirty="0">
              <a:solidFill>
                <a:srgbClr val="FF0000"/>
              </a:solidFill>
            </a:endParaRPr>
          </a:p>
        </p:txBody>
      </p:sp>
      <p:pic>
        <p:nvPicPr>
          <p:cNvPr id="9" name="Resim 8" descr="metin, ekran görüntüsü, yazı tipi, çizgi içeren bir resim&#10;&#10;Yapay zeka tarafından oluşturulan içerik yanlış olabilir.">
            <a:extLst>
              <a:ext uri="{FF2B5EF4-FFF2-40B4-BE49-F238E27FC236}">
                <a16:creationId xmlns:a16="http://schemas.microsoft.com/office/drawing/2014/main" id="{E7B24C1E-C3E3-6B4C-7634-4064DF9DEC7F}"/>
              </a:ext>
            </a:extLst>
          </p:cNvPr>
          <p:cNvPicPr>
            <a:picLocks noChangeAspect="1"/>
          </p:cNvPicPr>
          <p:nvPr/>
        </p:nvPicPr>
        <p:blipFill>
          <a:blip r:embed="rId2"/>
          <a:stretch>
            <a:fillRect/>
          </a:stretch>
        </p:blipFill>
        <p:spPr>
          <a:xfrm>
            <a:off x="609758" y="2052924"/>
            <a:ext cx="11204429" cy="3946094"/>
          </a:xfrm>
          <a:prstGeom prst="rect">
            <a:avLst/>
          </a:prstGeom>
        </p:spPr>
      </p:pic>
      <p:sp>
        <p:nvSpPr>
          <p:cNvPr id="10" name="Text Box 11">
            <a:extLst>
              <a:ext uri="{FF2B5EF4-FFF2-40B4-BE49-F238E27FC236}">
                <a16:creationId xmlns:a16="http://schemas.microsoft.com/office/drawing/2014/main" id="{578249E8-D7C2-E34C-0E23-C9F80796BA5D}"/>
              </a:ext>
            </a:extLst>
          </p:cNvPr>
          <p:cNvSpPr txBox="1">
            <a:spLocks noChangeArrowheads="1"/>
          </p:cNvSpPr>
          <p:nvPr/>
        </p:nvSpPr>
        <p:spPr bwMode="auto">
          <a:xfrm>
            <a:off x="414339" y="6385740"/>
            <a:ext cx="8410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it-IT"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Touzeau</a:t>
            </a:r>
            <a:r>
              <a:rPr kumimoji="0" lang="it-IT"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Blood. 2024;143;2029</a:t>
            </a:r>
            <a:r>
              <a:rPr kumimoji="0" lang="it-IT"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72020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7C4ED-A979-A4EA-8CC4-139B6CF644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4422A8-37BD-294A-A3D4-CEC330F4AE9F}"/>
              </a:ext>
            </a:extLst>
          </p:cNvPr>
          <p:cNvSpPr txBox="1">
            <a:spLocks noChangeArrowheads="1"/>
          </p:cNvSpPr>
          <p:nvPr/>
        </p:nvSpPr>
        <p:spPr bwMode="auto">
          <a:xfrm>
            <a:off x="609759" y="238127"/>
            <a:ext cx="1087244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rPr>
              <a:t>          IFM 2018-04: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Dara-</a:t>
            </a:r>
            <a:r>
              <a:rPr kumimoji="0" lang="en-US" sz="3600" b="1" i="0" u="none" strike="noStrike" kern="0" cap="none" spc="0" normalizeH="0" baseline="0" noProof="0" dirty="0" err="1">
                <a:ln>
                  <a:noFill/>
                </a:ln>
                <a:solidFill>
                  <a:srgbClr val="FF0000"/>
                </a:solidFill>
                <a:effectLst/>
                <a:uLnTx/>
                <a:uFillTx/>
                <a:latin typeface="Calibri"/>
                <a:ea typeface="ＭＳ Ｐゴシック"/>
                <a:cs typeface="+mj-cs"/>
              </a:rPr>
              <a:t>KRd</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 With Tandem ASCT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in </a:t>
            </a: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High-Risk NDMM</a:t>
            </a:r>
            <a:endPar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endParaRPr>
          </a:p>
        </p:txBody>
      </p:sp>
      <p:sp>
        <p:nvSpPr>
          <p:cNvPr id="5" name="Text Box 11">
            <a:extLst>
              <a:ext uri="{FF2B5EF4-FFF2-40B4-BE49-F238E27FC236}">
                <a16:creationId xmlns:a16="http://schemas.microsoft.com/office/drawing/2014/main" id="{D09B1A6D-CA44-4F0B-5C25-AF97D8B86CCA}"/>
              </a:ext>
            </a:extLst>
          </p:cNvPr>
          <p:cNvSpPr txBox="1">
            <a:spLocks noChangeArrowheads="1"/>
          </p:cNvSpPr>
          <p:nvPr/>
        </p:nvSpPr>
        <p:spPr bwMode="auto">
          <a:xfrm>
            <a:off x="414339" y="6515988"/>
            <a:ext cx="8410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it-IT"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Touzeau</a:t>
            </a:r>
            <a:r>
              <a:rPr kumimoji="0" lang="it-IT"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Blood. 2024;143;2029</a:t>
            </a:r>
            <a:r>
              <a:rPr kumimoji="0" lang="it-IT"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pic>
        <p:nvPicPr>
          <p:cNvPr id="7" name="Resim 6">
            <a:extLst>
              <a:ext uri="{FF2B5EF4-FFF2-40B4-BE49-F238E27FC236}">
                <a16:creationId xmlns:a16="http://schemas.microsoft.com/office/drawing/2014/main" id="{45123C15-03EE-2C79-B992-D2654718CF64}"/>
              </a:ext>
            </a:extLst>
          </p:cNvPr>
          <p:cNvPicPr>
            <a:picLocks noChangeAspect="1"/>
          </p:cNvPicPr>
          <p:nvPr/>
        </p:nvPicPr>
        <p:blipFill>
          <a:blip r:embed="rId2"/>
          <a:stretch>
            <a:fillRect/>
          </a:stretch>
        </p:blipFill>
        <p:spPr>
          <a:xfrm>
            <a:off x="414339" y="2064559"/>
            <a:ext cx="11363322" cy="4451429"/>
          </a:xfrm>
          <a:prstGeom prst="rect">
            <a:avLst/>
          </a:prstGeom>
        </p:spPr>
      </p:pic>
      <p:pic>
        <p:nvPicPr>
          <p:cNvPr id="9" name="Resim 8">
            <a:extLst>
              <a:ext uri="{FF2B5EF4-FFF2-40B4-BE49-F238E27FC236}">
                <a16:creationId xmlns:a16="http://schemas.microsoft.com/office/drawing/2014/main" id="{8FA026B1-E6A1-6737-F472-94BE6910CF01}"/>
              </a:ext>
            </a:extLst>
          </p:cNvPr>
          <p:cNvPicPr>
            <a:picLocks noChangeAspect="1"/>
          </p:cNvPicPr>
          <p:nvPr/>
        </p:nvPicPr>
        <p:blipFill>
          <a:blip r:embed="rId3"/>
          <a:stretch>
            <a:fillRect/>
          </a:stretch>
        </p:blipFill>
        <p:spPr>
          <a:xfrm>
            <a:off x="2571750" y="1480749"/>
            <a:ext cx="6362700" cy="444500"/>
          </a:xfrm>
          <a:prstGeom prst="rect">
            <a:avLst/>
          </a:prstGeom>
        </p:spPr>
      </p:pic>
    </p:spTree>
    <p:extLst>
      <p:ext uri="{BB962C8B-B14F-4D97-AF65-F5344CB8AC3E}">
        <p14:creationId xmlns:p14="http://schemas.microsoft.com/office/powerpoint/2010/main" val="608352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8A858-37A1-965F-B8CA-AF1FB0899C57}"/>
            </a:ext>
          </a:extLst>
        </p:cNvPr>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EBFFEB66-3990-D621-7F3C-36552381A840}"/>
              </a:ext>
            </a:extLst>
          </p:cNvPr>
          <p:cNvPicPr>
            <a:picLocks noGrp="1" noChangeAspect="1"/>
          </p:cNvPicPr>
          <p:nvPr>
            <p:ph idx="1"/>
          </p:nvPr>
        </p:nvPicPr>
        <p:blipFill>
          <a:blip r:embed="rId2"/>
          <a:stretch>
            <a:fillRect/>
          </a:stretch>
        </p:blipFill>
        <p:spPr>
          <a:xfrm>
            <a:off x="253385" y="1511300"/>
            <a:ext cx="11685229" cy="3835400"/>
          </a:xfrm>
        </p:spPr>
      </p:pic>
      <p:sp>
        <p:nvSpPr>
          <p:cNvPr id="4" name="Rectangle 2">
            <a:extLst>
              <a:ext uri="{FF2B5EF4-FFF2-40B4-BE49-F238E27FC236}">
                <a16:creationId xmlns:a16="http://schemas.microsoft.com/office/drawing/2014/main" id="{79D70ED1-72F9-0400-FC09-5ABAADE6296B}"/>
              </a:ext>
            </a:extLst>
          </p:cNvPr>
          <p:cNvSpPr txBox="1">
            <a:spLocks noChangeArrowheads="1"/>
          </p:cNvSpPr>
          <p:nvPr/>
        </p:nvSpPr>
        <p:spPr bwMode="auto">
          <a:xfrm>
            <a:off x="609759" y="238127"/>
            <a:ext cx="1087244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rPr>
              <a:t>          IFM 2018-04: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Dara-</a:t>
            </a:r>
            <a:r>
              <a:rPr kumimoji="0" lang="en-US" sz="3600" b="1" i="0" u="none" strike="noStrike" kern="0" cap="none" spc="0" normalizeH="0" baseline="0" noProof="0" dirty="0" err="1">
                <a:ln>
                  <a:noFill/>
                </a:ln>
                <a:solidFill>
                  <a:srgbClr val="FF0000"/>
                </a:solidFill>
                <a:effectLst/>
                <a:uLnTx/>
                <a:uFillTx/>
                <a:latin typeface="Calibri"/>
                <a:ea typeface="ＭＳ Ｐゴシック"/>
                <a:cs typeface="+mj-cs"/>
              </a:rPr>
              <a:t>KRd</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 With Tandem ASCT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in </a:t>
            </a: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High-Risk NDMM</a:t>
            </a:r>
            <a:endPar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endParaRPr>
          </a:p>
        </p:txBody>
      </p:sp>
      <p:sp>
        <p:nvSpPr>
          <p:cNvPr id="5" name="Text Box 11">
            <a:extLst>
              <a:ext uri="{FF2B5EF4-FFF2-40B4-BE49-F238E27FC236}">
                <a16:creationId xmlns:a16="http://schemas.microsoft.com/office/drawing/2014/main" id="{F2C63B38-F0EB-F298-141A-2E248C0C761C}"/>
              </a:ext>
            </a:extLst>
          </p:cNvPr>
          <p:cNvSpPr txBox="1">
            <a:spLocks noChangeArrowheads="1"/>
          </p:cNvSpPr>
          <p:nvPr/>
        </p:nvSpPr>
        <p:spPr bwMode="auto">
          <a:xfrm>
            <a:off x="414339" y="6515988"/>
            <a:ext cx="8410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it-IT"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Touzeau</a:t>
            </a:r>
            <a:r>
              <a:rPr kumimoji="0" lang="it-IT"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Blood. 2024;143;2029</a:t>
            </a:r>
            <a:r>
              <a:rPr kumimoji="0" lang="it-IT"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8" name="Başlık 1">
            <a:extLst>
              <a:ext uri="{FF2B5EF4-FFF2-40B4-BE49-F238E27FC236}">
                <a16:creationId xmlns:a16="http://schemas.microsoft.com/office/drawing/2014/main" id="{10F1CA56-3638-DAEE-7A63-EF51DCBC8695}"/>
              </a:ext>
            </a:extLst>
          </p:cNvPr>
          <p:cNvSpPr txBox="1">
            <a:spLocks/>
          </p:cNvSpPr>
          <p:nvPr/>
        </p:nvSpPr>
        <p:spPr>
          <a:xfrm>
            <a:off x="254781" y="5451157"/>
            <a:ext cx="11582400" cy="960374"/>
          </a:xfrm>
          <a:prstGeom prst="rect">
            <a:avLst/>
          </a:prstGeom>
          <a:solidFill>
            <a:srgbClr val="FF0000"/>
          </a:solidFill>
          <a:ln>
            <a:solidFill>
              <a:schemeClr val="accent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dirty="0" err="1">
                <a:solidFill>
                  <a:srgbClr val="FFFFFF"/>
                </a:solidFill>
                <a:effectLst/>
                <a:latin typeface="Verdana" panose="020B0604030504040204" pitchFamily="34" charset="0"/>
              </a:rPr>
              <a:t>DKRd</a:t>
            </a:r>
            <a:r>
              <a:rPr lang="tr-TR" sz="2000" dirty="0">
                <a:solidFill>
                  <a:srgbClr val="FFFFFF"/>
                </a:solidFill>
                <a:effectLst/>
                <a:latin typeface="Verdana" panose="020B0604030504040204" pitchFamily="34" charset="0"/>
              </a:rPr>
              <a:t> indüksiyon /</a:t>
            </a:r>
            <a:r>
              <a:rPr lang="tr-TR" sz="2000" dirty="0">
                <a:solidFill>
                  <a:srgbClr val="FFFFFF"/>
                </a:solidFill>
                <a:latin typeface="Verdana" panose="020B0604030504040204" pitchFamily="34" charset="0"/>
              </a:rPr>
              <a:t>k</a:t>
            </a:r>
            <a:r>
              <a:rPr lang="tr-TR" sz="2000" dirty="0">
                <a:solidFill>
                  <a:srgbClr val="FFFFFF"/>
                </a:solidFill>
                <a:effectLst/>
                <a:latin typeface="Verdana" panose="020B0604030504040204" pitchFamily="34" charset="0"/>
              </a:rPr>
              <a:t>onsolidasyon  ile  tandem transplantasyon </a:t>
            </a:r>
            <a:r>
              <a:rPr lang="tr-TR" sz="2000" dirty="0" err="1">
                <a:solidFill>
                  <a:srgbClr val="FFFFFF"/>
                </a:solidFill>
                <a:effectLst/>
                <a:latin typeface="Verdana" panose="020B0604030504040204" pitchFamily="34" charset="0"/>
              </a:rPr>
              <a:t>high</a:t>
            </a:r>
            <a:r>
              <a:rPr lang="tr-TR" sz="2000" dirty="0">
                <a:solidFill>
                  <a:srgbClr val="FFFFFF"/>
                </a:solidFill>
                <a:effectLst/>
                <a:latin typeface="Verdana" panose="020B0604030504040204" pitchFamily="34" charset="0"/>
              </a:rPr>
              <a:t>-risk Te NDMM hastalarında  yüksek oranda  MRD– </a:t>
            </a:r>
            <a:r>
              <a:rPr lang="tr-TR" sz="2000" dirty="0" err="1">
                <a:solidFill>
                  <a:srgbClr val="FFFFFF"/>
                </a:solidFill>
                <a:effectLst/>
                <a:latin typeface="Verdana" panose="020B0604030504040204" pitchFamily="34" charset="0"/>
              </a:rPr>
              <a:t>liği</a:t>
            </a:r>
            <a:r>
              <a:rPr lang="tr-TR" sz="2000" dirty="0">
                <a:solidFill>
                  <a:srgbClr val="FFFFFF"/>
                </a:solidFill>
                <a:effectLst/>
                <a:latin typeface="Verdana" panose="020B0604030504040204" pitchFamily="34" charset="0"/>
              </a:rPr>
              <a:t>  </a:t>
            </a:r>
            <a:r>
              <a:rPr lang="tr-TR" sz="2000" dirty="0" err="1">
                <a:solidFill>
                  <a:srgbClr val="FFFFFF"/>
                </a:solidFill>
                <a:effectLst/>
                <a:latin typeface="Verdana" panose="020B0604030504040204" pitchFamily="34" charset="0"/>
              </a:rPr>
              <a:t>and</a:t>
            </a:r>
            <a:r>
              <a:rPr lang="tr-TR" sz="2000" dirty="0">
                <a:solidFill>
                  <a:srgbClr val="FFFFFF"/>
                </a:solidFill>
                <a:effectLst/>
                <a:latin typeface="Verdana" panose="020B0604030504040204" pitchFamily="34" charset="0"/>
              </a:rPr>
              <a:t> PFS ile sonuçlandı.</a:t>
            </a:r>
          </a:p>
        </p:txBody>
      </p:sp>
      <p:sp>
        <p:nvSpPr>
          <p:cNvPr id="9" name="Metin kutusu 8">
            <a:extLst>
              <a:ext uri="{FF2B5EF4-FFF2-40B4-BE49-F238E27FC236}">
                <a16:creationId xmlns:a16="http://schemas.microsoft.com/office/drawing/2014/main" id="{7869069D-2795-6448-67EB-DE10D2BED610}"/>
              </a:ext>
            </a:extLst>
          </p:cNvPr>
          <p:cNvSpPr txBox="1"/>
          <p:nvPr/>
        </p:nvSpPr>
        <p:spPr>
          <a:xfrm>
            <a:off x="1572811" y="3881816"/>
            <a:ext cx="2212214" cy="338554"/>
          </a:xfrm>
          <a:prstGeom prst="rect">
            <a:avLst/>
          </a:prstGeom>
          <a:solidFill>
            <a:srgbClr val="FF0000"/>
          </a:solidFill>
          <a:ln>
            <a:solidFill>
              <a:schemeClr val="accent1"/>
            </a:solidFill>
          </a:ln>
        </p:spPr>
        <p:txBody>
          <a:bodyPr wrap="square" rtlCol="0">
            <a:spAutoFit/>
          </a:bodyPr>
          <a:lstStyle/>
          <a:p>
            <a:r>
              <a:rPr lang="en-US" sz="1600" b="1" dirty="0">
                <a:solidFill>
                  <a:schemeClr val="bg1"/>
                </a:solidFill>
              </a:rPr>
              <a:t>30  Ay PFS: % 80 </a:t>
            </a:r>
            <a:r>
              <a:rPr lang="en-US" sz="1600" dirty="0">
                <a:solidFill>
                  <a:schemeClr val="bg1"/>
                </a:solidFill>
              </a:rPr>
              <a:t> </a:t>
            </a:r>
            <a:endParaRPr lang="tr-TR" sz="1600" dirty="0">
              <a:solidFill>
                <a:schemeClr val="bg1"/>
              </a:solidFill>
            </a:endParaRPr>
          </a:p>
        </p:txBody>
      </p:sp>
    </p:spTree>
    <p:extLst>
      <p:ext uri="{BB962C8B-B14F-4D97-AF65-F5344CB8AC3E}">
        <p14:creationId xmlns:p14="http://schemas.microsoft.com/office/powerpoint/2010/main" val="4044927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9CAA647-12B1-1FA7-4D95-BE3315657154}"/>
              </a:ext>
            </a:extLst>
          </p:cNvPr>
          <p:cNvSpPr txBox="1">
            <a:spLocks noChangeArrowheads="1"/>
          </p:cNvSpPr>
          <p:nvPr/>
        </p:nvSpPr>
        <p:spPr bwMode="auto">
          <a:xfrm>
            <a:off x="609759" y="238127"/>
            <a:ext cx="1087244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rPr>
              <a:t>          IFM 2018-04: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Dara-</a:t>
            </a:r>
            <a:r>
              <a:rPr kumimoji="0" lang="en-US" sz="3600" b="1" i="0" u="none" strike="noStrike" kern="0" cap="none" spc="0" normalizeH="0" baseline="0" noProof="0" dirty="0" err="1">
                <a:ln>
                  <a:noFill/>
                </a:ln>
                <a:solidFill>
                  <a:srgbClr val="FF0000"/>
                </a:solidFill>
                <a:effectLst/>
                <a:uLnTx/>
                <a:uFillTx/>
                <a:latin typeface="Calibri"/>
                <a:ea typeface="ＭＳ Ｐゴシック"/>
                <a:cs typeface="+mj-cs"/>
              </a:rPr>
              <a:t>KRd</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 With Tandem ASCT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in </a:t>
            </a:r>
            <a:r>
              <a:rPr lang="en-US" kern="0" dirty="0">
                <a:solidFill>
                  <a:srgbClr val="FF0000"/>
                </a:solidFill>
                <a:latin typeface="Calibri"/>
                <a:ea typeface="ＭＳ Ｐゴシック"/>
              </a:rPr>
              <a:t> </a:t>
            </a:r>
            <a:r>
              <a:rPr kumimoji="0" lang="en-US" sz="3600" b="1" i="0" u="none" strike="noStrike" kern="0" cap="none" spc="0" normalizeH="0" baseline="0" noProof="0" dirty="0">
                <a:ln>
                  <a:noFill/>
                </a:ln>
                <a:solidFill>
                  <a:srgbClr val="FF0000"/>
                </a:solidFill>
                <a:effectLst/>
                <a:uLnTx/>
                <a:uFillTx/>
                <a:latin typeface="Calibri"/>
                <a:ea typeface="ＭＳ Ｐゴシック"/>
                <a:cs typeface="+mj-cs"/>
              </a:rPr>
              <a:t>High-Risk NDMM</a:t>
            </a:r>
            <a:endPar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ea typeface="+mj-ea"/>
              <a:cs typeface="+mj-cs"/>
            </a:endParaRPr>
          </a:p>
        </p:txBody>
      </p:sp>
      <p:sp>
        <p:nvSpPr>
          <p:cNvPr id="5" name="Text Box 11">
            <a:extLst>
              <a:ext uri="{FF2B5EF4-FFF2-40B4-BE49-F238E27FC236}">
                <a16:creationId xmlns:a16="http://schemas.microsoft.com/office/drawing/2014/main" id="{627B0263-036A-2375-C7F2-9E7F973C6CCD}"/>
              </a:ext>
            </a:extLst>
          </p:cNvPr>
          <p:cNvSpPr txBox="1">
            <a:spLocks noChangeArrowheads="1"/>
          </p:cNvSpPr>
          <p:nvPr/>
        </p:nvSpPr>
        <p:spPr bwMode="auto">
          <a:xfrm>
            <a:off x="414339" y="6385740"/>
            <a:ext cx="8410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it-IT"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Touzeau</a:t>
            </a:r>
            <a:r>
              <a:rPr kumimoji="0" lang="it-IT"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ASH 2023. </a:t>
            </a:r>
            <a:r>
              <a:rPr kumimoji="0" lang="it-IT"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Abstr</a:t>
            </a:r>
            <a:r>
              <a:rPr kumimoji="0" lang="it-IT"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207. </a:t>
            </a:r>
            <a:r>
              <a:rPr kumimoji="0" lang="it-IT"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Touzeau</a:t>
            </a:r>
            <a:r>
              <a:rPr kumimoji="0" lang="it-IT"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Blood. 2024;143;2029</a:t>
            </a:r>
            <a:r>
              <a:rPr kumimoji="0" lang="it-IT"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6" name="Content Placeholder 11">
            <a:extLst>
              <a:ext uri="{FF2B5EF4-FFF2-40B4-BE49-F238E27FC236}">
                <a16:creationId xmlns:a16="http://schemas.microsoft.com/office/drawing/2014/main" id="{67CD88D5-B38D-A72B-A326-CCAD972C9832}"/>
              </a:ext>
            </a:extLst>
          </p:cNvPr>
          <p:cNvSpPr>
            <a:spLocks noGrp="1"/>
          </p:cNvSpPr>
          <p:nvPr>
            <p:ph idx="1"/>
          </p:nvPr>
        </p:nvSpPr>
        <p:spPr>
          <a:xfrm>
            <a:off x="657235" y="5851282"/>
            <a:ext cx="10877529" cy="534458"/>
          </a:xfrm>
        </p:spPr>
        <p:txBody>
          <a:bodyPr/>
          <a:lstStyle/>
          <a:p>
            <a:r>
              <a:rPr lang="en-US" sz="2200" dirty="0"/>
              <a:t>Treatment resulted in high rates of MRD negativity and 30-mo PFS rate of 80%</a:t>
            </a:r>
          </a:p>
        </p:txBody>
      </p:sp>
      <p:pic>
        <p:nvPicPr>
          <p:cNvPr id="8" name="Resim 7" descr="metin, diyagram, çizgi, ekran görüntüsü içeren bir resim&#10;&#10;Yapay zeka tarafından oluşturulan içerik yanlış olabilir.">
            <a:extLst>
              <a:ext uri="{FF2B5EF4-FFF2-40B4-BE49-F238E27FC236}">
                <a16:creationId xmlns:a16="http://schemas.microsoft.com/office/drawing/2014/main" id="{2DC2880F-81F8-A42A-82B0-9225711DE431}"/>
              </a:ext>
            </a:extLst>
          </p:cNvPr>
          <p:cNvPicPr>
            <a:picLocks noChangeAspect="1"/>
          </p:cNvPicPr>
          <p:nvPr/>
        </p:nvPicPr>
        <p:blipFill>
          <a:blip r:embed="rId2"/>
          <a:stretch>
            <a:fillRect/>
          </a:stretch>
        </p:blipFill>
        <p:spPr>
          <a:xfrm>
            <a:off x="609758" y="1482437"/>
            <a:ext cx="10723259" cy="3810000"/>
          </a:xfrm>
          <a:prstGeom prst="rect">
            <a:avLst/>
          </a:prstGeom>
        </p:spPr>
      </p:pic>
    </p:spTree>
    <p:extLst>
      <p:ext uri="{BB962C8B-B14F-4D97-AF65-F5344CB8AC3E}">
        <p14:creationId xmlns:p14="http://schemas.microsoft.com/office/powerpoint/2010/main" val="873016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2B5DA6-F83F-C051-2DDC-1DB662CD048F}"/>
              </a:ext>
            </a:extLst>
          </p:cNvPr>
          <p:cNvSpPr>
            <a:spLocks noGrp="1"/>
          </p:cNvSpPr>
          <p:nvPr>
            <p:ph type="title"/>
          </p:nvPr>
        </p:nvSpPr>
        <p:spPr>
          <a:xfrm>
            <a:off x="0" y="0"/>
            <a:ext cx="12261114" cy="1587498"/>
          </a:xfrm>
        </p:spPr>
        <p:txBody>
          <a:bodyPr>
            <a:normAutofit fontScale="90000"/>
          </a:bodyPr>
          <a:lstStyle/>
          <a:p>
            <a:r>
              <a:rPr lang="en-US" b="1" dirty="0">
                <a:solidFill>
                  <a:srgbClr val="FF0000"/>
                </a:solidFill>
              </a:rPr>
              <a:t>                                 GMMG-CONCEPT:  </a:t>
            </a:r>
            <a:br>
              <a:rPr lang="en-US" b="1" dirty="0">
                <a:solidFill>
                  <a:srgbClr val="FF0000"/>
                </a:solidFill>
              </a:rPr>
            </a:br>
            <a:r>
              <a:rPr lang="en-US" b="1" dirty="0">
                <a:solidFill>
                  <a:srgbClr val="FF0000"/>
                </a:solidFill>
              </a:rPr>
              <a:t> Isa-</a:t>
            </a:r>
            <a:r>
              <a:rPr lang="en-US" b="1" dirty="0" err="1">
                <a:solidFill>
                  <a:srgbClr val="FF0000"/>
                </a:solidFill>
              </a:rPr>
              <a:t>KRd</a:t>
            </a:r>
            <a:r>
              <a:rPr lang="en-US" b="1" dirty="0">
                <a:solidFill>
                  <a:srgbClr val="FF0000"/>
                </a:solidFill>
              </a:rPr>
              <a:t> in 2 Cohorts of  Patients With High-Risk NDMM  </a:t>
            </a:r>
          </a:p>
        </p:txBody>
      </p:sp>
      <p:sp>
        <p:nvSpPr>
          <p:cNvPr id="5" name="Text Box 11">
            <a:extLst>
              <a:ext uri="{FF2B5EF4-FFF2-40B4-BE49-F238E27FC236}">
                <a16:creationId xmlns:a16="http://schemas.microsoft.com/office/drawing/2014/main" id="{128FEADA-E6F9-1DBF-63EF-84B7B96666C0}"/>
              </a:ext>
            </a:extLst>
          </p:cNvPr>
          <p:cNvSpPr txBox="1">
            <a:spLocks noChangeArrowheads="1"/>
          </p:cNvSpPr>
          <p:nvPr/>
        </p:nvSpPr>
        <p:spPr bwMode="auto">
          <a:xfrm>
            <a:off x="413947" y="636659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endParaRPr kumimoji="0" lang="en-US" alt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7" name="Resim 6" descr="metin, ekran görüntüsü, yazı tipi, sayı, numara içeren bir resim&#10;&#10;Yapay zeka tarafından oluşturulan içerik yanlış olabilir.">
            <a:extLst>
              <a:ext uri="{FF2B5EF4-FFF2-40B4-BE49-F238E27FC236}">
                <a16:creationId xmlns:a16="http://schemas.microsoft.com/office/drawing/2014/main" id="{73C1EB4E-68A4-B75F-9F74-DC7AAF4E50CF}"/>
              </a:ext>
            </a:extLst>
          </p:cNvPr>
          <p:cNvPicPr>
            <a:picLocks noChangeAspect="1"/>
          </p:cNvPicPr>
          <p:nvPr/>
        </p:nvPicPr>
        <p:blipFill>
          <a:blip r:embed="rId2"/>
          <a:stretch>
            <a:fillRect/>
          </a:stretch>
        </p:blipFill>
        <p:spPr>
          <a:xfrm>
            <a:off x="652071" y="1587498"/>
            <a:ext cx="10625529" cy="3327402"/>
          </a:xfrm>
          <a:prstGeom prst="rect">
            <a:avLst/>
          </a:prstGeom>
        </p:spPr>
      </p:pic>
      <p:pic>
        <p:nvPicPr>
          <p:cNvPr id="2" name="Resim 1">
            <a:extLst>
              <a:ext uri="{FF2B5EF4-FFF2-40B4-BE49-F238E27FC236}">
                <a16:creationId xmlns:a16="http://schemas.microsoft.com/office/drawing/2014/main" id="{C4CF9307-CB90-D8AA-A937-E944612D0F60}"/>
              </a:ext>
            </a:extLst>
          </p:cNvPr>
          <p:cNvPicPr>
            <a:picLocks noChangeAspect="1"/>
          </p:cNvPicPr>
          <p:nvPr/>
        </p:nvPicPr>
        <p:blipFill>
          <a:blip r:embed="rId3"/>
          <a:stretch>
            <a:fillRect/>
          </a:stretch>
        </p:blipFill>
        <p:spPr>
          <a:xfrm>
            <a:off x="3505200" y="5170865"/>
            <a:ext cx="7772400" cy="1334226"/>
          </a:xfrm>
          <a:prstGeom prst="rect">
            <a:avLst/>
          </a:prstGeom>
        </p:spPr>
      </p:pic>
    </p:spTree>
    <p:extLst>
      <p:ext uri="{BB962C8B-B14F-4D97-AF65-F5344CB8AC3E}">
        <p14:creationId xmlns:p14="http://schemas.microsoft.com/office/powerpoint/2010/main" val="40218809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D3D95DBC-BC18-4D82-0D51-308E606948AB}"/>
              </a:ext>
            </a:extLst>
          </p:cNvPr>
          <p:cNvSpPr>
            <a:spLocks noGrp="1"/>
          </p:cNvSpPr>
          <p:nvPr>
            <p:ph type="title"/>
          </p:nvPr>
        </p:nvSpPr>
        <p:spPr>
          <a:xfrm>
            <a:off x="609601" y="244997"/>
            <a:ext cx="11197698" cy="1209730"/>
          </a:xfrm>
        </p:spPr>
        <p:txBody>
          <a:bodyPr>
            <a:normAutofit fontScale="90000"/>
          </a:bodyPr>
          <a:lstStyle/>
          <a:p>
            <a:r>
              <a:rPr lang="en-US" b="1" dirty="0">
                <a:solidFill>
                  <a:srgbClr val="FF0000"/>
                </a:solidFill>
              </a:rPr>
              <a:t>                           GMMG-CONCEPT: </a:t>
            </a:r>
            <a:br>
              <a:rPr lang="en-US" b="1" dirty="0">
                <a:solidFill>
                  <a:srgbClr val="FF0000"/>
                </a:solidFill>
              </a:rPr>
            </a:br>
            <a:r>
              <a:rPr lang="en-US" b="1" dirty="0">
                <a:solidFill>
                  <a:srgbClr val="FF0000"/>
                </a:solidFill>
              </a:rPr>
              <a:t>           Response Rate and MRD Negativity</a:t>
            </a:r>
          </a:p>
        </p:txBody>
      </p:sp>
      <p:sp>
        <p:nvSpPr>
          <p:cNvPr id="5" name="Text Box 11">
            <a:extLst>
              <a:ext uri="{FF2B5EF4-FFF2-40B4-BE49-F238E27FC236}">
                <a16:creationId xmlns:a16="http://schemas.microsoft.com/office/drawing/2014/main" id="{49379406-F162-DC2E-8EDA-21112691C101}"/>
              </a:ext>
            </a:extLst>
          </p:cNvPr>
          <p:cNvSpPr txBox="1">
            <a:spLocks noChangeArrowheads="1"/>
          </p:cNvSpPr>
          <p:nvPr/>
        </p:nvSpPr>
        <p:spPr bwMode="auto">
          <a:xfrm>
            <a:off x="413947" y="636659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endParaRPr kumimoji="0" lang="en-US" alt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7" name="Resim 6" descr="metin, ekran görüntüsü, yazı tipi, diyagram içeren bir resim&#10;&#10;Yapay zeka tarafından oluşturulan içerik yanlış olabilir.">
            <a:extLst>
              <a:ext uri="{FF2B5EF4-FFF2-40B4-BE49-F238E27FC236}">
                <a16:creationId xmlns:a16="http://schemas.microsoft.com/office/drawing/2014/main" id="{B45F7FC3-BDC2-EA41-436F-CE2CC54946E1}"/>
              </a:ext>
            </a:extLst>
          </p:cNvPr>
          <p:cNvPicPr>
            <a:picLocks noChangeAspect="1"/>
          </p:cNvPicPr>
          <p:nvPr/>
        </p:nvPicPr>
        <p:blipFill>
          <a:blip r:embed="rId2"/>
          <a:stretch>
            <a:fillRect/>
          </a:stretch>
        </p:blipFill>
        <p:spPr>
          <a:xfrm>
            <a:off x="756804" y="1428867"/>
            <a:ext cx="10936431" cy="4815457"/>
          </a:xfrm>
          <a:prstGeom prst="rect">
            <a:avLst/>
          </a:prstGeom>
        </p:spPr>
      </p:pic>
    </p:spTree>
    <p:extLst>
      <p:ext uri="{BB962C8B-B14F-4D97-AF65-F5344CB8AC3E}">
        <p14:creationId xmlns:p14="http://schemas.microsoft.com/office/powerpoint/2010/main" val="555403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1969-D797-5482-279B-7A707841A06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EE533C-C339-9412-396A-230B9BCE2C0B}"/>
              </a:ext>
            </a:extLst>
          </p:cNvPr>
          <p:cNvSpPr>
            <a:spLocks noGrp="1"/>
          </p:cNvSpPr>
          <p:nvPr>
            <p:ph type="title"/>
          </p:nvPr>
        </p:nvSpPr>
        <p:spPr>
          <a:xfrm>
            <a:off x="0" y="100827"/>
            <a:ext cx="12001500" cy="902474"/>
          </a:xfrm>
        </p:spPr>
        <p:txBody>
          <a:bodyPr>
            <a:normAutofit fontScale="90000"/>
          </a:bodyPr>
          <a:lstStyle/>
          <a:p>
            <a:br>
              <a:rPr lang="tr-TR" sz="4000" b="1" dirty="0">
                <a:solidFill>
                  <a:srgbClr val="FF0000"/>
                </a:solidFill>
                <a:effectLst/>
                <a:latin typeface="Helvetica" pitchFamily="2" charset="0"/>
              </a:rPr>
            </a:br>
            <a:r>
              <a:rPr lang="tr-TR" sz="4000" b="1" dirty="0">
                <a:solidFill>
                  <a:srgbClr val="FF0000"/>
                </a:solidFill>
                <a:effectLst/>
                <a:latin typeface="Helvetica" pitchFamily="2" charset="0"/>
              </a:rPr>
              <a:t>    GMMG: </a:t>
            </a:r>
            <a:r>
              <a:rPr lang="tr-TR" sz="4000" b="1" dirty="0" err="1">
                <a:solidFill>
                  <a:srgbClr val="FF0000"/>
                </a:solidFill>
                <a:effectLst/>
                <a:latin typeface="Helvetica" pitchFamily="2" charset="0"/>
              </a:rPr>
              <a:t>Consolidation</a:t>
            </a:r>
            <a:r>
              <a:rPr lang="tr-TR" sz="4000" b="1" dirty="0">
                <a:solidFill>
                  <a:srgbClr val="FF0000"/>
                </a:solidFill>
                <a:effectLst/>
                <a:latin typeface="Helvetica" pitchFamily="2" charset="0"/>
              </a:rPr>
              <a:t> sonuna kadar en iyi yanıt </a:t>
            </a:r>
            <a:br>
              <a:rPr lang="tr-TR" dirty="0">
                <a:solidFill>
                  <a:srgbClr val="BF002D"/>
                </a:solidFill>
                <a:effectLst/>
                <a:latin typeface="Helvetica" pitchFamily="2" charset="0"/>
              </a:rPr>
            </a:br>
            <a:endParaRPr lang="tr-TR" dirty="0"/>
          </a:p>
        </p:txBody>
      </p:sp>
      <p:sp>
        <p:nvSpPr>
          <p:cNvPr id="4" name="Text Box 11">
            <a:extLst>
              <a:ext uri="{FF2B5EF4-FFF2-40B4-BE49-F238E27FC236}">
                <a16:creationId xmlns:a16="http://schemas.microsoft.com/office/drawing/2014/main" id="{C1E09106-2B40-F732-CF00-AFD73ECBB5C4}"/>
              </a:ext>
            </a:extLst>
          </p:cNvPr>
          <p:cNvSpPr txBox="1">
            <a:spLocks noChangeArrowheads="1"/>
          </p:cNvSpPr>
          <p:nvPr/>
        </p:nvSpPr>
        <p:spPr bwMode="auto">
          <a:xfrm>
            <a:off x="8795947" y="6480175"/>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endParaRPr kumimoji="0" lang="en-US" alt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6" name="Resim 5">
            <a:extLst>
              <a:ext uri="{FF2B5EF4-FFF2-40B4-BE49-F238E27FC236}">
                <a16:creationId xmlns:a16="http://schemas.microsoft.com/office/drawing/2014/main" id="{C1E89D35-9CC4-6410-8064-C4DD71BD58FE}"/>
              </a:ext>
            </a:extLst>
          </p:cNvPr>
          <p:cNvPicPr>
            <a:picLocks noChangeAspect="1"/>
          </p:cNvPicPr>
          <p:nvPr/>
        </p:nvPicPr>
        <p:blipFill>
          <a:blip r:embed="rId2"/>
          <a:stretch>
            <a:fillRect/>
          </a:stretch>
        </p:blipFill>
        <p:spPr>
          <a:xfrm>
            <a:off x="190500" y="1003300"/>
            <a:ext cx="11393512" cy="5122507"/>
          </a:xfrm>
          <a:prstGeom prst="rect">
            <a:avLst/>
          </a:prstGeom>
        </p:spPr>
      </p:pic>
    </p:spTree>
    <p:extLst>
      <p:ext uri="{BB962C8B-B14F-4D97-AF65-F5344CB8AC3E}">
        <p14:creationId xmlns:p14="http://schemas.microsoft.com/office/powerpoint/2010/main" val="36252447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D3311-C70E-8891-9087-5351C6B547B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3ECF3AA-6C18-5DBD-163D-83717CF4D649}"/>
              </a:ext>
            </a:extLst>
          </p:cNvPr>
          <p:cNvSpPr>
            <a:spLocks noGrp="1"/>
          </p:cNvSpPr>
          <p:nvPr>
            <p:ph type="title"/>
          </p:nvPr>
        </p:nvSpPr>
        <p:spPr>
          <a:xfrm>
            <a:off x="838200" y="100826"/>
            <a:ext cx="10515600" cy="777875"/>
          </a:xfrm>
        </p:spPr>
        <p:txBody>
          <a:bodyPr>
            <a:normAutofit fontScale="90000"/>
          </a:bodyPr>
          <a:lstStyle/>
          <a:p>
            <a:br>
              <a:rPr lang="tr-TR" b="1" dirty="0">
                <a:solidFill>
                  <a:srgbClr val="FF0000"/>
                </a:solidFill>
                <a:effectLst/>
                <a:latin typeface="Arial" panose="020B0604020202020204" pitchFamily="34" charset="0"/>
              </a:rPr>
            </a:br>
            <a:r>
              <a:rPr lang="tr-TR" b="1" dirty="0">
                <a:solidFill>
                  <a:srgbClr val="FF0000"/>
                </a:solidFill>
                <a:effectLst/>
                <a:latin typeface="Arial" panose="020B0604020202020204" pitchFamily="34" charset="0"/>
              </a:rPr>
              <a:t>  GMMG: Central </a:t>
            </a:r>
            <a:r>
              <a:rPr lang="tr-TR" b="1" dirty="0" err="1">
                <a:solidFill>
                  <a:srgbClr val="FF0000"/>
                </a:solidFill>
                <a:effectLst/>
                <a:latin typeface="Arial" panose="020B0604020202020204" pitchFamily="34" charset="0"/>
              </a:rPr>
              <a:t>Response</a:t>
            </a:r>
            <a:r>
              <a:rPr lang="tr-TR" b="1" dirty="0">
                <a:solidFill>
                  <a:srgbClr val="FF0000"/>
                </a:solidFill>
                <a:effectLst/>
                <a:latin typeface="Arial" panose="020B0604020202020204" pitchFamily="34" charset="0"/>
              </a:rPr>
              <a:t> </a:t>
            </a:r>
            <a:r>
              <a:rPr lang="tr-TR" b="1" dirty="0" err="1">
                <a:solidFill>
                  <a:srgbClr val="FF0000"/>
                </a:solidFill>
                <a:effectLst/>
                <a:latin typeface="Arial" panose="020B0604020202020204" pitchFamily="34" charset="0"/>
              </a:rPr>
              <a:t>Results</a:t>
            </a:r>
            <a:r>
              <a:rPr lang="tr-TR" b="1" dirty="0">
                <a:solidFill>
                  <a:srgbClr val="FF0000"/>
                </a:solidFill>
                <a:effectLst/>
                <a:latin typeface="Arial" panose="020B0604020202020204" pitchFamily="34" charset="0"/>
              </a:rPr>
              <a:t>: MRD</a:t>
            </a:r>
            <a:br>
              <a:rPr lang="tr-TR" dirty="0">
                <a:solidFill>
                  <a:srgbClr val="BF002D"/>
                </a:solidFill>
                <a:effectLst/>
                <a:latin typeface="Arial" panose="020B0604020202020204" pitchFamily="34" charset="0"/>
              </a:rPr>
            </a:br>
            <a:endParaRPr lang="tr-TR" dirty="0"/>
          </a:p>
        </p:txBody>
      </p:sp>
      <p:sp>
        <p:nvSpPr>
          <p:cNvPr id="4" name="Text Box 11">
            <a:extLst>
              <a:ext uri="{FF2B5EF4-FFF2-40B4-BE49-F238E27FC236}">
                <a16:creationId xmlns:a16="http://schemas.microsoft.com/office/drawing/2014/main" id="{DF58CFE5-7F1A-F9B2-3225-6354D9054918}"/>
              </a:ext>
            </a:extLst>
          </p:cNvPr>
          <p:cNvSpPr txBox="1">
            <a:spLocks noChangeArrowheads="1"/>
          </p:cNvSpPr>
          <p:nvPr/>
        </p:nvSpPr>
        <p:spPr bwMode="auto">
          <a:xfrm>
            <a:off x="8795947" y="6480175"/>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endParaRPr kumimoji="0" lang="en-US" alt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6" name="Metin kutusu 5">
            <a:extLst>
              <a:ext uri="{FF2B5EF4-FFF2-40B4-BE49-F238E27FC236}">
                <a16:creationId xmlns:a16="http://schemas.microsoft.com/office/drawing/2014/main" id="{A4291CF6-460D-CA54-6F09-6219CA5ABC3C}"/>
              </a:ext>
            </a:extLst>
          </p:cNvPr>
          <p:cNvSpPr txBox="1"/>
          <p:nvPr/>
        </p:nvSpPr>
        <p:spPr>
          <a:xfrm>
            <a:off x="1358900" y="899874"/>
            <a:ext cx="9766300" cy="369332"/>
          </a:xfrm>
          <a:prstGeom prst="rect">
            <a:avLst/>
          </a:prstGeom>
          <a:noFill/>
        </p:spPr>
        <p:txBody>
          <a:bodyPr wrap="square">
            <a:spAutoFit/>
          </a:bodyPr>
          <a:lstStyle/>
          <a:p>
            <a:r>
              <a:rPr lang="tr-TR" b="1" dirty="0">
                <a:solidFill>
                  <a:srgbClr val="FF0000"/>
                </a:solidFill>
                <a:effectLst/>
                <a:latin typeface="Verdana" panose="020B0604030504040204" pitchFamily="34" charset="0"/>
              </a:rPr>
              <a:t>GMMG-CONCEPT: </a:t>
            </a:r>
            <a:r>
              <a:rPr lang="tr-TR" dirty="0" err="1">
                <a:solidFill>
                  <a:srgbClr val="B00004"/>
                </a:solidFill>
                <a:effectLst/>
                <a:latin typeface="Verdana" panose="020B0604030504040204" pitchFamily="34" charset="0"/>
              </a:rPr>
              <a:t>Phase</a:t>
            </a:r>
            <a:r>
              <a:rPr lang="tr-TR" dirty="0">
                <a:solidFill>
                  <a:srgbClr val="B00004"/>
                </a:solidFill>
                <a:effectLst/>
                <a:latin typeface="Verdana" panose="020B0604030504040204" pitchFamily="34" charset="0"/>
              </a:rPr>
              <a:t> II; Isa-</a:t>
            </a:r>
            <a:r>
              <a:rPr lang="tr-TR" dirty="0" err="1">
                <a:solidFill>
                  <a:srgbClr val="B00004"/>
                </a:solidFill>
                <a:effectLst/>
                <a:latin typeface="Verdana" panose="020B0604030504040204" pitchFamily="34" charset="0"/>
              </a:rPr>
              <a:t>KRd</a:t>
            </a:r>
            <a:r>
              <a:rPr lang="tr-TR" dirty="0">
                <a:solidFill>
                  <a:srgbClr val="B00004"/>
                </a:solidFill>
                <a:effectLst/>
                <a:latin typeface="Verdana" panose="020B0604030504040204" pitchFamily="34" charset="0"/>
              </a:rPr>
              <a:t> in </a:t>
            </a:r>
            <a:r>
              <a:rPr lang="tr-TR" dirty="0" err="1">
                <a:solidFill>
                  <a:srgbClr val="B00004"/>
                </a:solidFill>
                <a:effectLst/>
                <a:latin typeface="Verdana" panose="020B0604030504040204" pitchFamily="34" charset="0"/>
              </a:rPr>
              <a:t>high</a:t>
            </a:r>
            <a:r>
              <a:rPr lang="tr-TR" dirty="0">
                <a:solidFill>
                  <a:srgbClr val="B00004"/>
                </a:solidFill>
                <a:effectLst/>
                <a:latin typeface="Verdana" panose="020B0604030504040204" pitchFamily="34" charset="0"/>
              </a:rPr>
              <a:t>-risk Te (n=99) </a:t>
            </a:r>
            <a:r>
              <a:rPr lang="tr-TR" dirty="0" err="1">
                <a:solidFill>
                  <a:srgbClr val="B00004"/>
                </a:solidFill>
                <a:effectLst/>
                <a:latin typeface="Verdana" panose="020B0604030504040204" pitchFamily="34" charset="0"/>
              </a:rPr>
              <a:t>and</a:t>
            </a:r>
            <a:r>
              <a:rPr lang="tr-TR" dirty="0">
                <a:solidFill>
                  <a:srgbClr val="B00004"/>
                </a:solidFill>
                <a:effectLst/>
                <a:latin typeface="Verdana" panose="020B0604030504040204" pitchFamily="34" charset="0"/>
              </a:rPr>
              <a:t> Ti (n=26) NDMM</a:t>
            </a:r>
          </a:p>
        </p:txBody>
      </p:sp>
      <p:pic>
        <p:nvPicPr>
          <p:cNvPr id="8" name="Resim 7">
            <a:extLst>
              <a:ext uri="{FF2B5EF4-FFF2-40B4-BE49-F238E27FC236}">
                <a16:creationId xmlns:a16="http://schemas.microsoft.com/office/drawing/2014/main" id="{7ED71449-E218-DCF9-30A7-5A99F72752EB}"/>
              </a:ext>
            </a:extLst>
          </p:cNvPr>
          <p:cNvPicPr>
            <a:picLocks noChangeAspect="1"/>
          </p:cNvPicPr>
          <p:nvPr/>
        </p:nvPicPr>
        <p:blipFill>
          <a:blip r:embed="rId2"/>
          <a:stretch>
            <a:fillRect/>
          </a:stretch>
        </p:blipFill>
        <p:spPr>
          <a:xfrm>
            <a:off x="380999" y="1502192"/>
            <a:ext cx="11341101" cy="3501608"/>
          </a:xfrm>
          <a:prstGeom prst="rect">
            <a:avLst/>
          </a:prstGeom>
        </p:spPr>
      </p:pic>
      <p:sp>
        <p:nvSpPr>
          <p:cNvPr id="9" name="Başlık 1">
            <a:extLst>
              <a:ext uri="{FF2B5EF4-FFF2-40B4-BE49-F238E27FC236}">
                <a16:creationId xmlns:a16="http://schemas.microsoft.com/office/drawing/2014/main" id="{6DFE3DBF-A624-196A-26E0-42F05F41B71A}"/>
              </a:ext>
            </a:extLst>
          </p:cNvPr>
          <p:cNvSpPr txBox="1">
            <a:spLocks/>
          </p:cNvSpPr>
          <p:nvPr/>
        </p:nvSpPr>
        <p:spPr>
          <a:xfrm>
            <a:off x="1496647" y="5511101"/>
            <a:ext cx="9628553" cy="960374"/>
          </a:xfrm>
          <a:prstGeom prst="rect">
            <a:avLst/>
          </a:prstGeom>
          <a:solidFill>
            <a:srgbClr val="FF0000"/>
          </a:solidFill>
          <a:ln>
            <a:solidFill>
              <a:schemeClr val="accent1"/>
            </a:solidFill>
          </a:ln>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solidFill>
                  <a:srgbClr val="FFFFFF"/>
                </a:solidFill>
                <a:effectLst/>
                <a:latin typeface="Arial" panose="020B0604020202020204" pitchFamily="34" charset="0"/>
              </a:rPr>
              <a:t>                 72 TE </a:t>
            </a:r>
            <a:r>
              <a:rPr lang="tr-TR" dirty="0">
                <a:solidFill>
                  <a:srgbClr val="FFFFFF"/>
                </a:solidFill>
                <a:latin typeface="Arial" panose="020B0604020202020204" pitchFamily="34" charset="0"/>
              </a:rPr>
              <a:t>hasta </a:t>
            </a:r>
            <a:r>
              <a:rPr lang="tr-TR" dirty="0">
                <a:solidFill>
                  <a:srgbClr val="FFFFFF"/>
                </a:solidFill>
                <a:effectLst/>
                <a:latin typeface="Arial" panose="020B0604020202020204" pitchFamily="34" charset="0"/>
              </a:rPr>
              <a:t>konsolidasyon bitimine ulaştı , </a:t>
            </a:r>
          </a:p>
          <a:p>
            <a:r>
              <a:rPr lang="tr-TR" dirty="0">
                <a:solidFill>
                  <a:srgbClr val="FFFFFF"/>
                </a:solidFill>
                <a:latin typeface="Arial" panose="020B0604020202020204" pitchFamily="34" charset="0"/>
              </a:rPr>
              <a:t>              </a:t>
            </a:r>
            <a:r>
              <a:rPr lang="tr-TR" dirty="0">
                <a:solidFill>
                  <a:srgbClr val="FFFFFF"/>
                </a:solidFill>
                <a:effectLst/>
                <a:latin typeface="Arial" panose="020B0604020202020204" pitchFamily="34" charset="0"/>
              </a:rPr>
              <a:t>66 hastanın değerlendirilebilir MRD si mevcuttu, </a:t>
            </a:r>
          </a:p>
          <a:p>
            <a:r>
              <a:rPr lang="tr-TR" dirty="0">
                <a:solidFill>
                  <a:srgbClr val="FFFFFF"/>
                </a:solidFill>
                <a:latin typeface="Arial" panose="020B0604020202020204" pitchFamily="34" charset="0"/>
              </a:rPr>
              <a:t>                           </a:t>
            </a:r>
            <a:r>
              <a:rPr lang="tr-TR" dirty="0">
                <a:solidFill>
                  <a:srgbClr val="FFFFFF"/>
                </a:solidFill>
                <a:effectLst/>
                <a:latin typeface="Arial" panose="020B0604020202020204" pitchFamily="34" charset="0"/>
              </a:rPr>
              <a:t>bunların 63 MRD-negatifti.</a:t>
            </a:r>
          </a:p>
        </p:txBody>
      </p:sp>
    </p:spTree>
    <p:extLst>
      <p:ext uri="{BB962C8B-B14F-4D97-AF65-F5344CB8AC3E}">
        <p14:creationId xmlns:p14="http://schemas.microsoft.com/office/powerpoint/2010/main" val="1903548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19D7-E377-78A4-1C72-8D78D4AC9DE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7A57C5-6281-2547-C43B-2F0C381947E0}"/>
              </a:ext>
            </a:extLst>
          </p:cNvPr>
          <p:cNvSpPr>
            <a:spLocks noGrp="1"/>
          </p:cNvSpPr>
          <p:nvPr>
            <p:ph type="title"/>
          </p:nvPr>
        </p:nvSpPr>
        <p:spPr>
          <a:xfrm>
            <a:off x="838200" y="100827"/>
            <a:ext cx="10515600" cy="1207274"/>
          </a:xfrm>
        </p:spPr>
        <p:txBody>
          <a:bodyPr>
            <a:normAutofit fontScale="90000"/>
          </a:bodyPr>
          <a:lstStyle/>
          <a:p>
            <a:br>
              <a:rPr lang="tr-TR" sz="3600" b="1" dirty="0">
                <a:solidFill>
                  <a:srgbClr val="FF0000"/>
                </a:solidFill>
                <a:effectLst/>
                <a:latin typeface="Arial" panose="020B0604020202020204" pitchFamily="34" charset="0"/>
              </a:rPr>
            </a:br>
            <a:r>
              <a:rPr lang="tr-TR" sz="3600" b="1" dirty="0">
                <a:solidFill>
                  <a:srgbClr val="FF0000"/>
                </a:solidFill>
                <a:effectLst/>
                <a:latin typeface="Arial" panose="020B0604020202020204" pitchFamily="34" charset="0"/>
              </a:rPr>
              <a:t>  GMMG: CD38 </a:t>
            </a:r>
            <a:r>
              <a:rPr lang="tr-TR" sz="3600" b="1" dirty="0" err="1">
                <a:solidFill>
                  <a:srgbClr val="FF0000"/>
                </a:solidFill>
                <a:effectLst/>
                <a:latin typeface="Arial" panose="020B0604020202020204" pitchFamily="34" charset="0"/>
              </a:rPr>
              <a:t>mAb</a:t>
            </a:r>
            <a:r>
              <a:rPr lang="tr-TR" sz="3600" b="1" dirty="0">
                <a:solidFill>
                  <a:srgbClr val="FF0000"/>
                </a:solidFill>
                <a:effectLst/>
                <a:latin typeface="Arial" panose="020B0604020202020204" pitchFamily="34" charset="0"/>
              </a:rPr>
              <a:t> </a:t>
            </a:r>
            <a:r>
              <a:rPr lang="tr-TR" sz="3600" b="1" dirty="0" err="1">
                <a:solidFill>
                  <a:srgbClr val="FF0000"/>
                </a:solidFill>
                <a:effectLst/>
                <a:latin typeface="Arial" panose="020B0604020202020204" pitchFamily="34" charset="0"/>
              </a:rPr>
              <a:t>quadruplets</a:t>
            </a:r>
            <a:r>
              <a:rPr lang="tr-TR" sz="3600" b="1" dirty="0">
                <a:solidFill>
                  <a:srgbClr val="FF0000"/>
                </a:solidFill>
                <a:effectLst/>
                <a:latin typeface="Arial" panose="020B0604020202020204" pitchFamily="34" charset="0"/>
              </a:rPr>
              <a:t> </a:t>
            </a:r>
            <a:r>
              <a:rPr lang="tr-TR" sz="3600" b="1" dirty="0" err="1">
                <a:solidFill>
                  <a:srgbClr val="FF0000"/>
                </a:solidFill>
                <a:effectLst/>
                <a:latin typeface="Arial" panose="020B0604020202020204" pitchFamily="34" charset="0"/>
              </a:rPr>
              <a:t>show</a:t>
            </a:r>
            <a:r>
              <a:rPr lang="tr-TR" sz="3600" b="1" dirty="0">
                <a:solidFill>
                  <a:srgbClr val="FF0000"/>
                </a:solidFill>
                <a:effectLst/>
                <a:latin typeface="Arial" panose="020B0604020202020204" pitchFamily="34" charset="0"/>
              </a:rPr>
              <a:t> </a:t>
            </a:r>
            <a:r>
              <a:rPr lang="tr-TR" sz="3600" b="1" dirty="0" err="1">
                <a:solidFill>
                  <a:srgbClr val="FF0000"/>
                </a:solidFill>
                <a:effectLst/>
                <a:latin typeface="Arial" panose="020B0604020202020204" pitchFamily="34" charset="0"/>
              </a:rPr>
              <a:t>benefit</a:t>
            </a:r>
            <a:r>
              <a:rPr lang="tr-TR" sz="3600" b="1" dirty="0">
                <a:solidFill>
                  <a:srgbClr val="FF0000"/>
                </a:solidFill>
                <a:effectLst/>
                <a:latin typeface="Arial" panose="020B0604020202020204" pitchFamily="34" charset="0"/>
              </a:rPr>
              <a:t> in</a:t>
            </a:r>
            <a:br>
              <a:rPr lang="tr-TR" sz="3600" b="1" dirty="0">
                <a:solidFill>
                  <a:srgbClr val="FF0000"/>
                </a:solidFill>
                <a:effectLst/>
                <a:latin typeface="Arial" panose="020B0604020202020204" pitchFamily="34" charset="0"/>
              </a:rPr>
            </a:br>
            <a:r>
              <a:rPr lang="tr-TR" sz="3600" b="1" dirty="0">
                <a:solidFill>
                  <a:srgbClr val="FF0000"/>
                </a:solidFill>
                <a:effectLst/>
                <a:latin typeface="Arial" panose="020B0604020202020204" pitchFamily="34" charset="0"/>
              </a:rPr>
              <a:t>                   </a:t>
            </a:r>
            <a:r>
              <a:rPr lang="tr-TR" sz="3600" b="1" dirty="0" err="1">
                <a:solidFill>
                  <a:srgbClr val="FF0000"/>
                </a:solidFill>
                <a:effectLst/>
                <a:latin typeface="Arial" panose="020B0604020202020204" pitchFamily="34" charset="0"/>
              </a:rPr>
              <a:t>high</a:t>
            </a:r>
            <a:r>
              <a:rPr lang="tr-TR" sz="3600" b="1" dirty="0">
                <a:solidFill>
                  <a:srgbClr val="FF0000"/>
                </a:solidFill>
                <a:effectLst/>
                <a:latin typeface="Arial" panose="020B0604020202020204" pitchFamily="34" charset="0"/>
              </a:rPr>
              <a:t>-risk NDMM </a:t>
            </a:r>
            <a:r>
              <a:rPr lang="tr-TR" sz="3600" b="1" dirty="0" err="1">
                <a:solidFill>
                  <a:srgbClr val="FF0000"/>
                </a:solidFill>
                <a:effectLst/>
                <a:latin typeface="Arial" panose="020B0604020202020204" pitchFamily="34" charset="0"/>
              </a:rPr>
              <a:t>populations</a:t>
            </a:r>
            <a:br>
              <a:rPr lang="tr-TR" dirty="0">
                <a:solidFill>
                  <a:srgbClr val="B00004"/>
                </a:solidFill>
                <a:effectLst/>
                <a:latin typeface="Arial" panose="020B0604020202020204" pitchFamily="34" charset="0"/>
              </a:rPr>
            </a:br>
            <a:endParaRPr lang="tr-TR" dirty="0"/>
          </a:p>
        </p:txBody>
      </p:sp>
      <p:sp>
        <p:nvSpPr>
          <p:cNvPr id="4" name="Text Box 11">
            <a:extLst>
              <a:ext uri="{FF2B5EF4-FFF2-40B4-BE49-F238E27FC236}">
                <a16:creationId xmlns:a16="http://schemas.microsoft.com/office/drawing/2014/main" id="{29A22224-063B-495B-F1BB-9AC3F8ECEB73}"/>
              </a:ext>
            </a:extLst>
          </p:cNvPr>
          <p:cNvSpPr txBox="1">
            <a:spLocks noChangeArrowheads="1"/>
          </p:cNvSpPr>
          <p:nvPr/>
        </p:nvSpPr>
        <p:spPr bwMode="auto">
          <a:xfrm>
            <a:off x="8808647" y="6581001"/>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endParaRPr kumimoji="0" lang="en-US" alt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6" name="Metin kutusu 5">
            <a:extLst>
              <a:ext uri="{FF2B5EF4-FFF2-40B4-BE49-F238E27FC236}">
                <a16:creationId xmlns:a16="http://schemas.microsoft.com/office/drawing/2014/main" id="{06A947A6-3E13-BB07-D261-44829EBCEA64}"/>
              </a:ext>
            </a:extLst>
          </p:cNvPr>
          <p:cNvSpPr txBox="1"/>
          <p:nvPr/>
        </p:nvSpPr>
        <p:spPr>
          <a:xfrm>
            <a:off x="1511300" y="1308101"/>
            <a:ext cx="9842500" cy="369332"/>
          </a:xfrm>
          <a:prstGeom prst="rect">
            <a:avLst/>
          </a:prstGeom>
          <a:noFill/>
        </p:spPr>
        <p:txBody>
          <a:bodyPr wrap="square">
            <a:spAutoFit/>
          </a:bodyPr>
          <a:lstStyle/>
          <a:p>
            <a:r>
              <a:rPr lang="tr-TR" b="1" dirty="0">
                <a:solidFill>
                  <a:srgbClr val="FF0000"/>
                </a:solidFill>
                <a:effectLst/>
                <a:latin typeface="Verdana" panose="020B0604030504040204" pitchFamily="34" charset="0"/>
              </a:rPr>
              <a:t>GMMG-CONCEPT</a:t>
            </a:r>
            <a:r>
              <a:rPr lang="tr-TR" b="1" dirty="0">
                <a:solidFill>
                  <a:srgbClr val="5C133F"/>
                </a:solidFill>
                <a:effectLst/>
                <a:latin typeface="Verdana" panose="020B0604030504040204" pitchFamily="34" charset="0"/>
              </a:rPr>
              <a:t>: </a:t>
            </a:r>
            <a:r>
              <a:rPr lang="tr-TR" dirty="0" err="1">
                <a:solidFill>
                  <a:srgbClr val="5C133F"/>
                </a:solidFill>
                <a:effectLst/>
                <a:latin typeface="Verdana" panose="020B0604030504040204" pitchFamily="34" charset="0"/>
              </a:rPr>
              <a:t>Phase</a:t>
            </a:r>
            <a:r>
              <a:rPr lang="tr-TR" dirty="0">
                <a:solidFill>
                  <a:srgbClr val="5C133F"/>
                </a:solidFill>
                <a:effectLst/>
                <a:latin typeface="Verdana" panose="020B0604030504040204" pitchFamily="34" charset="0"/>
              </a:rPr>
              <a:t> II; Isa-</a:t>
            </a:r>
            <a:r>
              <a:rPr lang="tr-TR" dirty="0" err="1">
                <a:solidFill>
                  <a:srgbClr val="5C133F"/>
                </a:solidFill>
                <a:effectLst/>
                <a:latin typeface="Verdana" panose="020B0604030504040204" pitchFamily="34" charset="0"/>
              </a:rPr>
              <a:t>KRd</a:t>
            </a:r>
            <a:r>
              <a:rPr lang="tr-TR" dirty="0">
                <a:solidFill>
                  <a:srgbClr val="5C133F"/>
                </a:solidFill>
                <a:effectLst/>
                <a:latin typeface="Verdana" panose="020B0604030504040204" pitchFamily="34" charset="0"/>
              </a:rPr>
              <a:t> in </a:t>
            </a:r>
            <a:r>
              <a:rPr lang="tr-TR" dirty="0" err="1">
                <a:solidFill>
                  <a:srgbClr val="5C133F"/>
                </a:solidFill>
                <a:effectLst/>
                <a:latin typeface="Verdana" panose="020B0604030504040204" pitchFamily="34" charset="0"/>
              </a:rPr>
              <a:t>high</a:t>
            </a:r>
            <a:r>
              <a:rPr lang="tr-TR" dirty="0">
                <a:solidFill>
                  <a:srgbClr val="5C133F"/>
                </a:solidFill>
                <a:effectLst/>
                <a:latin typeface="Verdana" panose="020B0604030504040204" pitchFamily="34" charset="0"/>
              </a:rPr>
              <a:t>-risk Te (n=99) </a:t>
            </a:r>
            <a:r>
              <a:rPr lang="tr-TR" dirty="0" err="1">
                <a:solidFill>
                  <a:srgbClr val="5C133F"/>
                </a:solidFill>
                <a:effectLst/>
                <a:latin typeface="Verdana" panose="020B0604030504040204" pitchFamily="34" charset="0"/>
              </a:rPr>
              <a:t>and</a:t>
            </a:r>
            <a:r>
              <a:rPr lang="tr-TR" dirty="0">
                <a:solidFill>
                  <a:srgbClr val="5C133F"/>
                </a:solidFill>
                <a:effectLst/>
                <a:latin typeface="Verdana" panose="020B0604030504040204" pitchFamily="34" charset="0"/>
              </a:rPr>
              <a:t> Ti (n=26) NDMM</a:t>
            </a:r>
          </a:p>
        </p:txBody>
      </p:sp>
      <p:pic>
        <p:nvPicPr>
          <p:cNvPr id="8" name="Resim 7">
            <a:extLst>
              <a:ext uri="{FF2B5EF4-FFF2-40B4-BE49-F238E27FC236}">
                <a16:creationId xmlns:a16="http://schemas.microsoft.com/office/drawing/2014/main" id="{8CC5C290-D0B9-2D59-FDA7-804CAACBC5C6}"/>
              </a:ext>
            </a:extLst>
          </p:cNvPr>
          <p:cNvPicPr>
            <a:picLocks noChangeAspect="1"/>
          </p:cNvPicPr>
          <p:nvPr/>
        </p:nvPicPr>
        <p:blipFill>
          <a:blip r:embed="rId2"/>
          <a:stretch>
            <a:fillRect/>
          </a:stretch>
        </p:blipFill>
        <p:spPr>
          <a:xfrm>
            <a:off x="2209800" y="1677433"/>
            <a:ext cx="7772400" cy="353290"/>
          </a:xfrm>
          <a:prstGeom prst="rect">
            <a:avLst/>
          </a:prstGeom>
        </p:spPr>
      </p:pic>
      <p:pic>
        <p:nvPicPr>
          <p:cNvPr id="10" name="Resim 9">
            <a:extLst>
              <a:ext uri="{FF2B5EF4-FFF2-40B4-BE49-F238E27FC236}">
                <a16:creationId xmlns:a16="http://schemas.microsoft.com/office/drawing/2014/main" id="{93D1E596-9A0A-06DB-37FE-D2AC3790479A}"/>
              </a:ext>
            </a:extLst>
          </p:cNvPr>
          <p:cNvPicPr>
            <a:picLocks noChangeAspect="1"/>
          </p:cNvPicPr>
          <p:nvPr/>
        </p:nvPicPr>
        <p:blipFill>
          <a:blip r:embed="rId3"/>
          <a:stretch>
            <a:fillRect/>
          </a:stretch>
        </p:blipFill>
        <p:spPr>
          <a:xfrm>
            <a:off x="0" y="2200816"/>
            <a:ext cx="12121843" cy="3349083"/>
          </a:xfrm>
          <a:prstGeom prst="rect">
            <a:avLst/>
          </a:prstGeom>
        </p:spPr>
      </p:pic>
      <p:sp>
        <p:nvSpPr>
          <p:cNvPr id="11" name="Başlık 1">
            <a:extLst>
              <a:ext uri="{FF2B5EF4-FFF2-40B4-BE49-F238E27FC236}">
                <a16:creationId xmlns:a16="http://schemas.microsoft.com/office/drawing/2014/main" id="{84A8692E-BCE6-67E1-3768-5CA30FD5C172}"/>
              </a:ext>
            </a:extLst>
          </p:cNvPr>
          <p:cNvSpPr txBox="1">
            <a:spLocks/>
          </p:cNvSpPr>
          <p:nvPr/>
        </p:nvSpPr>
        <p:spPr>
          <a:xfrm>
            <a:off x="269721" y="5620627"/>
            <a:ext cx="11582400" cy="960374"/>
          </a:xfrm>
          <a:prstGeom prst="rect">
            <a:avLst/>
          </a:prstGeom>
          <a:solidFill>
            <a:srgbClr val="FF0000"/>
          </a:solidFill>
          <a:ln>
            <a:solidFill>
              <a:schemeClr val="accent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dirty="0">
                <a:solidFill>
                  <a:srgbClr val="FFFFFF"/>
                </a:solidFill>
                <a:effectLst/>
                <a:latin typeface="Verdana" panose="020B0604030504040204" pitchFamily="34" charset="0"/>
              </a:rPr>
              <a:t>Isa-</a:t>
            </a:r>
            <a:r>
              <a:rPr lang="tr-TR" sz="1800" dirty="0" err="1">
                <a:solidFill>
                  <a:srgbClr val="FFFFFF"/>
                </a:solidFill>
                <a:effectLst/>
                <a:latin typeface="Verdana" panose="020B0604030504040204" pitchFamily="34" charset="0"/>
              </a:rPr>
              <a:t>KRd</a:t>
            </a:r>
            <a:r>
              <a:rPr lang="tr-TR" sz="1800" dirty="0">
                <a:solidFill>
                  <a:srgbClr val="FFFFFF"/>
                </a:solidFill>
                <a:effectLst/>
                <a:latin typeface="Verdana" panose="020B0604030504040204" pitchFamily="34" charset="0"/>
              </a:rPr>
              <a:t> yüksek risk NDMM hastalarında yüksek oranda sürdürülen  MRD– negatifliğini indükledi</a:t>
            </a:r>
            <a:r>
              <a:rPr lang="tr-TR" sz="2000" dirty="0">
                <a:solidFill>
                  <a:srgbClr val="FFFFFF"/>
                </a:solidFill>
                <a:effectLst/>
                <a:latin typeface="Verdana" panose="020B0604030504040204" pitchFamily="34" charset="0"/>
              </a:rPr>
              <a:t>.</a:t>
            </a:r>
          </a:p>
          <a:p>
            <a:r>
              <a:rPr lang="tr-TR" sz="2000" dirty="0">
                <a:solidFill>
                  <a:srgbClr val="FFFFFF"/>
                </a:solidFill>
                <a:effectLst/>
                <a:latin typeface="Verdana" panose="020B0604030504040204" pitchFamily="34" charset="0"/>
              </a:rPr>
              <a:t>               Bu durum 44 aylık takip sonrası PFS in ulaşılamamasına yol açtı.</a:t>
            </a:r>
          </a:p>
        </p:txBody>
      </p:sp>
    </p:spTree>
    <p:extLst>
      <p:ext uri="{BB962C8B-B14F-4D97-AF65-F5344CB8AC3E}">
        <p14:creationId xmlns:p14="http://schemas.microsoft.com/office/powerpoint/2010/main" val="417600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06947-50AD-0551-1450-3B5466348E60}"/>
              </a:ext>
            </a:extLst>
          </p:cNvPr>
          <p:cNvSpPr>
            <a:spLocks noGrp="1"/>
          </p:cNvSpPr>
          <p:nvPr>
            <p:ph type="title"/>
          </p:nvPr>
        </p:nvSpPr>
        <p:spPr>
          <a:xfrm>
            <a:off x="360297" y="129381"/>
            <a:ext cx="11471405" cy="826584"/>
          </a:xfrm>
        </p:spPr>
        <p:txBody>
          <a:bodyPr>
            <a:normAutofit/>
          </a:bodyPr>
          <a:lstStyle/>
          <a:p>
            <a:r>
              <a:rPr lang="en-US" sz="3600" b="1" dirty="0" err="1">
                <a:solidFill>
                  <a:srgbClr val="FF0000"/>
                </a:solidFill>
              </a:rPr>
              <a:t>IsKia</a:t>
            </a:r>
            <a:r>
              <a:rPr lang="en-US" sz="3600" b="1" dirty="0">
                <a:solidFill>
                  <a:srgbClr val="FF0000"/>
                </a:solidFill>
              </a:rPr>
              <a:t> EMN24: Isa-KRd vs </a:t>
            </a:r>
            <a:r>
              <a:rPr lang="en-US" sz="3600" b="1" dirty="0" err="1">
                <a:solidFill>
                  <a:srgbClr val="FF0000"/>
                </a:solidFill>
              </a:rPr>
              <a:t>KRd</a:t>
            </a:r>
            <a:r>
              <a:rPr lang="en-US" sz="3600" b="1" dirty="0">
                <a:solidFill>
                  <a:srgbClr val="FF0000"/>
                </a:solidFill>
              </a:rPr>
              <a:t> in Transplant-Eligible NDMM</a:t>
            </a:r>
          </a:p>
        </p:txBody>
      </p:sp>
      <p:sp>
        <p:nvSpPr>
          <p:cNvPr id="6" name="Metin kutusu 5">
            <a:extLst>
              <a:ext uri="{FF2B5EF4-FFF2-40B4-BE49-F238E27FC236}">
                <a16:creationId xmlns:a16="http://schemas.microsoft.com/office/drawing/2014/main" id="{BA7D6017-ED53-E9A2-8633-413673E558CD}"/>
              </a:ext>
            </a:extLst>
          </p:cNvPr>
          <p:cNvSpPr txBox="1"/>
          <p:nvPr/>
        </p:nvSpPr>
        <p:spPr>
          <a:xfrm>
            <a:off x="7952509" y="6488668"/>
            <a:ext cx="4239491"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Gay. ASH 2023. </a:t>
            </a:r>
            <a:r>
              <a:rPr kumimoji="0" lang="en-US" altLang="en-US" sz="1800" b="1" i="0" u="none" strike="noStrike" kern="1200" cap="none" spc="0" normalizeH="0" baseline="0" noProof="0" dirty="0" err="1">
                <a:ln>
                  <a:noFill/>
                </a:ln>
                <a:effectLst/>
                <a:uLnTx/>
                <a:uFillTx/>
                <a:latin typeface="Calibri" panose="020F0502020204030204" pitchFamily="34" charset="0"/>
                <a:ea typeface="+mn-ea"/>
                <a:cs typeface="Arial" panose="020B0604020202020204" pitchFamily="34" charset="0"/>
              </a:rPr>
              <a:t>Abstr</a:t>
            </a:r>
            <a:r>
              <a:rPr kumimoji="0" lang="en-US" altLang="en-US" sz="1800" b="1"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rPr>
              <a:t> 4. NCT04483739</a:t>
            </a:r>
            <a:r>
              <a:rPr kumimoji="0" lang="en-US" altLang="en-US" sz="18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pic>
        <p:nvPicPr>
          <p:cNvPr id="8" name="Resim 7">
            <a:extLst>
              <a:ext uri="{FF2B5EF4-FFF2-40B4-BE49-F238E27FC236}">
                <a16:creationId xmlns:a16="http://schemas.microsoft.com/office/drawing/2014/main" id="{B89F2562-4D2B-4A31-A641-73D583C9B449}"/>
              </a:ext>
            </a:extLst>
          </p:cNvPr>
          <p:cNvPicPr>
            <a:picLocks noChangeAspect="1"/>
          </p:cNvPicPr>
          <p:nvPr/>
        </p:nvPicPr>
        <p:blipFill>
          <a:blip r:embed="rId2"/>
          <a:stretch>
            <a:fillRect/>
          </a:stretch>
        </p:blipFill>
        <p:spPr>
          <a:xfrm>
            <a:off x="453976" y="1094509"/>
            <a:ext cx="11284045" cy="4281054"/>
          </a:xfrm>
          <a:prstGeom prst="rect">
            <a:avLst/>
          </a:prstGeom>
        </p:spPr>
      </p:pic>
      <p:sp>
        <p:nvSpPr>
          <p:cNvPr id="10" name="Metin kutusu 9">
            <a:extLst>
              <a:ext uri="{FF2B5EF4-FFF2-40B4-BE49-F238E27FC236}">
                <a16:creationId xmlns:a16="http://schemas.microsoft.com/office/drawing/2014/main" id="{69D18EE9-13B8-B3A0-D9A8-F5595AE9CDE9}"/>
              </a:ext>
            </a:extLst>
          </p:cNvPr>
          <p:cNvSpPr txBox="1"/>
          <p:nvPr/>
        </p:nvSpPr>
        <p:spPr>
          <a:xfrm>
            <a:off x="360297" y="5734114"/>
            <a:ext cx="8808027" cy="809837"/>
          </a:xfrm>
          <a:prstGeom prst="rect">
            <a:avLst/>
          </a:prstGeom>
          <a:noFill/>
        </p:spPr>
        <p:txBody>
          <a:bodyPr wrap="square">
            <a:spAutoFit/>
          </a:body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post-ASCT </a:t>
            </a:r>
            <a:r>
              <a:rPr lang="en-US" kern="0" dirty="0">
                <a:solidFill>
                  <a:srgbClr val="000000"/>
                </a:solidFill>
                <a:latin typeface="Calibri" panose="020F0502020204030204" pitchFamily="34" charset="0"/>
              </a:rPr>
              <a:t>k</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onsolidasyon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sonrası</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NGS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ile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MRD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Negatifliği</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İndüksiyon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sonrası</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MRD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negatifliği</a:t>
            </a:r>
            <a:r>
              <a:rPr lang="en-US" kern="0" dirty="0">
                <a:solidFill>
                  <a:srgbClr val="000000"/>
                </a:solidFill>
                <a:latin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PFS, MRD negativity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devamı</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a:t>
            </a:r>
            <a:endParaRPr lang="en-US" sz="1800" dirty="0"/>
          </a:p>
        </p:txBody>
      </p:sp>
    </p:spTree>
    <p:extLst>
      <p:ext uri="{BB962C8B-B14F-4D97-AF65-F5344CB8AC3E}">
        <p14:creationId xmlns:p14="http://schemas.microsoft.com/office/powerpoint/2010/main" val="221407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yazı tipi, ekran görüntüsü, beyaz içeren bir resim&#10;&#10;Yapay zeka tarafından oluşturulan içerik yanlış olabilir.">
            <a:extLst>
              <a:ext uri="{FF2B5EF4-FFF2-40B4-BE49-F238E27FC236}">
                <a16:creationId xmlns:a16="http://schemas.microsoft.com/office/drawing/2014/main" id="{47702122-8C89-8725-09EA-DC7DAE468826}"/>
              </a:ext>
            </a:extLst>
          </p:cNvPr>
          <p:cNvPicPr>
            <a:picLocks noGrp="1" noChangeAspect="1"/>
          </p:cNvPicPr>
          <p:nvPr>
            <p:ph idx="1"/>
          </p:nvPr>
        </p:nvPicPr>
        <p:blipFill>
          <a:blip r:embed="rId2"/>
          <a:stretch>
            <a:fillRect/>
          </a:stretch>
        </p:blipFill>
        <p:spPr>
          <a:xfrm>
            <a:off x="704850" y="310356"/>
            <a:ext cx="6508750" cy="1555798"/>
          </a:xfrm>
        </p:spPr>
      </p:pic>
      <p:pic>
        <p:nvPicPr>
          <p:cNvPr id="7" name="Resim 6" descr="metin, ekran görüntüsü, kırmızı, tasarım içeren bir resim&#10;&#10;Yapay zeka tarafından oluşturulan içerik yanlış olabilir.">
            <a:extLst>
              <a:ext uri="{FF2B5EF4-FFF2-40B4-BE49-F238E27FC236}">
                <a16:creationId xmlns:a16="http://schemas.microsoft.com/office/drawing/2014/main" id="{590935AE-E957-DF90-4652-C85EF806F5A2}"/>
              </a:ext>
            </a:extLst>
          </p:cNvPr>
          <p:cNvPicPr>
            <a:picLocks noChangeAspect="1"/>
          </p:cNvPicPr>
          <p:nvPr/>
        </p:nvPicPr>
        <p:blipFill>
          <a:blip r:embed="rId3"/>
          <a:stretch>
            <a:fillRect/>
          </a:stretch>
        </p:blipFill>
        <p:spPr>
          <a:xfrm>
            <a:off x="8896350" y="552450"/>
            <a:ext cx="2025650" cy="829064"/>
          </a:xfrm>
          <a:prstGeom prst="rect">
            <a:avLst/>
          </a:prstGeom>
        </p:spPr>
      </p:pic>
      <p:pic>
        <p:nvPicPr>
          <p:cNvPr id="9" name="Resim 8" descr="metin, ekran görüntüsü, makbuz, yazı tipi içeren bir resim&#10;&#10;Yapay zeka tarafından oluşturulan içerik yanlış olabilir.">
            <a:extLst>
              <a:ext uri="{FF2B5EF4-FFF2-40B4-BE49-F238E27FC236}">
                <a16:creationId xmlns:a16="http://schemas.microsoft.com/office/drawing/2014/main" id="{36A0A974-B1E4-926A-EA21-65736816BD5F}"/>
              </a:ext>
            </a:extLst>
          </p:cNvPr>
          <p:cNvPicPr>
            <a:picLocks noChangeAspect="1"/>
          </p:cNvPicPr>
          <p:nvPr/>
        </p:nvPicPr>
        <p:blipFill>
          <a:blip r:embed="rId4"/>
          <a:stretch>
            <a:fillRect/>
          </a:stretch>
        </p:blipFill>
        <p:spPr>
          <a:xfrm>
            <a:off x="844550" y="1952500"/>
            <a:ext cx="10674350" cy="4777500"/>
          </a:xfrm>
          <a:prstGeom prst="rect">
            <a:avLst/>
          </a:prstGeom>
        </p:spPr>
      </p:pic>
    </p:spTree>
    <p:extLst>
      <p:ext uri="{BB962C8B-B14F-4D97-AF65-F5344CB8AC3E}">
        <p14:creationId xmlns:p14="http://schemas.microsoft.com/office/powerpoint/2010/main" val="15168481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id="{A94C0214-60CE-4990-6752-C56FF2AEBC44}"/>
              </a:ext>
            </a:extLst>
          </p:cNvPr>
          <p:cNvSpPr txBox="1">
            <a:spLocks noChangeArrowheads="1"/>
          </p:cNvSpPr>
          <p:nvPr/>
        </p:nvSpPr>
        <p:spPr bwMode="auto">
          <a:xfrm>
            <a:off x="497467" y="6492875"/>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Gay. ASH 2023. </a:t>
            </a:r>
            <a:r>
              <a:rPr kumimoji="0" lang="en-US" altLang="en-US" sz="1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Abstr</a:t>
            </a: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4</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sp>
        <p:nvSpPr>
          <p:cNvPr id="5" name="Title 1">
            <a:extLst>
              <a:ext uri="{FF2B5EF4-FFF2-40B4-BE49-F238E27FC236}">
                <a16:creationId xmlns:a16="http://schemas.microsoft.com/office/drawing/2014/main" id="{44158DD0-5CAE-B64D-8FBB-4CC9D26C048C}"/>
              </a:ext>
            </a:extLst>
          </p:cNvPr>
          <p:cNvSpPr>
            <a:spLocks noGrp="1"/>
          </p:cNvSpPr>
          <p:nvPr>
            <p:ph type="title"/>
          </p:nvPr>
        </p:nvSpPr>
        <p:spPr>
          <a:xfrm>
            <a:off x="374232" y="210418"/>
            <a:ext cx="11817768" cy="981073"/>
          </a:xfrm>
        </p:spPr>
        <p:txBody>
          <a:bodyPr>
            <a:normAutofit fontScale="90000"/>
          </a:bodyPr>
          <a:lstStyle/>
          <a:p>
            <a:r>
              <a:rPr lang="en-US" sz="3600" b="1" dirty="0">
                <a:solidFill>
                  <a:srgbClr val="FF0000"/>
                </a:solidFill>
              </a:rPr>
              <a:t>                                                      </a:t>
            </a:r>
            <a:r>
              <a:rPr lang="en-US" sz="3600" b="1" dirty="0" err="1">
                <a:solidFill>
                  <a:srgbClr val="FF0000"/>
                </a:solidFill>
              </a:rPr>
              <a:t>IsKia</a:t>
            </a:r>
            <a:r>
              <a:rPr lang="en-US" sz="3600" b="1" dirty="0">
                <a:solidFill>
                  <a:srgbClr val="FF0000"/>
                </a:solidFill>
              </a:rPr>
              <a:t> EMN24: </a:t>
            </a:r>
            <a:br>
              <a:rPr lang="en-US" sz="3600" b="1" dirty="0">
                <a:solidFill>
                  <a:srgbClr val="FF0000"/>
                </a:solidFill>
              </a:rPr>
            </a:br>
            <a:r>
              <a:rPr lang="en-US" sz="3600" b="1" dirty="0">
                <a:solidFill>
                  <a:srgbClr val="FF0000"/>
                </a:solidFill>
              </a:rPr>
              <a:t>          Post-Consolidation MRD Negativity by  Cytogenetic Risk</a:t>
            </a:r>
          </a:p>
        </p:txBody>
      </p:sp>
      <p:pic>
        <p:nvPicPr>
          <p:cNvPr id="7" name="Resim 6" descr="metin, ekran görüntüsü, diyagram, yazı tipi içeren bir resim&#10;&#10;Yapay zeka tarafından oluşturulan içerik yanlış olabilir.">
            <a:extLst>
              <a:ext uri="{FF2B5EF4-FFF2-40B4-BE49-F238E27FC236}">
                <a16:creationId xmlns:a16="http://schemas.microsoft.com/office/drawing/2014/main" id="{2C9BA65F-6A3B-E9FB-0B73-7E90DA0E2706}"/>
              </a:ext>
            </a:extLst>
          </p:cNvPr>
          <p:cNvPicPr>
            <a:picLocks noChangeAspect="1"/>
          </p:cNvPicPr>
          <p:nvPr/>
        </p:nvPicPr>
        <p:blipFill>
          <a:blip r:embed="rId2"/>
          <a:stretch>
            <a:fillRect/>
          </a:stretch>
        </p:blipFill>
        <p:spPr>
          <a:xfrm>
            <a:off x="-1" y="1389481"/>
            <a:ext cx="11914909" cy="4869002"/>
          </a:xfrm>
          <a:prstGeom prst="rect">
            <a:avLst/>
          </a:prstGeom>
        </p:spPr>
      </p:pic>
    </p:spTree>
    <p:extLst>
      <p:ext uri="{BB962C8B-B14F-4D97-AF65-F5344CB8AC3E}">
        <p14:creationId xmlns:p14="http://schemas.microsoft.com/office/powerpoint/2010/main" val="19651535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585473-68CF-38CC-54F5-4A963A9E08D6}"/>
              </a:ext>
            </a:extLst>
          </p:cNvPr>
          <p:cNvSpPr>
            <a:spLocks noGrp="1"/>
          </p:cNvSpPr>
          <p:nvPr>
            <p:ph type="title"/>
          </p:nvPr>
        </p:nvSpPr>
        <p:spPr>
          <a:xfrm>
            <a:off x="616527" y="2443307"/>
            <a:ext cx="10515600" cy="1325563"/>
          </a:xfrm>
        </p:spPr>
        <p:txBody>
          <a:bodyPr/>
          <a:lstStyle/>
          <a:p>
            <a:r>
              <a:rPr lang="tr-TR" dirty="0"/>
              <a:t>                 </a:t>
            </a:r>
            <a:r>
              <a:rPr lang="tr-TR" b="1" dirty="0">
                <a:solidFill>
                  <a:srgbClr val="FF0000"/>
                </a:solidFill>
              </a:rPr>
              <a:t>Nakle Uygun Olmayan Grup </a:t>
            </a:r>
          </a:p>
        </p:txBody>
      </p:sp>
    </p:spTree>
    <p:extLst>
      <p:ext uri="{BB962C8B-B14F-4D97-AF65-F5344CB8AC3E}">
        <p14:creationId xmlns:p14="http://schemas.microsoft.com/office/powerpoint/2010/main" val="1442004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yazı tipi, ekran görüntüsü içeren bir resim&#10;&#10;Yapay zeka tarafından oluşturulan içerik yanlış olabilir.">
            <a:extLst>
              <a:ext uri="{FF2B5EF4-FFF2-40B4-BE49-F238E27FC236}">
                <a16:creationId xmlns:a16="http://schemas.microsoft.com/office/drawing/2014/main" id="{97F0FDEF-46DD-9120-5038-E6B2EDDEFA3C}"/>
              </a:ext>
            </a:extLst>
          </p:cNvPr>
          <p:cNvPicPr>
            <a:picLocks noGrp="1" noChangeAspect="1"/>
          </p:cNvPicPr>
          <p:nvPr>
            <p:ph idx="1"/>
          </p:nvPr>
        </p:nvPicPr>
        <p:blipFill>
          <a:blip r:embed="rId2"/>
          <a:stretch>
            <a:fillRect/>
          </a:stretch>
        </p:blipFill>
        <p:spPr>
          <a:xfrm>
            <a:off x="2422525" y="262405"/>
            <a:ext cx="7016750" cy="931982"/>
          </a:xfrm>
        </p:spPr>
      </p:pic>
      <p:sp>
        <p:nvSpPr>
          <p:cNvPr id="6" name="Dikdörtgen 5">
            <a:extLst>
              <a:ext uri="{FF2B5EF4-FFF2-40B4-BE49-F238E27FC236}">
                <a16:creationId xmlns:a16="http://schemas.microsoft.com/office/drawing/2014/main" id="{8302FB0E-0B44-1F72-935B-B54C38A4306F}"/>
              </a:ext>
            </a:extLst>
          </p:cNvPr>
          <p:cNvSpPr/>
          <p:nvPr/>
        </p:nvSpPr>
        <p:spPr>
          <a:xfrm>
            <a:off x="9605662" y="262405"/>
            <a:ext cx="2446638" cy="5757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Aptos" panose="02110004020202020204"/>
                <a:ea typeface="+mn-ea"/>
                <a:cs typeface="+mn-cs"/>
              </a:rPr>
              <a:t>NCCN 2025</a:t>
            </a:r>
          </a:p>
        </p:txBody>
      </p:sp>
      <p:pic>
        <p:nvPicPr>
          <p:cNvPr id="8" name="Resim 7" descr="metin, ekran görüntüsü, yazı tipi, sayı, numara içeren bir resim&#10;&#10;Yapay zeka tarafından oluşturulan içerik yanlış olabilir.">
            <a:extLst>
              <a:ext uri="{FF2B5EF4-FFF2-40B4-BE49-F238E27FC236}">
                <a16:creationId xmlns:a16="http://schemas.microsoft.com/office/drawing/2014/main" id="{07ABCE17-8040-0D75-71DE-770EB76B745B}"/>
              </a:ext>
            </a:extLst>
          </p:cNvPr>
          <p:cNvPicPr>
            <a:picLocks noChangeAspect="1"/>
          </p:cNvPicPr>
          <p:nvPr/>
        </p:nvPicPr>
        <p:blipFill>
          <a:blip r:embed="rId3"/>
          <a:stretch>
            <a:fillRect/>
          </a:stretch>
        </p:blipFill>
        <p:spPr>
          <a:xfrm>
            <a:off x="262367" y="1841500"/>
            <a:ext cx="11667266" cy="3835399"/>
          </a:xfrm>
          <a:prstGeom prst="rect">
            <a:avLst/>
          </a:prstGeom>
        </p:spPr>
      </p:pic>
    </p:spTree>
    <p:extLst>
      <p:ext uri="{BB962C8B-B14F-4D97-AF65-F5344CB8AC3E}">
        <p14:creationId xmlns:p14="http://schemas.microsoft.com/office/powerpoint/2010/main" val="2694298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5EA86-4145-27D0-D09C-A1EDEDA02C76}"/>
            </a:ext>
          </a:extLst>
        </p:cNvPr>
        <p:cNvGrpSpPr/>
        <p:nvPr/>
      </p:nvGrpSpPr>
      <p:grpSpPr>
        <a:xfrm>
          <a:off x="0" y="0"/>
          <a:ext cx="0" cy="0"/>
          <a:chOff x="0" y="0"/>
          <a:chExt cx="0" cy="0"/>
        </a:xfrm>
      </p:grpSpPr>
      <p:pic>
        <p:nvPicPr>
          <p:cNvPr id="5" name="İçerik Yer Tutucusu 4" descr="metin, yazı tipi, ekran görüntüsü, beyaz içeren bir resim&#10;&#10;Yapay zeka tarafından oluşturulan içerik yanlış olabilir.">
            <a:extLst>
              <a:ext uri="{FF2B5EF4-FFF2-40B4-BE49-F238E27FC236}">
                <a16:creationId xmlns:a16="http://schemas.microsoft.com/office/drawing/2014/main" id="{6517E8BC-8041-FDAE-8289-3469B6DD5E27}"/>
              </a:ext>
            </a:extLst>
          </p:cNvPr>
          <p:cNvPicPr>
            <a:picLocks noGrp="1" noChangeAspect="1"/>
          </p:cNvPicPr>
          <p:nvPr>
            <p:ph idx="1"/>
          </p:nvPr>
        </p:nvPicPr>
        <p:blipFill>
          <a:blip r:embed="rId2"/>
          <a:stretch>
            <a:fillRect/>
          </a:stretch>
        </p:blipFill>
        <p:spPr>
          <a:xfrm>
            <a:off x="704850" y="310356"/>
            <a:ext cx="5657850" cy="1352406"/>
          </a:xfrm>
        </p:spPr>
      </p:pic>
      <p:pic>
        <p:nvPicPr>
          <p:cNvPr id="7" name="Resim 6" descr="metin, ekran görüntüsü, kırmızı, tasarım içeren bir resim&#10;&#10;Yapay zeka tarafından oluşturulan içerik yanlış olabilir.">
            <a:extLst>
              <a:ext uri="{FF2B5EF4-FFF2-40B4-BE49-F238E27FC236}">
                <a16:creationId xmlns:a16="http://schemas.microsoft.com/office/drawing/2014/main" id="{64F988FE-B32F-369F-FA2D-4FAAFC4BF8F2}"/>
              </a:ext>
            </a:extLst>
          </p:cNvPr>
          <p:cNvPicPr>
            <a:picLocks noChangeAspect="1"/>
          </p:cNvPicPr>
          <p:nvPr/>
        </p:nvPicPr>
        <p:blipFill>
          <a:blip r:embed="rId3"/>
          <a:stretch>
            <a:fillRect/>
          </a:stretch>
        </p:blipFill>
        <p:spPr>
          <a:xfrm>
            <a:off x="8896350" y="552450"/>
            <a:ext cx="2025650" cy="829064"/>
          </a:xfrm>
          <a:prstGeom prst="rect">
            <a:avLst/>
          </a:prstGeom>
        </p:spPr>
      </p:pic>
      <p:pic>
        <p:nvPicPr>
          <p:cNvPr id="3" name="Resim 2" descr="metin, ekran görüntüsü, yazı tipi, sayı, numara içeren bir resim&#10;&#10;Yapay zeka tarafından oluşturulan içerik yanlış olabilir.">
            <a:extLst>
              <a:ext uri="{FF2B5EF4-FFF2-40B4-BE49-F238E27FC236}">
                <a16:creationId xmlns:a16="http://schemas.microsoft.com/office/drawing/2014/main" id="{9F6514FD-2BE0-9168-40D9-1D68A0BCB62C}"/>
              </a:ext>
            </a:extLst>
          </p:cNvPr>
          <p:cNvPicPr>
            <a:picLocks noChangeAspect="1"/>
          </p:cNvPicPr>
          <p:nvPr/>
        </p:nvPicPr>
        <p:blipFill>
          <a:blip r:embed="rId4"/>
          <a:stretch>
            <a:fillRect/>
          </a:stretch>
        </p:blipFill>
        <p:spPr>
          <a:xfrm>
            <a:off x="760412" y="1829123"/>
            <a:ext cx="10671175" cy="4864294"/>
          </a:xfrm>
          <a:prstGeom prst="rect">
            <a:avLst/>
          </a:prstGeom>
        </p:spPr>
      </p:pic>
    </p:spTree>
    <p:extLst>
      <p:ext uri="{BB962C8B-B14F-4D97-AF65-F5344CB8AC3E}">
        <p14:creationId xmlns:p14="http://schemas.microsoft.com/office/powerpoint/2010/main" val="14713208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g247f718b2f6_0_2435"/>
          <p:cNvSpPr txBox="1">
            <a:spLocks noGrp="1"/>
          </p:cNvSpPr>
          <p:nvPr>
            <p:ph type="title"/>
          </p:nvPr>
        </p:nvSpPr>
        <p:spPr>
          <a:xfrm>
            <a:off x="434266" y="224816"/>
            <a:ext cx="11582242" cy="1035948"/>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sz="4000" dirty="0">
                <a:solidFill>
                  <a:schemeClr val="bg1"/>
                </a:solidFill>
              </a:rPr>
              <a:t>OKHN-Uygun Olmayan Hastalar İçin Tedavi Yaklaşımları</a:t>
            </a:r>
            <a:endParaRPr sz="4000" dirty="0">
              <a:solidFill>
                <a:schemeClr val="bg1"/>
              </a:solidFill>
            </a:endParaRPr>
          </a:p>
        </p:txBody>
      </p:sp>
      <p:graphicFrame>
        <p:nvGraphicFramePr>
          <p:cNvPr id="1527" name="Google Shape;1527;g247f718b2f6_0_2435"/>
          <p:cNvGraphicFramePr/>
          <p:nvPr/>
        </p:nvGraphicFramePr>
        <p:xfrm>
          <a:off x="723900" y="1600199"/>
          <a:ext cx="11177155" cy="4468090"/>
        </p:xfrm>
        <a:graphic>
          <a:graphicData uri="http://schemas.openxmlformats.org/drawingml/2006/table">
            <a:tbl>
              <a:tblPr firstRow="1" bandRow="1">
                <a:noFill/>
              </a:tblPr>
              <a:tblGrid>
                <a:gridCol w="3176374">
                  <a:extLst>
                    <a:ext uri="{9D8B030D-6E8A-4147-A177-3AD203B41FA5}">
                      <a16:colId xmlns:a16="http://schemas.microsoft.com/office/drawing/2014/main" val="20000"/>
                    </a:ext>
                  </a:extLst>
                </a:gridCol>
                <a:gridCol w="8000781">
                  <a:extLst>
                    <a:ext uri="{9D8B030D-6E8A-4147-A177-3AD203B41FA5}">
                      <a16:colId xmlns:a16="http://schemas.microsoft.com/office/drawing/2014/main" val="20001"/>
                    </a:ext>
                  </a:extLst>
                </a:gridCol>
              </a:tblGrid>
              <a:tr h="496459">
                <a:tc>
                  <a:txBody>
                    <a:bodyPr/>
                    <a:lstStyle/>
                    <a:p>
                      <a:pPr marL="0" marR="0" lvl="0" indent="0" algn="l" rtl="0">
                        <a:lnSpc>
                          <a:spcPct val="100000"/>
                        </a:lnSpc>
                        <a:spcBef>
                          <a:spcPts val="0"/>
                        </a:spcBef>
                        <a:spcAft>
                          <a:spcPts val="0"/>
                        </a:spcAft>
                        <a:buClr>
                          <a:srgbClr val="000000"/>
                        </a:buClr>
                        <a:buSzPts val="1800"/>
                        <a:buFont typeface="Arial"/>
                        <a:buNone/>
                      </a:pPr>
                      <a:r>
                        <a:rPr lang="tr-TR" sz="1800" u="none" strike="noStrike" cap="none" dirty="0">
                          <a:latin typeface="Calibri"/>
                          <a:ea typeface="Calibri"/>
                          <a:cs typeface="Calibri"/>
                          <a:sym typeface="Calibri"/>
                        </a:rPr>
                        <a:t>Hastalar</a:t>
                      </a: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1800" u="none" strike="noStrike" cap="none" dirty="0">
                          <a:latin typeface="Calibri"/>
                          <a:ea typeface="Calibri"/>
                          <a:cs typeface="Calibri"/>
                          <a:sym typeface="Calibri"/>
                        </a:rPr>
                        <a:t>Dikkat edilecek Durumlar</a:t>
                      </a:r>
                      <a:endParaRPr sz="14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868793">
                <a:tc>
                  <a:txBody>
                    <a:bodyPr/>
                    <a:lstStyle/>
                    <a:p>
                      <a:pPr marL="0" marR="0" lvl="0" indent="0" algn="l" rtl="0">
                        <a:lnSpc>
                          <a:spcPct val="100000"/>
                        </a:lnSpc>
                        <a:spcBef>
                          <a:spcPts val="0"/>
                        </a:spcBef>
                        <a:spcAft>
                          <a:spcPts val="0"/>
                        </a:spcAft>
                        <a:buClr>
                          <a:srgbClr val="000000"/>
                        </a:buClr>
                        <a:buSzPts val="1800"/>
                        <a:buFont typeface="Arial"/>
                        <a:buNone/>
                      </a:pPr>
                      <a:r>
                        <a:rPr lang="tr-TR" sz="1800" b="1" u="none" strike="noStrike" cap="none" dirty="0">
                          <a:solidFill>
                            <a:schemeClr val="dk2"/>
                          </a:solidFill>
                        </a:rPr>
                        <a:t>Fit Hastalar</a:t>
                      </a:r>
                      <a:endParaRPr sz="1400" b="1"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2"/>
                        </a:buClr>
                        <a:buSzPts val="1800"/>
                        <a:buFont typeface="Calibri"/>
                        <a:buNone/>
                      </a:pPr>
                      <a:r>
                        <a:rPr lang="tr-TR" sz="1800" u="none" strike="noStrike" cap="none" dirty="0" err="1">
                          <a:solidFill>
                            <a:schemeClr val="dk2"/>
                          </a:solidFill>
                          <a:latin typeface="Calibri"/>
                          <a:ea typeface="Calibri"/>
                          <a:cs typeface="Calibri"/>
                          <a:sym typeface="Calibri"/>
                        </a:rPr>
                        <a:t>Use</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standard</a:t>
                      </a:r>
                      <a:r>
                        <a:rPr lang="tr-TR" sz="1800" u="none" strike="noStrike" cap="none" dirty="0">
                          <a:solidFill>
                            <a:schemeClr val="dk2"/>
                          </a:solidFill>
                          <a:latin typeface="Calibri"/>
                          <a:ea typeface="Calibri"/>
                          <a:cs typeface="Calibri"/>
                          <a:sym typeface="Calibri"/>
                        </a:rPr>
                        <a:t> </a:t>
                      </a:r>
                      <a:r>
                        <a:rPr lang="tr-TR" sz="1800" b="1" u="none" strike="noStrike" cap="none" dirty="0">
                          <a:solidFill>
                            <a:srgbClr val="FF0000"/>
                          </a:solidFill>
                          <a:latin typeface="Calibri"/>
                          <a:ea typeface="Calibri"/>
                          <a:cs typeface="Calibri"/>
                          <a:sym typeface="Calibri"/>
                        </a:rPr>
                        <a:t>3-drug </a:t>
                      </a:r>
                      <a:r>
                        <a:rPr lang="tr-TR" sz="1800" b="1" u="none" strike="noStrike" cap="none" dirty="0" err="1">
                          <a:solidFill>
                            <a:srgbClr val="FF0000"/>
                          </a:solidFill>
                          <a:latin typeface="Calibri"/>
                          <a:ea typeface="Calibri"/>
                          <a:cs typeface="Calibri"/>
                          <a:sym typeface="Calibri"/>
                        </a:rPr>
                        <a:t>regimens</a:t>
                      </a:r>
                      <a:r>
                        <a:rPr lang="tr-TR" sz="1800" b="1" u="none" strike="noStrike" cap="none" dirty="0">
                          <a:solidFill>
                            <a:srgbClr val="FF0000"/>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with</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available</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dose</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reductions</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to</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improve</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tolerability</a:t>
                      </a:r>
                      <a:r>
                        <a:rPr lang="tr-TR" sz="1800" u="none" strike="noStrike" cap="none" dirty="0">
                          <a:solidFill>
                            <a:schemeClr val="dk2"/>
                          </a:solidFill>
                          <a:latin typeface="Calibri"/>
                          <a:ea typeface="Calibri"/>
                          <a:cs typeface="Calibri"/>
                          <a:sym typeface="Calibri"/>
                        </a:rPr>
                        <a:t> (</a:t>
                      </a:r>
                      <a:r>
                        <a:rPr lang="tr-TR" sz="1800" b="1" u="none" strike="noStrike" cap="none" dirty="0" err="1">
                          <a:solidFill>
                            <a:srgbClr val="FF0000"/>
                          </a:solidFill>
                          <a:latin typeface="Calibri"/>
                          <a:ea typeface="Calibri"/>
                          <a:cs typeface="Calibri"/>
                          <a:sym typeface="Calibri"/>
                        </a:rPr>
                        <a:t>VRd-lite</a:t>
                      </a:r>
                      <a:r>
                        <a:rPr lang="tr-TR" sz="1800" b="1" u="none" strike="noStrike" cap="none" dirty="0">
                          <a:solidFill>
                            <a:srgbClr val="FF0000"/>
                          </a:solidFill>
                          <a:latin typeface="Calibri"/>
                          <a:ea typeface="Calibri"/>
                          <a:cs typeface="Calibri"/>
                          <a:sym typeface="Calibri"/>
                        </a:rPr>
                        <a:t>, </a:t>
                      </a:r>
                      <a:r>
                        <a:rPr lang="tr-TR" sz="1800" b="1" u="none" strike="noStrike" cap="none" dirty="0" err="1">
                          <a:solidFill>
                            <a:srgbClr val="FF0000"/>
                          </a:solidFill>
                          <a:latin typeface="Calibri"/>
                          <a:ea typeface="Calibri"/>
                          <a:cs typeface="Calibri"/>
                          <a:sym typeface="Calibri"/>
                        </a:rPr>
                        <a:t>DaraRd</a:t>
                      </a:r>
                      <a:r>
                        <a:rPr lang="tr-TR" sz="1800" u="none" strike="noStrike" cap="none" dirty="0">
                          <a:solidFill>
                            <a:schemeClr val="dk2"/>
                          </a:solidFill>
                          <a:latin typeface="Calibri"/>
                          <a:ea typeface="Calibri"/>
                          <a:cs typeface="Calibri"/>
                          <a:sym typeface="Calibri"/>
                        </a:rPr>
                        <a:t>)</a:t>
                      </a:r>
                      <a:endParaRPr sz="1800" u="none" strike="noStrike" cap="none" dirty="0">
                        <a:solidFill>
                          <a:schemeClr val="dk2"/>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868793">
                <a:tc>
                  <a:txBody>
                    <a:bodyPr/>
                    <a:lstStyle/>
                    <a:p>
                      <a:pPr marL="0" marR="0" lvl="0" indent="0" algn="l" rtl="0">
                        <a:lnSpc>
                          <a:spcPct val="100000"/>
                        </a:lnSpc>
                        <a:spcBef>
                          <a:spcPts val="0"/>
                        </a:spcBef>
                        <a:spcAft>
                          <a:spcPts val="0"/>
                        </a:spcAft>
                        <a:buClr>
                          <a:srgbClr val="000000"/>
                        </a:buClr>
                        <a:buSzPts val="1800"/>
                        <a:buFont typeface="Arial"/>
                        <a:buNone/>
                      </a:pPr>
                      <a:r>
                        <a:rPr lang="tr-TR" sz="1800" b="1" u="none" strike="noStrike" cap="none" dirty="0" err="1">
                          <a:solidFill>
                            <a:schemeClr val="dk2"/>
                          </a:solidFill>
                        </a:rPr>
                        <a:t>Frajil</a:t>
                      </a:r>
                      <a:r>
                        <a:rPr lang="tr-TR" sz="1800" b="1" u="none" strike="noStrike" cap="none" dirty="0">
                          <a:solidFill>
                            <a:schemeClr val="dk2"/>
                          </a:solidFill>
                        </a:rPr>
                        <a:t>, </a:t>
                      </a:r>
                      <a:r>
                        <a:rPr lang="tr-TR" sz="1800" b="1" u="none" strike="noStrike" cap="none" dirty="0" err="1">
                          <a:solidFill>
                            <a:schemeClr val="dk2"/>
                          </a:solidFill>
                        </a:rPr>
                        <a:t>unfit</a:t>
                      </a:r>
                      <a:r>
                        <a:rPr lang="tr-TR" sz="1800" b="1" u="none" strike="noStrike" cap="none" dirty="0">
                          <a:solidFill>
                            <a:schemeClr val="dk2"/>
                          </a:solidFill>
                        </a:rPr>
                        <a:t> hastalar</a:t>
                      </a:r>
                      <a:endParaRPr sz="1400" b="1"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1800" u="none" strike="noStrike" cap="none" dirty="0" err="1">
                          <a:solidFill>
                            <a:schemeClr val="dk2"/>
                          </a:solidFill>
                          <a:latin typeface="Calibri"/>
                          <a:ea typeface="Calibri"/>
                          <a:cs typeface="Calibri"/>
                          <a:sym typeface="Calibri"/>
                        </a:rPr>
                        <a:t>Consider</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starting</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with</a:t>
                      </a:r>
                      <a:r>
                        <a:rPr lang="tr-TR" sz="1800" u="none" strike="noStrike" cap="none" dirty="0">
                          <a:solidFill>
                            <a:schemeClr val="dk2"/>
                          </a:solidFill>
                          <a:latin typeface="Calibri"/>
                          <a:ea typeface="Calibri"/>
                          <a:cs typeface="Calibri"/>
                          <a:sym typeface="Calibri"/>
                        </a:rPr>
                        <a:t> </a:t>
                      </a:r>
                      <a:r>
                        <a:rPr lang="tr-TR" sz="1800" b="1" u="none" strike="noStrike" cap="none" dirty="0" err="1">
                          <a:solidFill>
                            <a:srgbClr val="FF0000"/>
                          </a:solidFill>
                          <a:latin typeface="Calibri"/>
                          <a:ea typeface="Calibri"/>
                          <a:cs typeface="Calibri"/>
                          <a:sym typeface="Calibri"/>
                        </a:rPr>
                        <a:t>doublet</a:t>
                      </a:r>
                      <a:r>
                        <a:rPr lang="tr-TR" sz="1800" b="1" u="none" strike="noStrike" cap="none" dirty="0">
                          <a:solidFill>
                            <a:srgbClr val="FF0000"/>
                          </a:solidFill>
                          <a:latin typeface="Calibri"/>
                          <a:ea typeface="Calibri"/>
                          <a:cs typeface="Calibri"/>
                          <a:sym typeface="Calibri"/>
                        </a:rPr>
                        <a:t> </a:t>
                      </a:r>
                      <a:r>
                        <a:rPr lang="tr-TR" sz="1800" b="1" u="none" strike="noStrike" cap="none" dirty="0" err="1">
                          <a:solidFill>
                            <a:srgbClr val="FF0000"/>
                          </a:solidFill>
                          <a:latin typeface="Calibri"/>
                          <a:ea typeface="Calibri"/>
                          <a:cs typeface="Calibri"/>
                          <a:sym typeface="Calibri"/>
                        </a:rPr>
                        <a:t>therapy</a:t>
                      </a:r>
                      <a:r>
                        <a:rPr lang="tr-TR" sz="1800" b="1" u="none" strike="noStrike" cap="none" dirty="0">
                          <a:solidFill>
                            <a:srgbClr val="FF0000"/>
                          </a:solidFill>
                          <a:latin typeface="Calibri"/>
                          <a:ea typeface="Calibri"/>
                          <a:cs typeface="Calibri"/>
                          <a:sym typeface="Calibri"/>
                        </a:rPr>
                        <a:t> (</a:t>
                      </a:r>
                      <a:r>
                        <a:rPr lang="tr-TR" sz="1800" b="1" u="none" strike="noStrike" cap="none" dirty="0" err="1">
                          <a:solidFill>
                            <a:srgbClr val="FF0000"/>
                          </a:solidFill>
                          <a:latin typeface="Calibri"/>
                          <a:ea typeface="Calibri"/>
                          <a:cs typeface="Calibri"/>
                          <a:sym typeface="Calibri"/>
                        </a:rPr>
                        <a:t>Rd</a:t>
                      </a:r>
                      <a:r>
                        <a:rPr lang="tr-TR" sz="1800" b="1" u="none" strike="noStrike" cap="none" dirty="0">
                          <a:solidFill>
                            <a:srgbClr val="FF0000"/>
                          </a:solidFill>
                          <a:latin typeface="Calibri"/>
                          <a:ea typeface="Calibri"/>
                          <a:cs typeface="Calibri"/>
                          <a:sym typeface="Calibri"/>
                        </a:rPr>
                        <a:t>, </a:t>
                      </a:r>
                      <a:r>
                        <a:rPr lang="tr-TR" sz="1800" b="1" u="none" strike="noStrike" cap="none" dirty="0" err="1">
                          <a:solidFill>
                            <a:srgbClr val="FF0000"/>
                          </a:solidFill>
                          <a:latin typeface="Calibri"/>
                          <a:ea typeface="Calibri"/>
                          <a:cs typeface="Calibri"/>
                          <a:sym typeface="Calibri"/>
                        </a:rPr>
                        <a:t>Vd</a:t>
                      </a:r>
                      <a:r>
                        <a:rPr lang="tr-TR" sz="1800" b="1"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and</a:t>
                      </a:r>
                      <a:r>
                        <a:rPr lang="tr-TR" sz="1800" u="none" strike="noStrike" cap="none" dirty="0">
                          <a:solidFill>
                            <a:schemeClr val="dk2"/>
                          </a:solidFill>
                          <a:latin typeface="Calibri"/>
                          <a:ea typeface="Calibri"/>
                          <a:cs typeface="Calibri"/>
                          <a:sym typeface="Calibri"/>
                        </a:rPr>
                        <a:t> </a:t>
                      </a:r>
                      <a:r>
                        <a:rPr lang="tr-TR" sz="1800" b="1" u="sng" strike="noStrike" cap="none" dirty="0" err="1">
                          <a:solidFill>
                            <a:srgbClr val="00B0F0"/>
                          </a:solidFill>
                          <a:latin typeface="Calibri"/>
                          <a:ea typeface="Calibri"/>
                          <a:cs typeface="Calibri"/>
                          <a:sym typeface="Calibri"/>
                        </a:rPr>
                        <a:t>adding</a:t>
                      </a:r>
                      <a:r>
                        <a:rPr lang="tr-TR" sz="1800" b="1" u="sng" strike="noStrike" cap="none" dirty="0">
                          <a:solidFill>
                            <a:srgbClr val="00B0F0"/>
                          </a:solidFill>
                          <a:latin typeface="Calibri"/>
                          <a:ea typeface="Calibri"/>
                          <a:cs typeface="Calibri"/>
                          <a:sym typeface="Calibri"/>
                        </a:rPr>
                        <a:t> </a:t>
                      </a:r>
                      <a:r>
                        <a:rPr lang="tr-TR" sz="1800" b="1" u="sng" strike="noStrike" cap="none" dirty="0" err="1">
                          <a:solidFill>
                            <a:srgbClr val="00B0F0"/>
                          </a:solidFill>
                          <a:latin typeface="Calibri"/>
                          <a:ea typeface="Calibri"/>
                          <a:cs typeface="Calibri"/>
                          <a:sym typeface="Calibri"/>
                        </a:rPr>
                        <a:t>third</a:t>
                      </a:r>
                      <a:r>
                        <a:rPr lang="tr-TR" sz="1800" b="1" u="sng" strike="noStrike" cap="none" dirty="0">
                          <a:solidFill>
                            <a:srgbClr val="00B0F0"/>
                          </a:solidFill>
                          <a:latin typeface="Calibri"/>
                          <a:ea typeface="Calibri"/>
                          <a:cs typeface="Calibri"/>
                          <a:sym typeface="Calibri"/>
                        </a:rPr>
                        <a:t> </a:t>
                      </a:r>
                      <a:r>
                        <a:rPr lang="tr-TR" sz="1800" b="1" u="sng" strike="noStrike" cap="none" dirty="0" err="1">
                          <a:solidFill>
                            <a:srgbClr val="00B0F0"/>
                          </a:solidFill>
                          <a:latin typeface="Calibri"/>
                          <a:ea typeface="Calibri"/>
                          <a:cs typeface="Calibri"/>
                          <a:sym typeface="Calibri"/>
                        </a:rPr>
                        <a:t>agent</a:t>
                      </a:r>
                      <a:r>
                        <a:rPr lang="tr-TR" sz="1800" b="1" u="sng" strike="noStrike" cap="none" dirty="0">
                          <a:solidFill>
                            <a:srgbClr val="00B0F0"/>
                          </a:solidFill>
                          <a:latin typeface="Calibri"/>
                          <a:ea typeface="Calibri"/>
                          <a:cs typeface="Calibri"/>
                          <a:sym typeface="Calibri"/>
                        </a:rPr>
                        <a:t> </a:t>
                      </a:r>
                      <a:r>
                        <a:rPr lang="tr-TR" sz="1800" b="1" u="sng" strike="noStrike" cap="none" dirty="0" err="1">
                          <a:solidFill>
                            <a:srgbClr val="00B0F0"/>
                          </a:solidFill>
                          <a:latin typeface="Calibri"/>
                          <a:ea typeface="Calibri"/>
                          <a:cs typeface="Calibri"/>
                          <a:sym typeface="Calibri"/>
                        </a:rPr>
                        <a:t>if</a:t>
                      </a:r>
                      <a:r>
                        <a:rPr lang="tr-TR" sz="1800" b="1" u="sng" strike="noStrike" cap="none" dirty="0">
                          <a:solidFill>
                            <a:srgbClr val="00B0F0"/>
                          </a:solidFill>
                          <a:latin typeface="Calibri"/>
                          <a:ea typeface="Calibri"/>
                          <a:cs typeface="Calibri"/>
                          <a:sym typeface="Calibri"/>
                        </a:rPr>
                        <a:t> </a:t>
                      </a:r>
                      <a:r>
                        <a:rPr lang="tr-TR" sz="1800" b="1" u="sng" strike="noStrike" cap="none" dirty="0" err="1">
                          <a:solidFill>
                            <a:srgbClr val="00B0F0"/>
                          </a:solidFill>
                          <a:latin typeface="Calibri"/>
                          <a:ea typeface="Calibri"/>
                          <a:cs typeface="Calibri"/>
                          <a:sym typeface="Calibri"/>
                        </a:rPr>
                        <a:t>tolerable</a:t>
                      </a:r>
                      <a:endParaRPr sz="1400" b="1" u="sng" strike="noStrike" cap="none" dirty="0">
                        <a:solidFill>
                          <a:srgbClr val="00B0F0"/>
                        </a:solidFill>
                      </a:endParaRPr>
                    </a:p>
                    <a:p>
                      <a:pPr marL="0" marR="0" lvl="0" indent="0" algn="l" rtl="0">
                        <a:lnSpc>
                          <a:spcPct val="100000"/>
                        </a:lnSpc>
                        <a:spcBef>
                          <a:spcPts val="0"/>
                        </a:spcBef>
                        <a:spcAft>
                          <a:spcPts val="0"/>
                        </a:spcAft>
                        <a:buClr>
                          <a:srgbClr val="000000"/>
                        </a:buClr>
                        <a:buSzPts val="1800"/>
                        <a:buFont typeface="Arial"/>
                        <a:buNone/>
                      </a:pPr>
                      <a:r>
                        <a:rPr lang="tr-TR" sz="1800" u="none" strike="noStrike" cap="none" dirty="0" err="1">
                          <a:solidFill>
                            <a:schemeClr val="dk2"/>
                          </a:solidFill>
                          <a:latin typeface="Calibri"/>
                          <a:ea typeface="Calibri"/>
                          <a:cs typeface="Calibri"/>
                          <a:sym typeface="Calibri"/>
                        </a:rPr>
                        <a:t>Geriatric</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assessment</a:t>
                      </a:r>
                      <a:endParaRPr sz="1800" u="none" strike="noStrike" cap="none" dirty="0">
                        <a:solidFill>
                          <a:schemeClr val="dk2"/>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496459">
                <a:tc>
                  <a:txBody>
                    <a:bodyPr/>
                    <a:lstStyle/>
                    <a:p>
                      <a:pPr marL="0" marR="0" lvl="0" indent="0" algn="l" rtl="0">
                        <a:lnSpc>
                          <a:spcPct val="100000"/>
                        </a:lnSpc>
                        <a:spcBef>
                          <a:spcPts val="0"/>
                        </a:spcBef>
                        <a:spcAft>
                          <a:spcPts val="0"/>
                        </a:spcAft>
                        <a:buClr>
                          <a:srgbClr val="000000"/>
                        </a:buClr>
                        <a:buSzPts val="1800"/>
                        <a:buFont typeface="Arial"/>
                        <a:buNone/>
                      </a:pPr>
                      <a:r>
                        <a:rPr lang="tr-TR" sz="1800" b="1" u="none" strike="noStrike" cap="none" dirty="0" err="1">
                          <a:solidFill>
                            <a:schemeClr val="dk2"/>
                          </a:solidFill>
                        </a:rPr>
                        <a:t>Renal</a:t>
                      </a:r>
                      <a:r>
                        <a:rPr lang="tr-TR" sz="1800" b="1" u="none" strike="noStrike" cap="none" dirty="0">
                          <a:solidFill>
                            <a:schemeClr val="dk2"/>
                          </a:solidFill>
                        </a:rPr>
                        <a:t> </a:t>
                      </a:r>
                      <a:r>
                        <a:rPr lang="tr-TR" sz="1800" b="1" u="none" strike="noStrike" cap="none" dirty="0" err="1">
                          <a:solidFill>
                            <a:schemeClr val="dk2"/>
                          </a:solidFill>
                        </a:rPr>
                        <a:t>Disfonksiyon</a:t>
                      </a:r>
                      <a:endParaRPr sz="1400" b="1"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1800" b="1" u="none" strike="noStrike" cap="none" dirty="0" err="1">
                          <a:solidFill>
                            <a:srgbClr val="00B050"/>
                          </a:solidFill>
                          <a:latin typeface="Calibri"/>
                          <a:ea typeface="Calibri"/>
                          <a:cs typeface="Calibri"/>
                          <a:sym typeface="Calibri"/>
                        </a:rPr>
                        <a:t>Lenalidomide</a:t>
                      </a:r>
                      <a:r>
                        <a:rPr lang="tr-TR" sz="1800" b="1" u="none" strike="noStrike" cap="none" dirty="0">
                          <a:solidFill>
                            <a:srgbClr val="00B050"/>
                          </a:solidFill>
                          <a:latin typeface="Calibri"/>
                          <a:ea typeface="Calibri"/>
                          <a:cs typeface="Calibri"/>
                          <a:sym typeface="Calibri"/>
                        </a:rPr>
                        <a:t> </a:t>
                      </a:r>
                      <a:r>
                        <a:rPr lang="tr-TR" sz="1800" b="1" u="none" strike="noStrike" cap="none" dirty="0" err="1">
                          <a:solidFill>
                            <a:srgbClr val="00B050"/>
                          </a:solidFill>
                          <a:latin typeface="Calibri"/>
                          <a:ea typeface="Calibri"/>
                          <a:cs typeface="Calibri"/>
                          <a:sym typeface="Calibri"/>
                        </a:rPr>
                        <a:t>dose</a:t>
                      </a:r>
                      <a:r>
                        <a:rPr lang="tr-TR" sz="1800" b="1" u="none" strike="noStrike" cap="none" dirty="0">
                          <a:solidFill>
                            <a:srgbClr val="00B050"/>
                          </a:solidFill>
                          <a:latin typeface="Calibri"/>
                          <a:ea typeface="Calibri"/>
                          <a:cs typeface="Calibri"/>
                          <a:sym typeface="Calibri"/>
                        </a:rPr>
                        <a:t> </a:t>
                      </a:r>
                      <a:r>
                        <a:rPr lang="tr-TR" sz="1800" b="1" u="none" strike="noStrike" cap="none" dirty="0" err="1">
                          <a:solidFill>
                            <a:srgbClr val="00B050"/>
                          </a:solidFill>
                          <a:latin typeface="Calibri"/>
                          <a:ea typeface="Calibri"/>
                          <a:cs typeface="Calibri"/>
                          <a:sym typeface="Calibri"/>
                        </a:rPr>
                        <a:t>adjusted</a:t>
                      </a:r>
                      <a:r>
                        <a:rPr lang="tr-TR" sz="1800" b="1" u="none" strike="noStrike" cap="none" dirty="0">
                          <a:solidFill>
                            <a:srgbClr val="00B050"/>
                          </a:solidFill>
                          <a:latin typeface="Calibri"/>
                          <a:ea typeface="Calibri"/>
                          <a:cs typeface="Calibri"/>
                          <a:sym typeface="Calibri"/>
                        </a:rPr>
                        <a:t> </a:t>
                      </a:r>
                      <a:r>
                        <a:rPr lang="tr-TR" sz="1800" b="1" u="none" strike="noStrike" cap="none" dirty="0" err="1">
                          <a:solidFill>
                            <a:srgbClr val="00B050"/>
                          </a:solidFill>
                          <a:latin typeface="Calibri"/>
                          <a:ea typeface="Calibri"/>
                          <a:cs typeface="Calibri"/>
                          <a:sym typeface="Calibri"/>
                        </a:rPr>
                        <a:t>based</a:t>
                      </a:r>
                      <a:r>
                        <a:rPr lang="tr-TR" sz="1800" b="1" u="none" strike="noStrike" cap="none" dirty="0">
                          <a:solidFill>
                            <a:srgbClr val="00B050"/>
                          </a:solidFill>
                          <a:latin typeface="Calibri"/>
                          <a:ea typeface="Calibri"/>
                          <a:cs typeface="Calibri"/>
                          <a:sym typeface="Calibri"/>
                        </a:rPr>
                        <a:t> on </a:t>
                      </a:r>
                      <a:r>
                        <a:rPr lang="tr-TR" sz="1800" b="1" u="none" strike="noStrike" cap="none" dirty="0" err="1">
                          <a:solidFill>
                            <a:srgbClr val="00B050"/>
                          </a:solidFill>
                          <a:latin typeface="Calibri"/>
                          <a:ea typeface="Calibri"/>
                          <a:cs typeface="Calibri"/>
                          <a:sym typeface="Calibri"/>
                        </a:rPr>
                        <a:t>CrCl</a:t>
                      </a:r>
                      <a:r>
                        <a:rPr lang="tr-TR" sz="1800" b="1" u="none" strike="noStrike" cap="none" dirty="0">
                          <a:solidFill>
                            <a:srgbClr val="00B050"/>
                          </a:solidFill>
                          <a:latin typeface="Calibri"/>
                          <a:ea typeface="Calibri"/>
                          <a:cs typeface="Calibri"/>
                          <a:sym typeface="Calibri"/>
                        </a:rPr>
                        <a:t> </a:t>
                      </a:r>
                      <a:endParaRPr sz="1400" b="1" u="none" strike="noStrike" cap="none" dirty="0">
                        <a:solidFill>
                          <a:srgbClr val="00B05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868793">
                <a:tc>
                  <a:txBody>
                    <a:bodyPr/>
                    <a:lstStyle/>
                    <a:p>
                      <a:pPr marL="0" marR="0" lvl="0" indent="0" algn="l" rtl="0">
                        <a:lnSpc>
                          <a:spcPct val="100000"/>
                        </a:lnSpc>
                        <a:spcBef>
                          <a:spcPts val="0"/>
                        </a:spcBef>
                        <a:spcAft>
                          <a:spcPts val="0"/>
                        </a:spcAft>
                        <a:buClr>
                          <a:srgbClr val="000000"/>
                        </a:buClr>
                        <a:buSzPts val="1800"/>
                        <a:buFont typeface="Arial"/>
                        <a:buNone/>
                      </a:pPr>
                      <a:r>
                        <a:rPr lang="tr-TR" sz="1800" b="1" u="none" strike="noStrike" cap="none" dirty="0">
                          <a:solidFill>
                            <a:schemeClr val="dk2"/>
                          </a:solidFill>
                        </a:rPr>
                        <a:t>Kardiyak </a:t>
                      </a:r>
                      <a:r>
                        <a:rPr lang="tr-TR" sz="1800" b="1" u="none" strike="noStrike" cap="none" dirty="0" err="1">
                          <a:solidFill>
                            <a:schemeClr val="dk2"/>
                          </a:solidFill>
                        </a:rPr>
                        <a:t>Disfonksiyon</a:t>
                      </a:r>
                      <a:endParaRPr sz="1400" b="1"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1800" b="1" u="sng" strike="noStrike" cap="none" dirty="0" err="1">
                          <a:solidFill>
                            <a:srgbClr val="FF0000"/>
                          </a:solidFill>
                          <a:latin typeface="Calibri"/>
                          <a:ea typeface="Calibri"/>
                          <a:cs typeface="Calibri"/>
                          <a:sym typeface="Calibri"/>
                        </a:rPr>
                        <a:t>Avoid</a:t>
                      </a:r>
                      <a:r>
                        <a:rPr lang="tr-TR" sz="1800" b="1" u="sng" strike="noStrike" cap="none" dirty="0">
                          <a:solidFill>
                            <a:srgbClr val="FF0000"/>
                          </a:solidFill>
                          <a:latin typeface="Calibri"/>
                          <a:ea typeface="Calibri"/>
                          <a:cs typeface="Calibri"/>
                          <a:sym typeface="Calibri"/>
                        </a:rPr>
                        <a:t> </a:t>
                      </a:r>
                      <a:r>
                        <a:rPr lang="tr-TR" sz="1800" b="1" u="sng" strike="noStrike" cap="none" dirty="0" err="1">
                          <a:solidFill>
                            <a:srgbClr val="FF0000"/>
                          </a:solidFill>
                          <a:latin typeface="Calibri"/>
                          <a:ea typeface="Calibri"/>
                          <a:cs typeface="Calibri"/>
                          <a:sym typeface="Calibri"/>
                        </a:rPr>
                        <a:t>carfilzomib</a:t>
                      </a:r>
                      <a:endParaRPr sz="1400" b="1" u="sng" strike="noStrike" cap="none" dirty="0">
                        <a:solidFill>
                          <a:srgbClr val="FF0000"/>
                        </a:solidFill>
                      </a:endParaRPr>
                    </a:p>
                    <a:p>
                      <a:pPr marL="0" marR="0" lvl="0" indent="0" algn="l" rtl="0">
                        <a:lnSpc>
                          <a:spcPct val="100000"/>
                        </a:lnSpc>
                        <a:spcBef>
                          <a:spcPts val="0"/>
                        </a:spcBef>
                        <a:spcAft>
                          <a:spcPts val="0"/>
                        </a:spcAft>
                        <a:buClr>
                          <a:srgbClr val="000000"/>
                        </a:buClr>
                        <a:buSzPts val="1800"/>
                        <a:buFont typeface="Arial"/>
                        <a:buNone/>
                      </a:pPr>
                      <a:r>
                        <a:rPr lang="tr-TR" sz="1800" b="1" u="none" strike="noStrike" cap="none" dirty="0" err="1">
                          <a:solidFill>
                            <a:srgbClr val="00B0F0"/>
                          </a:solidFill>
                          <a:latin typeface="Calibri"/>
                          <a:ea typeface="Calibri"/>
                          <a:cs typeface="Calibri"/>
                          <a:sym typeface="Calibri"/>
                        </a:rPr>
                        <a:t>Use</a:t>
                      </a:r>
                      <a:r>
                        <a:rPr lang="tr-TR" sz="1800" b="1" u="none" strike="noStrike" cap="none" dirty="0">
                          <a:solidFill>
                            <a:srgbClr val="00B0F0"/>
                          </a:solidFill>
                          <a:latin typeface="Calibri"/>
                          <a:ea typeface="Calibri"/>
                          <a:cs typeface="Calibri"/>
                          <a:sym typeface="Calibri"/>
                        </a:rPr>
                        <a:t> </a:t>
                      </a:r>
                      <a:r>
                        <a:rPr lang="tr-TR" sz="1800" b="1" u="none" strike="noStrike" cap="none" dirty="0" err="1">
                          <a:solidFill>
                            <a:srgbClr val="00B0F0"/>
                          </a:solidFill>
                          <a:latin typeface="Calibri"/>
                          <a:ea typeface="Calibri"/>
                          <a:cs typeface="Calibri"/>
                          <a:sym typeface="Calibri"/>
                        </a:rPr>
                        <a:t>thromboprophylaxis</a:t>
                      </a:r>
                      <a:r>
                        <a:rPr lang="tr-TR" sz="1800" b="1" u="none" strike="noStrike" cap="none" dirty="0">
                          <a:solidFill>
                            <a:srgbClr val="00B0F0"/>
                          </a:solidFill>
                          <a:latin typeface="Calibri"/>
                          <a:ea typeface="Calibri"/>
                          <a:cs typeface="Calibri"/>
                          <a:sym typeface="Calibri"/>
                        </a:rPr>
                        <a:t> </a:t>
                      </a:r>
                      <a:r>
                        <a:rPr lang="tr-TR" sz="1800" b="1" u="none" strike="noStrike" cap="none" dirty="0" err="1">
                          <a:solidFill>
                            <a:srgbClr val="00B0F0"/>
                          </a:solidFill>
                          <a:latin typeface="Calibri"/>
                          <a:ea typeface="Calibri"/>
                          <a:cs typeface="Calibri"/>
                          <a:sym typeface="Calibri"/>
                        </a:rPr>
                        <a:t>with</a:t>
                      </a:r>
                      <a:r>
                        <a:rPr lang="tr-TR" sz="1800" b="1" u="none" strike="noStrike" cap="none" dirty="0">
                          <a:solidFill>
                            <a:srgbClr val="00B0F0"/>
                          </a:solidFill>
                          <a:latin typeface="Calibri"/>
                          <a:ea typeface="Calibri"/>
                          <a:cs typeface="Calibri"/>
                          <a:sym typeface="Calibri"/>
                        </a:rPr>
                        <a:t> </a:t>
                      </a:r>
                      <a:r>
                        <a:rPr lang="tr-TR" sz="1800" b="1" u="none" strike="noStrike" cap="none" dirty="0" err="1">
                          <a:solidFill>
                            <a:srgbClr val="00B0F0"/>
                          </a:solidFill>
                          <a:latin typeface="Calibri"/>
                          <a:ea typeface="Calibri"/>
                          <a:cs typeface="Calibri"/>
                          <a:sym typeface="Calibri"/>
                        </a:rPr>
                        <a:t>lenalidomide-based</a:t>
                      </a:r>
                      <a:r>
                        <a:rPr lang="tr-TR" sz="1800" b="1" u="none" strike="noStrike" cap="none" dirty="0">
                          <a:solidFill>
                            <a:srgbClr val="00B0F0"/>
                          </a:solidFill>
                          <a:latin typeface="Calibri"/>
                          <a:ea typeface="Calibri"/>
                          <a:cs typeface="Calibri"/>
                          <a:sym typeface="Calibri"/>
                        </a:rPr>
                        <a:t> </a:t>
                      </a:r>
                      <a:r>
                        <a:rPr lang="tr-TR" sz="1800" b="1" u="none" strike="noStrike" cap="none" dirty="0" err="1">
                          <a:solidFill>
                            <a:srgbClr val="00B0F0"/>
                          </a:solidFill>
                          <a:latin typeface="Calibri"/>
                          <a:ea typeface="Calibri"/>
                          <a:cs typeface="Calibri"/>
                          <a:sym typeface="Calibri"/>
                        </a:rPr>
                        <a:t>therapy</a:t>
                      </a:r>
                      <a:endParaRPr sz="1400" b="1" u="none" strike="noStrike" cap="none" dirty="0">
                        <a:solidFill>
                          <a:srgbClr val="00B0F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868793">
                <a:tc>
                  <a:txBody>
                    <a:bodyPr/>
                    <a:lstStyle/>
                    <a:p>
                      <a:pPr marL="0" marR="0" lvl="0" indent="0" algn="l" rtl="0">
                        <a:lnSpc>
                          <a:spcPct val="100000"/>
                        </a:lnSpc>
                        <a:spcBef>
                          <a:spcPts val="0"/>
                        </a:spcBef>
                        <a:spcAft>
                          <a:spcPts val="0"/>
                        </a:spcAft>
                        <a:buClr>
                          <a:srgbClr val="000000"/>
                        </a:buClr>
                        <a:buSzPts val="1800"/>
                        <a:buFont typeface="Arial"/>
                        <a:buNone/>
                      </a:pPr>
                      <a:r>
                        <a:rPr lang="tr-TR" sz="1800" b="1" u="none" strike="noStrike" cap="none" dirty="0" err="1">
                          <a:solidFill>
                            <a:schemeClr val="dk2"/>
                          </a:solidFill>
                        </a:rPr>
                        <a:t>Periferal</a:t>
                      </a:r>
                      <a:r>
                        <a:rPr lang="tr-TR" sz="1800" b="1" u="none" strike="noStrike" cap="none" dirty="0">
                          <a:solidFill>
                            <a:schemeClr val="dk2"/>
                          </a:solidFill>
                        </a:rPr>
                        <a:t> </a:t>
                      </a:r>
                      <a:r>
                        <a:rPr lang="tr-TR" sz="1800" b="1" u="none" strike="noStrike" cap="none" dirty="0" err="1">
                          <a:solidFill>
                            <a:schemeClr val="dk2"/>
                          </a:solidFill>
                        </a:rPr>
                        <a:t>Nöropati</a:t>
                      </a:r>
                      <a:endParaRPr sz="1400" b="1"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tr-TR" sz="1800" u="none" strike="noStrike" cap="none" dirty="0" err="1">
                          <a:solidFill>
                            <a:schemeClr val="dk2"/>
                          </a:solidFill>
                          <a:latin typeface="Calibri"/>
                          <a:ea typeface="Calibri"/>
                          <a:cs typeface="Calibri"/>
                          <a:sym typeface="Calibri"/>
                        </a:rPr>
                        <a:t>Administer</a:t>
                      </a:r>
                      <a:r>
                        <a:rPr lang="tr-TR" sz="1800" u="none" strike="noStrike" cap="none" dirty="0">
                          <a:solidFill>
                            <a:schemeClr val="dk2"/>
                          </a:solidFill>
                          <a:latin typeface="Calibri"/>
                          <a:ea typeface="Calibri"/>
                          <a:cs typeface="Calibri"/>
                          <a:sym typeface="Calibri"/>
                        </a:rPr>
                        <a:t> </a:t>
                      </a:r>
                      <a:r>
                        <a:rPr lang="tr-TR" sz="1800" b="1" u="sng" strike="noStrike" cap="none" dirty="0" err="1">
                          <a:solidFill>
                            <a:srgbClr val="FF0000"/>
                          </a:solidFill>
                          <a:latin typeface="Calibri"/>
                          <a:ea typeface="Calibri"/>
                          <a:cs typeface="Calibri"/>
                          <a:sym typeface="Calibri"/>
                        </a:rPr>
                        <a:t>bortezomib</a:t>
                      </a:r>
                      <a:r>
                        <a:rPr lang="tr-TR" sz="1800" b="1" u="sng" strike="noStrike" cap="none" dirty="0">
                          <a:solidFill>
                            <a:srgbClr val="FF0000"/>
                          </a:solidFill>
                          <a:latin typeface="Calibri"/>
                          <a:ea typeface="Calibri"/>
                          <a:cs typeface="Calibri"/>
                          <a:sym typeface="Calibri"/>
                        </a:rPr>
                        <a:t> SQ </a:t>
                      </a:r>
                      <a:r>
                        <a:rPr lang="tr-TR" sz="1800" b="1" u="sng" strike="noStrike" cap="none" dirty="0" err="1">
                          <a:solidFill>
                            <a:srgbClr val="FF0000"/>
                          </a:solidFill>
                          <a:latin typeface="Calibri"/>
                          <a:ea typeface="Calibri"/>
                          <a:cs typeface="Calibri"/>
                          <a:sym typeface="Calibri"/>
                        </a:rPr>
                        <a:t>and</a:t>
                      </a:r>
                      <a:r>
                        <a:rPr lang="tr-TR" sz="1800" b="1" u="sng" strike="noStrike" cap="none" dirty="0">
                          <a:solidFill>
                            <a:srgbClr val="FF0000"/>
                          </a:solidFill>
                          <a:latin typeface="Calibri"/>
                          <a:ea typeface="Calibri"/>
                          <a:cs typeface="Calibri"/>
                          <a:sym typeface="Calibri"/>
                        </a:rPr>
                        <a:t> </a:t>
                      </a:r>
                      <a:r>
                        <a:rPr lang="tr-TR" sz="1800" b="1" u="sng" strike="noStrike" cap="none" dirty="0" err="1">
                          <a:solidFill>
                            <a:srgbClr val="FF0000"/>
                          </a:solidFill>
                          <a:latin typeface="Calibri"/>
                          <a:ea typeface="Calibri"/>
                          <a:cs typeface="Calibri"/>
                          <a:sym typeface="Calibri"/>
                        </a:rPr>
                        <a:t>use</a:t>
                      </a:r>
                      <a:r>
                        <a:rPr lang="tr-TR" sz="1800" b="1" u="sng" strike="noStrike" cap="none" dirty="0">
                          <a:solidFill>
                            <a:srgbClr val="FF0000"/>
                          </a:solidFill>
                          <a:latin typeface="Calibri"/>
                          <a:ea typeface="Calibri"/>
                          <a:cs typeface="Calibri"/>
                          <a:sym typeface="Calibri"/>
                        </a:rPr>
                        <a:t> </a:t>
                      </a:r>
                      <a:r>
                        <a:rPr lang="tr-TR" sz="1800" b="1" u="sng" strike="noStrike" cap="none" dirty="0" err="1">
                          <a:solidFill>
                            <a:srgbClr val="FF0000"/>
                          </a:solidFill>
                          <a:latin typeface="Calibri"/>
                          <a:ea typeface="Calibri"/>
                          <a:cs typeface="Calibri"/>
                          <a:sym typeface="Calibri"/>
                        </a:rPr>
                        <a:t>weekly</a:t>
                      </a:r>
                      <a:r>
                        <a:rPr lang="tr-TR" sz="1800" b="1" u="sng" strike="noStrike" cap="none" dirty="0">
                          <a:solidFill>
                            <a:srgbClr val="FF0000"/>
                          </a:solidFill>
                          <a:latin typeface="Calibri"/>
                          <a:ea typeface="Calibri"/>
                          <a:cs typeface="Calibri"/>
                          <a:sym typeface="Calibri"/>
                        </a:rPr>
                        <a:t> </a:t>
                      </a:r>
                      <a:r>
                        <a:rPr lang="tr-TR" sz="1800" b="1" u="sng" strike="noStrike" cap="none" dirty="0" err="1">
                          <a:solidFill>
                            <a:srgbClr val="FF0000"/>
                          </a:solidFill>
                          <a:latin typeface="Calibri"/>
                          <a:ea typeface="Calibri"/>
                          <a:cs typeface="Calibri"/>
                          <a:sym typeface="Calibri"/>
                        </a:rPr>
                        <a:t>dosing</a:t>
                      </a:r>
                      <a:endParaRPr sz="1400" b="1" u="sng" strike="noStrike" cap="none" dirty="0">
                        <a:solidFill>
                          <a:srgbClr val="FF0000"/>
                        </a:solidFill>
                      </a:endParaRPr>
                    </a:p>
                    <a:p>
                      <a:pPr marL="0" marR="0" lvl="0" indent="0" algn="l" rtl="0">
                        <a:lnSpc>
                          <a:spcPct val="100000"/>
                        </a:lnSpc>
                        <a:spcBef>
                          <a:spcPts val="0"/>
                        </a:spcBef>
                        <a:spcAft>
                          <a:spcPts val="0"/>
                        </a:spcAft>
                        <a:buClr>
                          <a:schemeClr val="dk2"/>
                        </a:buClr>
                        <a:buSzPts val="1800"/>
                        <a:buFont typeface="Calibri"/>
                        <a:buNone/>
                      </a:pPr>
                      <a:r>
                        <a:rPr lang="tr-TR" sz="1800" u="none" strike="noStrike" cap="none" dirty="0" err="1">
                          <a:solidFill>
                            <a:schemeClr val="dk2"/>
                          </a:solidFill>
                          <a:latin typeface="Calibri"/>
                          <a:ea typeface="Calibri"/>
                          <a:cs typeface="Calibri"/>
                          <a:sym typeface="Calibri"/>
                        </a:rPr>
                        <a:t>Consider</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induction</a:t>
                      </a:r>
                      <a:r>
                        <a:rPr lang="tr-TR" sz="1800" u="none" strike="noStrike" cap="none" dirty="0">
                          <a:solidFill>
                            <a:schemeClr val="dk2"/>
                          </a:solidFill>
                          <a:latin typeface="Calibri"/>
                          <a:ea typeface="Calibri"/>
                          <a:cs typeface="Calibri"/>
                          <a:sym typeface="Calibri"/>
                        </a:rPr>
                        <a:t> </a:t>
                      </a:r>
                      <a:r>
                        <a:rPr lang="tr-TR" sz="1800" u="none" strike="noStrike" cap="none" dirty="0" err="1">
                          <a:solidFill>
                            <a:schemeClr val="dk2"/>
                          </a:solidFill>
                          <a:latin typeface="Calibri"/>
                          <a:ea typeface="Calibri"/>
                          <a:cs typeface="Calibri"/>
                          <a:sym typeface="Calibri"/>
                        </a:rPr>
                        <a:t>with</a:t>
                      </a:r>
                      <a:r>
                        <a:rPr lang="tr-TR" sz="1800" u="none" strike="noStrike" cap="none" dirty="0">
                          <a:solidFill>
                            <a:schemeClr val="dk2"/>
                          </a:solidFill>
                          <a:latin typeface="Calibri"/>
                          <a:ea typeface="Calibri"/>
                          <a:cs typeface="Calibri"/>
                          <a:sym typeface="Calibri"/>
                        </a:rPr>
                        <a:t> </a:t>
                      </a:r>
                      <a:r>
                        <a:rPr lang="tr-TR" sz="1800" b="1" u="none" strike="noStrike" cap="none" dirty="0" err="1">
                          <a:solidFill>
                            <a:srgbClr val="FF0000"/>
                          </a:solidFill>
                          <a:latin typeface="Calibri"/>
                          <a:ea typeface="Calibri"/>
                          <a:cs typeface="Calibri"/>
                          <a:sym typeface="Calibri"/>
                        </a:rPr>
                        <a:t>IRd</a:t>
                      </a:r>
                      <a:endParaRPr sz="1400" b="1" u="none" strike="noStrike" cap="none" dirty="0">
                        <a:solidFill>
                          <a:srgbClr val="FF000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bl>
          </a:graphicData>
        </a:graphic>
      </p:graphicFrame>
      <p:sp>
        <p:nvSpPr>
          <p:cNvPr id="1529" name="Google Shape;1529;g247f718b2f6_0_2435"/>
          <p:cNvSpPr txBox="1"/>
          <p:nvPr/>
        </p:nvSpPr>
        <p:spPr>
          <a:xfrm>
            <a:off x="443137" y="6397364"/>
            <a:ext cx="85233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Calibri"/>
              <a:buNone/>
              <a:tabLst/>
              <a:defRPr/>
            </a:pPr>
            <a:r>
              <a:rPr kumimoji="0" lang="tr-TR" sz="1200" b="1" i="0" u="none" strike="noStrike" kern="1200" cap="none" spc="0" normalizeH="0" baseline="0" noProof="0" dirty="0" err="1">
                <a:ln>
                  <a:noFill/>
                </a:ln>
                <a:effectLst/>
                <a:uLnTx/>
                <a:uFillTx/>
                <a:latin typeface="Calibri"/>
                <a:ea typeface="Calibri"/>
                <a:cs typeface="Calibri"/>
                <a:sym typeface="Calibri"/>
              </a:rPr>
              <a:t>Derudas</a:t>
            </a:r>
            <a:r>
              <a:rPr kumimoji="0" lang="tr-TR" sz="1200" b="1" i="0" u="none" strike="noStrike" kern="1200" cap="none" spc="0" normalizeH="0" baseline="0" noProof="0" dirty="0">
                <a:ln>
                  <a:noFill/>
                </a:ln>
                <a:effectLst/>
                <a:uLnTx/>
                <a:uFillTx/>
                <a:latin typeface="Calibri"/>
                <a:ea typeface="Calibri"/>
                <a:cs typeface="Calibri"/>
                <a:sym typeface="Calibri"/>
              </a:rPr>
              <a:t>. </a:t>
            </a:r>
            <a:r>
              <a:rPr kumimoji="0" lang="tr-TR" sz="1200" b="1" i="0" u="none" strike="noStrike" kern="1200" cap="none" spc="0" normalizeH="0" baseline="0" noProof="0" dirty="0" err="1">
                <a:ln>
                  <a:noFill/>
                </a:ln>
                <a:effectLst/>
                <a:uLnTx/>
                <a:uFillTx/>
                <a:latin typeface="Calibri"/>
                <a:ea typeface="Calibri"/>
                <a:cs typeface="Calibri"/>
                <a:sym typeface="Calibri"/>
              </a:rPr>
              <a:t>Hematol</a:t>
            </a:r>
            <a:r>
              <a:rPr kumimoji="0" lang="tr-TR" sz="1200" b="1" i="0" u="none" strike="noStrike" kern="1200" cap="none" spc="0" normalizeH="0" baseline="0" noProof="0" dirty="0">
                <a:ln>
                  <a:noFill/>
                </a:ln>
                <a:effectLst/>
                <a:uLnTx/>
                <a:uFillTx/>
                <a:latin typeface="Calibri"/>
                <a:ea typeface="Calibri"/>
                <a:cs typeface="Calibri"/>
                <a:sym typeface="Calibri"/>
              </a:rPr>
              <a:t> </a:t>
            </a:r>
            <a:r>
              <a:rPr kumimoji="0" lang="tr-TR" sz="1200" b="1" i="0" u="none" strike="noStrike" kern="1200" cap="none" spc="0" normalizeH="0" baseline="0" noProof="0" dirty="0" err="1">
                <a:ln>
                  <a:noFill/>
                </a:ln>
                <a:effectLst/>
                <a:uLnTx/>
                <a:uFillTx/>
                <a:latin typeface="Calibri"/>
                <a:ea typeface="Calibri"/>
                <a:cs typeface="Calibri"/>
                <a:sym typeface="Calibri"/>
              </a:rPr>
              <a:t>Rep</a:t>
            </a:r>
            <a:r>
              <a:rPr kumimoji="0" lang="tr-TR" sz="1200" b="1" i="0" u="none" strike="noStrike" kern="1200" cap="none" spc="0" normalizeH="0" baseline="0" noProof="0" dirty="0">
                <a:ln>
                  <a:noFill/>
                </a:ln>
                <a:effectLst/>
                <a:uLnTx/>
                <a:uFillTx/>
                <a:latin typeface="Calibri"/>
                <a:ea typeface="Calibri"/>
                <a:cs typeface="Calibri"/>
                <a:sym typeface="Calibri"/>
              </a:rPr>
              <a:t>. 2020;12:5. NCCN </a:t>
            </a:r>
            <a:r>
              <a:rPr kumimoji="0" lang="tr-TR" sz="1200" b="1" i="0" u="none" strike="noStrike" kern="1200" cap="none" spc="0" normalizeH="0" baseline="0" noProof="0" dirty="0" err="1">
                <a:ln>
                  <a:noFill/>
                </a:ln>
                <a:effectLst/>
                <a:uLnTx/>
                <a:uFillTx/>
                <a:latin typeface="Calibri"/>
                <a:ea typeface="Calibri"/>
                <a:cs typeface="Calibri"/>
                <a:sym typeface="Calibri"/>
              </a:rPr>
              <a:t>Clinical</a:t>
            </a:r>
            <a:r>
              <a:rPr kumimoji="0" lang="tr-TR" sz="1200" b="1" i="0" u="none" strike="noStrike" kern="1200" cap="none" spc="0" normalizeH="0" baseline="0" noProof="0" dirty="0">
                <a:ln>
                  <a:noFill/>
                </a:ln>
                <a:effectLst/>
                <a:uLnTx/>
                <a:uFillTx/>
                <a:latin typeface="Calibri"/>
                <a:ea typeface="Calibri"/>
                <a:cs typeface="Calibri"/>
                <a:sym typeface="Calibri"/>
              </a:rPr>
              <a:t> </a:t>
            </a:r>
            <a:r>
              <a:rPr kumimoji="0" lang="tr-TR" sz="1200" b="1" i="0" u="none" strike="noStrike" kern="1200" cap="none" spc="0" normalizeH="0" baseline="0" noProof="0" dirty="0" err="1">
                <a:ln>
                  <a:noFill/>
                </a:ln>
                <a:effectLst/>
                <a:uLnTx/>
                <a:uFillTx/>
                <a:latin typeface="Calibri"/>
                <a:ea typeface="Calibri"/>
                <a:cs typeface="Calibri"/>
                <a:sym typeface="Calibri"/>
              </a:rPr>
              <a:t>Practice</a:t>
            </a:r>
            <a:r>
              <a:rPr kumimoji="0" lang="tr-TR" sz="1200" b="1" i="0" u="none" strike="noStrike" kern="1200" cap="none" spc="0" normalizeH="0" baseline="0" noProof="0" dirty="0">
                <a:ln>
                  <a:noFill/>
                </a:ln>
                <a:effectLst/>
                <a:uLnTx/>
                <a:uFillTx/>
                <a:latin typeface="Calibri"/>
                <a:ea typeface="Calibri"/>
                <a:cs typeface="Calibri"/>
                <a:sym typeface="Calibri"/>
              </a:rPr>
              <a:t> </a:t>
            </a:r>
            <a:r>
              <a:rPr kumimoji="0" lang="tr-TR" sz="1200" b="1" i="0" u="none" strike="noStrike" kern="1200" cap="none" spc="0" normalizeH="0" baseline="0" noProof="0" dirty="0" err="1">
                <a:ln>
                  <a:noFill/>
                </a:ln>
                <a:effectLst/>
                <a:uLnTx/>
                <a:uFillTx/>
                <a:latin typeface="Calibri"/>
                <a:ea typeface="Calibri"/>
                <a:cs typeface="Calibri"/>
                <a:sym typeface="Calibri"/>
              </a:rPr>
              <a:t>Guidelines</a:t>
            </a:r>
            <a:r>
              <a:rPr kumimoji="0" lang="tr-TR" sz="1200" b="1" i="0" u="none" strike="noStrike" kern="1200" cap="none" spc="0" normalizeH="0" baseline="0" noProof="0" dirty="0">
                <a:ln>
                  <a:noFill/>
                </a:ln>
                <a:effectLst/>
                <a:uLnTx/>
                <a:uFillTx/>
                <a:latin typeface="Calibri"/>
                <a:ea typeface="Calibri"/>
                <a:cs typeface="Calibri"/>
                <a:sym typeface="Calibri"/>
              </a:rPr>
              <a:t> in </a:t>
            </a:r>
            <a:r>
              <a:rPr kumimoji="0" lang="tr-TR" sz="1200" b="1" i="0" u="none" strike="noStrike" kern="1200" cap="none" spc="0" normalizeH="0" baseline="0" noProof="0" dirty="0" err="1">
                <a:ln>
                  <a:noFill/>
                </a:ln>
                <a:effectLst/>
                <a:uLnTx/>
                <a:uFillTx/>
                <a:latin typeface="Calibri"/>
                <a:ea typeface="Calibri"/>
                <a:cs typeface="Calibri"/>
                <a:sym typeface="Calibri"/>
              </a:rPr>
              <a:t>Oncology</a:t>
            </a:r>
            <a:r>
              <a:rPr kumimoji="0" lang="tr-TR" sz="1200" b="1" i="0" u="none" strike="noStrike" kern="1200" cap="none" spc="0" normalizeH="0" baseline="0" noProof="0" dirty="0">
                <a:ln>
                  <a:noFill/>
                </a:ln>
                <a:effectLst/>
                <a:uLnTx/>
                <a:uFillTx/>
                <a:latin typeface="Calibri"/>
                <a:ea typeface="Calibri"/>
                <a:cs typeface="Calibri"/>
                <a:sym typeface="Calibri"/>
              </a:rPr>
              <a:t>: Multiple </a:t>
            </a:r>
            <a:r>
              <a:rPr kumimoji="0" lang="tr-TR" sz="1200" b="1" i="0" u="none" strike="noStrike" kern="1200" cap="none" spc="0" normalizeH="0" baseline="0" noProof="0" dirty="0" err="1">
                <a:ln>
                  <a:noFill/>
                </a:ln>
                <a:effectLst/>
                <a:uLnTx/>
                <a:uFillTx/>
                <a:latin typeface="Calibri"/>
                <a:ea typeface="Calibri"/>
                <a:cs typeface="Calibri"/>
                <a:sym typeface="Calibri"/>
              </a:rPr>
              <a:t>Myeloma</a:t>
            </a:r>
            <a:r>
              <a:rPr kumimoji="0" lang="tr-TR" sz="1200" b="1" i="0" u="none" strike="noStrike" kern="1200" cap="none" spc="0" normalizeH="0" baseline="0" noProof="0" dirty="0">
                <a:ln>
                  <a:noFill/>
                </a:ln>
                <a:effectLst/>
                <a:uLnTx/>
                <a:uFillTx/>
                <a:latin typeface="Calibri"/>
                <a:ea typeface="Calibri"/>
                <a:cs typeface="Calibri"/>
                <a:sym typeface="Calibri"/>
              </a:rPr>
              <a:t>. v.1.2023.</a:t>
            </a:r>
            <a:endParaRPr kumimoji="0" sz="1200" b="1" i="0" u="none" strike="noStrike" kern="1200" cap="none" spc="0" normalizeH="0" baseline="0" noProof="0" dirty="0">
              <a:ln>
                <a:noFill/>
              </a:ln>
              <a:effectLst/>
              <a:uLnTx/>
              <a:uFillTx/>
              <a:latin typeface="Calibri"/>
              <a:ea typeface="Calibri"/>
              <a:cs typeface="Calibri"/>
              <a:sym typeface="Calibri"/>
            </a:endParaRPr>
          </a:p>
        </p:txBody>
      </p:sp>
      <p:sp>
        <p:nvSpPr>
          <p:cNvPr id="6" name="Dikdörtgen 5">
            <a:extLst>
              <a:ext uri="{FF2B5EF4-FFF2-40B4-BE49-F238E27FC236}">
                <a16:creationId xmlns:a16="http://schemas.microsoft.com/office/drawing/2014/main" id="{0616A439-6FD2-40CC-B430-D6359EAA736F}"/>
              </a:ext>
            </a:extLst>
          </p:cNvPr>
          <p:cNvSpPr/>
          <p:nvPr/>
        </p:nvSpPr>
        <p:spPr>
          <a:xfrm>
            <a:off x="9107424" y="5965514"/>
            <a:ext cx="2953512" cy="700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7283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g247f718b2f6_0_2449"/>
          <p:cNvSpPr txBox="1"/>
          <p:nvPr/>
        </p:nvSpPr>
        <p:spPr>
          <a:xfrm>
            <a:off x="7024646" y="1949671"/>
            <a:ext cx="4786500" cy="400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alibri"/>
              <a:buNone/>
              <a:tabLst/>
              <a:defRPr/>
            </a:pPr>
            <a:r>
              <a:rPr kumimoji="0" lang="tr-TR" sz="2000" b="1" i="0" u="none" strike="noStrike" kern="1200" cap="none" spc="0" normalizeH="0" baseline="0" noProof="0">
                <a:ln>
                  <a:noFill/>
                </a:ln>
                <a:solidFill>
                  <a:srgbClr val="000000"/>
                </a:solidFill>
                <a:effectLst/>
                <a:uLnTx/>
                <a:uFillTx/>
                <a:latin typeface="Calibri"/>
                <a:ea typeface="Calibri"/>
                <a:cs typeface="Calibri"/>
                <a:sym typeface="Calibri"/>
              </a:rPr>
              <a:t>OS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43" name="Google Shape;1543;g247f718b2f6_0_2449"/>
          <p:cNvGrpSpPr/>
          <p:nvPr/>
        </p:nvGrpSpPr>
        <p:grpSpPr>
          <a:xfrm>
            <a:off x="7210425" y="2102168"/>
            <a:ext cx="4389286" cy="2005012"/>
            <a:chOff x="7210425" y="2071688"/>
            <a:chExt cx="4389286" cy="2005012"/>
          </a:xfrm>
        </p:grpSpPr>
        <p:sp>
          <p:nvSpPr>
            <p:cNvPr id="1544" name="Google Shape;1544;g247f718b2f6_0_2449"/>
            <p:cNvSpPr/>
            <p:nvPr/>
          </p:nvSpPr>
          <p:spPr>
            <a:xfrm>
              <a:off x="9790485" y="3362325"/>
              <a:ext cx="1809226" cy="714375"/>
            </a:xfrm>
            <a:custGeom>
              <a:avLst/>
              <a:gdLst/>
              <a:ahLst/>
              <a:cxnLst/>
              <a:rect l="l" t="t" r="r" b="b"/>
              <a:pathLst>
                <a:path w="1800225" h="714375" extrusionOk="0">
                  <a:moveTo>
                    <a:pt x="1800225" y="714375"/>
                  </a:moveTo>
                  <a:lnTo>
                    <a:pt x="1562100" y="714375"/>
                  </a:lnTo>
                  <a:lnTo>
                    <a:pt x="1562100" y="642938"/>
                  </a:lnTo>
                  <a:lnTo>
                    <a:pt x="1447800" y="642938"/>
                  </a:lnTo>
                  <a:lnTo>
                    <a:pt x="1447800" y="590550"/>
                  </a:lnTo>
                  <a:lnTo>
                    <a:pt x="1376363" y="590550"/>
                  </a:lnTo>
                  <a:lnTo>
                    <a:pt x="1376363" y="533400"/>
                  </a:lnTo>
                  <a:lnTo>
                    <a:pt x="1219200" y="533400"/>
                  </a:lnTo>
                  <a:lnTo>
                    <a:pt x="1166813" y="481013"/>
                  </a:lnTo>
                  <a:lnTo>
                    <a:pt x="1004888" y="476250"/>
                  </a:lnTo>
                  <a:lnTo>
                    <a:pt x="957263" y="423863"/>
                  </a:lnTo>
                  <a:lnTo>
                    <a:pt x="904875" y="414338"/>
                  </a:lnTo>
                  <a:lnTo>
                    <a:pt x="885825" y="395288"/>
                  </a:lnTo>
                  <a:lnTo>
                    <a:pt x="819150" y="395288"/>
                  </a:lnTo>
                  <a:lnTo>
                    <a:pt x="733425" y="271463"/>
                  </a:lnTo>
                  <a:lnTo>
                    <a:pt x="585788" y="290513"/>
                  </a:lnTo>
                  <a:lnTo>
                    <a:pt x="542925" y="214313"/>
                  </a:lnTo>
                  <a:lnTo>
                    <a:pt x="428625" y="228600"/>
                  </a:lnTo>
                  <a:lnTo>
                    <a:pt x="366713" y="152400"/>
                  </a:lnTo>
                  <a:lnTo>
                    <a:pt x="242888" y="66675"/>
                  </a:lnTo>
                  <a:lnTo>
                    <a:pt x="119063" y="42863"/>
                  </a:lnTo>
                  <a:lnTo>
                    <a:pt x="52388" y="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45" name="Google Shape;1545;g247f718b2f6_0_2449"/>
            <p:cNvSpPr/>
            <p:nvPr/>
          </p:nvSpPr>
          <p:spPr>
            <a:xfrm>
              <a:off x="7210425" y="2071688"/>
              <a:ext cx="2590800" cy="1285875"/>
            </a:xfrm>
            <a:custGeom>
              <a:avLst/>
              <a:gdLst/>
              <a:ahLst/>
              <a:cxnLst/>
              <a:rect l="l" t="t" r="r" b="b"/>
              <a:pathLst>
                <a:path w="2590800" h="1285875" extrusionOk="0">
                  <a:moveTo>
                    <a:pt x="0" y="0"/>
                  </a:moveTo>
                  <a:lnTo>
                    <a:pt x="76200" y="85725"/>
                  </a:lnTo>
                  <a:lnTo>
                    <a:pt x="180975" y="80962"/>
                  </a:lnTo>
                  <a:lnTo>
                    <a:pt x="257175" y="147637"/>
                  </a:lnTo>
                  <a:lnTo>
                    <a:pt x="319088" y="171450"/>
                  </a:lnTo>
                  <a:lnTo>
                    <a:pt x="357188" y="166687"/>
                  </a:lnTo>
                  <a:lnTo>
                    <a:pt x="385763" y="214312"/>
                  </a:lnTo>
                  <a:lnTo>
                    <a:pt x="471488" y="209550"/>
                  </a:lnTo>
                  <a:lnTo>
                    <a:pt x="519113" y="295275"/>
                  </a:lnTo>
                  <a:lnTo>
                    <a:pt x="676275" y="323850"/>
                  </a:lnTo>
                  <a:lnTo>
                    <a:pt x="738188" y="366712"/>
                  </a:lnTo>
                  <a:lnTo>
                    <a:pt x="828675" y="390525"/>
                  </a:lnTo>
                  <a:lnTo>
                    <a:pt x="857250" y="414337"/>
                  </a:lnTo>
                  <a:lnTo>
                    <a:pt x="923925" y="423862"/>
                  </a:lnTo>
                  <a:lnTo>
                    <a:pt x="942975" y="461962"/>
                  </a:lnTo>
                  <a:lnTo>
                    <a:pt x="990600" y="466725"/>
                  </a:lnTo>
                  <a:lnTo>
                    <a:pt x="1047750" y="490537"/>
                  </a:lnTo>
                  <a:lnTo>
                    <a:pt x="1047750" y="490537"/>
                  </a:lnTo>
                  <a:lnTo>
                    <a:pt x="1057275" y="528637"/>
                  </a:lnTo>
                  <a:lnTo>
                    <a:pt x="1138238" y="538162"/>
                  </a:lnTo>
                  <a:lnTo>
                    <a:pt x="1214438" y="595312"/>
                  </a:lnTo>
                  <a:lnTo>
                    <a:pt x="1362075" y="628650"/>
                  </a:lnTo>
                  <a:lnTo>
                    <a:pt x="1428750" y="681037"/>
                  </a:lnTo>
                  <a:lnTo>
                    <a:pt x="1509713" y="709612"/>
                  </a:lnTo>
                  <a:lnTo>
                    <a:pt x="1571625" y="747712"/>
                  </a:lnTo>
                  <a:lnTo>
                    <a:pt x="1609725" y="781050"/>
                  </a:lnTo>
                  <a:lnTo>
                    <a:pt x="1657350" y="781050"/>
                  </a:lnTo>
                  <a:lnTo>
                    <a:pt x="1700213" y="828675"/>
                  </a:lnTo>
                  <a:lnTo>
                    <a:pt x="1781175" y="847725"/>
                  </a:lnTo>
                  <a:lnTo>
                    <a:pt x="1809750" y="871537"/>
                  </a:lnTo>
                  <a:lnTo>
                    <a:pt x="1924050" y="876300"/>
                  </a:lnTo>
                  <a:lnTo>
                    <a:pt x="1952625" y="957262"/>
                  </a:lnTo>
                  <a:lnTo>
                    <a:pt x="2019300" y="976312"/>
                  </a:lnTo>
                  <a:lnTo>
                    <a:pt x="2062163" y="1052512"/>
                  </a:lnTo>
                  <a:lnTo>
                    <a:pt x="2166938" y="1104900"/>
                  </a:lnTo>
                  <a:lnTo>
                    <a:pt x="2200275" y="1138237"/>
                  </a:lnTo>
                  <a:lnTo>
                    <a:pt x="2257425" y="1143000"/>
                  </a:lnTo>
                  <a:lnTo>
                    <a:pt x="2290763" y="1176337"/>
                  </a:lnTo>
                  <a:lnTo>
                    <a:pt x="2414588" y="1204912"/>
                  </a:lnTo>
                  <a:lnTo>
                    <a:pt x="2490788" y="1247775"/>
                  </a:lnTo>
                  <a:lnTo>
                    <a:pt x="2576513" y="1271587"/>
                  </a:lnTo>
                  <a:lnTo>
                    <a:pt x="2590800" y="1285875"/>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1546" name="Google Shape;1546;g247f718b2f6_0_2449"/>
          <p:cNvGrpSpPr/>
          <p:nvPr/>
        </p:nvGrpSpPr>
        <p:grpSpPr>
          <a:xfrm>
            <a:off x="1364674" y="2080260"/>
            <a:ext cx="4099560" cy="2857500"/>
            <a:chOff x="1219200" y="2049780"/>
            <a:chExt cx="4099560" cy="2857500"/>
          </a:xfrm>
        </p:grpSpPr>
        <p:sp>
          <p:nvSpPr>
            <p:cNvPr id="1547" name="Google Shape;1547;g247f718b2f6_0_2449"/>
            <p:cNvSpPr/>
            <p:nvPr/>
          </p:nvSpPr>
          <p:spPr>
            <a:xfrm>
              <a:off x="3070860" y="4404360"/>
              <a:ext cx="2247900" cy="502920"/>
            </a:xfrm>
            <a:custGeom>
              <a:avLst/>
              <a:gdLst/>
              <a:ahLst/>
              <a:cxnLst/>
              <a:rect l="l" t="t" r="r" b="b"/>
              <a:pathLst>
                <a:path w="2247900" h="502920" extrusionOk="0">
                  <a:moveTo>
                    <a:pt x="2247900" y="502920"/>
                  </a:moveTo>
                  <a:lnTo>
                    <a:pt x="1935480" y="502920"/>
                  </a:lnTo>
                  <a:lnTo>
                    <a:pt x="1935480" y="483870"/>
                  </a:lnTo>
                  <a:lnTo>
                    <a:pt x="1699260" y="483870"/>
                  </a:lnTo>
                  <a:lnTo>
                    <a:pt x="1680210" y="464820"/>
                  </a:lnTo>
                  <a:lnTo>
                    <a:pt x="1451610" y="464820"/>
                  </a:lnTo>
                  <a:lnTo>
                    <a:pt x="1451610" y="411480"/>
                  </a:lnTo>
                  <a:lnTo>
                    <a:pt x="1123950" y="411480"/>
                  </a:lnTo>
                  <a:lnTo>
                    <a:pt x="1123950" y="384810"/>
                  </a:lnTo>
                  <a:lnTo>
                    <a:pt x="963930" y="384810"/>
                  </a:lnTo>
                  <a:lnTo>
                    <a:pt x="944880" y="365760"/>
                  </a:lnTo>
                  <a:lnTo>
                    <a:pt x="872490" y="365760"/>
                  </a:lnTo>
                  <a:lnTo>
                    <a:pt x="872490" y="327660"/>
                  </a:lnTo>
                  <a:lnTo>
                    <a:pt x="746760" y="327660"/>
                  </a:lnTo>
                  <a:lnTo>
                    <a:pt x="746760" y="300990"/>
                  </a:lnTo>
                  <a:cubicBezTo>
                    <a:pt x="708683" y="296759"/>
                    <a:pt x="723970" y="297180"/>
                    <a:pt x="701040" y="297180"/>
                  </a:cubicBezTo>
                  <a:lnTo>
                    <a:pt x="643890" y="297180"/>
                  </a:lnTo>
                  <a:lnTo>
                    <a:pt x="643890" y="259080"/>
                  </a:lnTo>
                  <a:lnTo>
                    <a:pt x="472440" y="259080"/>
                  </a:lnTo>
                  <a:lnTo>
                    <a:pt x="472440" y="217170"/>
                  </a:lnTo>
                  <a:lnTo>
                    <a:pt x="411480" y="217170"/>
                  </a:lnTo>
                  <a:lnTo>
                    <a:pt x="411480" y="167640"/>
                  </a:lnTo>
                  <a:lnTo>
                    <a:pt x="339090" y="167640"/>
                  </a:lnTo>
                  <a:lnTo>
                    <a:pt x="312420" y="140970"/>
                  </a:lnTo>
                  <a:lnTo>
                    <a:pt x="281940" y="140970"/>
                  </a:lnTo>
                  <a:lnTo>
                    <a:pt x="281940" y="91440"/>
                  </a:lnTo>
                  <a:lnTo>
                    <a:pt x="163830" y="91440"/>
                  </a:lnTo>
                  <a:lnTo>
                    <a:pt x="114300" y="41910"/>
                  </a:lnTo>
                  <a:lnTo>
                    <a:pt x="49530" y="41910"/>
                  </a:lnTo>
                  <a:lnTo>
                    <a:pt x="49530" y="0"/>
                  </a:lnTo>
                  <a:lnTo>
                    <a:pt x="0" y="0"/>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1548" name="Google Shape;1548;g247f718b2f6_0_2449"/>
            <p:cNvGrpSpPr/>
            <p:nvPr/>
          </p:nvGrpSpPr>
          <p:grpSpPr>
            <a:xfrm>
              <a:off x="1219200" y="2049780"/>
              <a:ext cx="708660" cy="1013460"/>
              <a:chOff x="1219200" y="2049780"/>
              <a:chExt cx="708660" cy="1013460"/>
            </a:xfrm>
          </p:grpSpPr>
          <p:sp>
            <p:nvSpPr>
              <p:cNvPr id="1549" name="Google Shape;1549;g247f718b2f6_0_2449"/>
              <p:cNvSpPr/>
              <p:nvPr/>
            </p:nvSpPr>
            <p:spPr>
              <a:xfrm>
                <a:off x="1219200" y="2049780"/>
                <a:ext cx="262890" cy="464820"/>
              </a:xfrm>
              <a:custGeom>
                <a:avLst/>
                <a:gdLst/>
                <a:ahLst/>
                <a:cxnLst/>
                <a:rect l="l" t="t" r="r" b="b"/>
                <a:pathLst>
                  <a:path w="262890" h="464820" extrusionOk="0">
                    <a:moveTo>
                      <a:pt x="0" y="0"/>
                    </a:moveTo>
                    <a:lnTo>
                      <a:pt x="53340" y="95250"/>
                    </a:lnTo>
                    <a:lnTo>
                      <a:pt x="72390" y="133350"/>
                    </a:lnTo>
                    <a:lnTo>
                      <a:pt x="99060" y="179070"/>
                    </a:lnTo>
                    <a:lnTo>
                      <a:pt x="95250" y="217170"/>
                    </a:lnTo>
                    <a:lnTo>
                      <a:pt x="137160" y="236220"/>
                    </a:lnTo>
                    <a:lnTo>
                      <a:pt x="148590" y="285750"/>
                    </a:lnTo>
                    <a:lnTo>
                      <a:pt x="186690" y="331470"/>
                    </a:lnTo>
                    <a:lnTo>
                      <a:pt x="179070" y="365760"/>
                    </a:lnTo>
                    <a:lnTo>
                      <a:pt x="240030" y="434340"/>
                    </a:lnTo>
                    <a:lnTo>
                      <a:pt x="262890" y="464820"/>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50" name="Google Shape;1550;g247f718b2f6_0_2449"/>
              <p:cNvSpPr/>
              <p:nvPr/>
            </p:nvSpPr>
            <p:spPr>
              <a:xfrm>
                <a:off x="1485900" y="2518410"/>
                <a:ext cx="266700" cy="293370"/>
              </a:xfrm>
              <a:custGeom>
                <a:avLst/>
                <a:gdLst/>
                <a:ahLst/>
                <a:cxnLst/>
                <a:rect l="l" t="t" r="r" b="b"/>
                <a:pathLst>
                  <a:path w="266700" h="293370" extrusionOk="0">
                    <a:moveTo>
                      <a:pt x="0" y="0"/>
                    </a:moveTo>
                    <a:lnTo>
                      <a:pt x="64770" y="30480"/>
                    </a:lnTo>
                    <a:lnTo>
                      <a:pt x="129540" y="91440"/>
                    </a:lnTo>
                    <a:lnTo>
                      <a:pt x="163830" y="148590"/>
                    </a:lnTo>
                    <a:lnTo>
                      <a:pt x="167640" y="201930"/>
                    </a:lnTo>
                    <a:lnTo>
                      <a:pt x="201930" y="220980"/>
                    </a:lnTo>
                    <a:lnTo>
                      <a:pt x="213360" y="259080"/>
                    </a:lnTo>
                    <a:lnTo>
                      <a:pt x="266700" y="293370"/>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51" name="Google Shape;1551;g247f718b2f6_0_2449"/>
              <p:cNvSpPr/>
              <p:nvPr/>
            </p:nvSpPr>
            <p:spPr>
              <a:xfrm>
                <a:off x="1748790" y="2800350"/>
                <a:ext cx="179070" cy="262890"/>
              </a:xfrm>
              <a:custGeom>
                <a:avLst/>
                <a:gdLst/>
                <a:ahLst/>
                <a:cxnLst/>
                <a:rect l="l" t="t" r="r" b="b"/>
                <a:pathLst>
                  <a:path w="179070" h="262890" extrusionOk="0">
                    <a:moveTo>
                      <a:pt x="0" y="0"/>
                    </a:moveTo>
                    <a:lnTo>
                      <a:pt x="34290" y="57150"/>
                    </a:lnTo>
                    <a:lnTo>
                      <a:pt x="53340" y="121920"/>
                    </a:lnTo>
                    <a:lnTo>
                      <a:pt x="102870" y="152400"/>
                    </a:lnTo>
                    <a:lnTo>
                      <a:pt x="118110" y="201930"/>
                    </a:lnTo>
                    <a:lnTo>
                      <a:pt x="156210" y="205740"/>
                    </a:lnTo>
                    <a:lnTo>
                      <a:pt x="179070" y="262890"/>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1552" name="Google Shape;1552;g247f718b2f6_0_2449"/>
            <p:cNvSpPr/>
            <p:nvPr/>
          </p:nvSpPr>
          <p:spPr>
            <a:xfrm>
              <a:off x="1924050" y="3059430"/>
              <a:ext cx="483870" cy="662940"/>
            </a:xfrm>
            <a:custGeom>
              <a:avLst/>
              <a:gdLst/>
              <a:ahLst/>
              <a:cxnLst/>
              <a:rect l="l" t="t" r="r" b="b"/>
              <a:pathLst>
                <a:path w="483870" h="662940" extrusionOk="0">
                  <a:moveTo>
                    <a:pt x="0" y="0"/>
                  </a:moveTo>
                  <a:lnTo>
                    <a:pt x="45720" y="30480"/>
                  </a:lnTo>
                  <a:lnTo>
                    <a:pt x="83820" y="45720"/>
                  </a:lnTo>
                  <a:lnTo>
                    <a:pt x="76200" y="80010"/>
                  </a:lnTo>
                  <a:lnTo>
                    <a:pt x="118110" y="87630"/>
                  </a:lnTo>
                  <a:lnTo>
                    <a:pt x="125730" y="118110"/>
                  </a:lnTo>
                  <a:lnTo>
                    <a:pt x="175260" y="152400"/>
                  </a:lnTo>
                  <a:lnTo>
                    <a:pt x="194310" y="236220"/>
                  </a:lnTo>
                  <a:lnTo>
                    <a:pt x="228600" y="255270"/>
                  </a:lnTo>
                  <a:lnTo>
                    <a:pt x="240030" y="308610"/>
                  </a:lnTo>
                  <a:lnTo>
                    <a:pt x="312420" y="381000"/>
                  </a:lnTo>
                  <a:lnTo>
                    <a:pt x="323850" y="415290"/>
                  </a:lnTo>
                  <a:lnTo>
                    <a:pt x="323850" y="441960"/>
                  </a:lnTo>
                  <a:lnTo>
                    <a:pt x="358140" y="468630"/>
                  </a:lnTo>
                  <a:lnTo>
                    <a:pt x="354330" y="506730"/>
                  </a:lnTo>
                  <a:lnTo>
                    <a:pt x="392430" y="514350"/>
                  </a:lnTo>
                  <a:lnTo>
                    <a:pt x="396240" y="560070"/>
                  </a:lnTo>
                  <a:lnTo>
                    <a:pt x="426720" y="571500"/>
                  </a:lnTo>
                  <a:lnTo>
                    <a:pt x="438150" y="609600"/>
                  </a:lnTo>
                  <a:lnTo>
                    <a:pt x="472440" y="621030"/>
                  </a:lnTo>
                  <a:lnTo>
                    <a:pt x="483870" y="662940"/>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53" name="Google Shape;1553;g247f718b2f6_0_2449"/>
            <p:cNvSpPr/>
            <p:nvPr/>
          </p:nvSpPr>
          <p:spPr>
            <a:xfrm>
              <a:off x="2411730" y="3722370"/>
              <a:ext cx="605790" cy="659130"/>
            </a:xfrm>
            <a:custGeom>
              <a:avLst/>
              <a:gdLst/>
              <a:ahLst/>
              <a:cxnLst/>
              <a:rect l="l" t="t" r="r" b="b"/>
              <a:pathLst>
                <a:path w="605790" h="659130" extrusionOk="0">
                  <a:moveTo>
                    <a:pt x="0" y="0"/>
                  </a:moveTo>
                  <a:lnTo>
                    <a:pt x="7620" y="57150"/>
                  </a:lnTo>
                  <a:lnTo>
                    <a:pt x="41910" y="57150"/>
                  </a:lnTo>
                  <a:lnTo>
                    <a:pt x="41910" y="91440"/>
                  </a:lnTo>
                  <a:lnTo>
                    <a:pt x="83820" y="95250"/>
                  </a:lnTo>
                  <a:lnTo>
                    <a:pt x="95250" y="148590"/>
                  </a:lnTo>
                  <a:lnTo>
                    <a:pt x="152400" y="152400"/>
                  </a:lnTo>
                  <a:lnTo>
                    <a:pt x="160020" y="198120"/>
                  </a:lnTo>
                  <a:lnTo>
                    <a:pt x="186690" y="198120"/>
                  </a:lnTo>
                  <a:lnTo>
                    <a:pt x="186690" y="240030"/>
                  </a:lnTo>
                  <a:lnTo>
                    <a:pt x="236220" y="247650"/>
                  </a:lnTo>
                  <a:lnTo>
                    <a:pt x="236220" y="270510"/>
                  </a:lnTo>
                  <a:lnTo>
                    <a:pt x="262890" y="274320"/>
                  </a:lnTo>
                  <a:lnTo>
                    <a:pt x="270510" y="308610"/>
                  </a:lnTo>
                  <a:lnTo>
                    <a:pt x="300990" y="312420"/>
                  </a:lnTo>
                  <a:lnTo>
                    <a:pt x="300990" y="342900"/>
                  </a:lnTo>
                  <a:lnTo>
                    <a:pt x="339090" y="354330"/>
                  </a:lnTo>
                  <a:lnTo>
                    <a:pt x="346710" y="381000"/>
                  </a:lnTo>
                  <a:lnTo>
                    <a:pt x="403860" y="396240"/>
                  </a:lnTo>
                  <a:lnTo>
                    <a:pt x="403860" y="415290"/>
                  </a:lnTo>
                  <a:lnTo>
                    <a:pt x="430530" y="415290"/>
                  </a:lnTo>
                  <a:lnTo>
                    <a:pt x="453390" y="483870"/>
                  </a:lnTo>
                  <a:lnTo>
                    <a:pt x="480060" y="487680"/>
                  </a:lnTo>
                  <a:lnTo>
                    <a:pt x="483870" y="521970"/>
                  </a:lnTo>
                  <a:lnTo>
                    <a:pt x="529590" y="533400"/>
                  </a:lnTo>
                  <a:lnTo>
                    <a:pt x="533400" y="563880"/>
                  </a:lnTo>
                  <a:lnTo>
                    <a:pt x="563880" y="571500"/>
                  </a:lnTo>
                  <a:lnTo>
                    <a:pt x="575310" y="613410"/>
                  </a:lnTo>
                  <a:lnTo>
                    <a:pt x="594360" y="617220"/>
                  </a:lnTo>
                  <a:lnTo>
                    <a:pt x="605790" y="659130"/>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1554" name="Google Shape;1554;g247f718b2f6_0_2449"/>
          <p:cNvSpPr txBox="1">
            <a:spLocks noGrp="1"/>
          </p:cNvSpPr>
          <p:nvPr>
            <p:ph type="title"/>
          </p:nvPr>
        </p:nvSpPr>
        <p:spPr>
          <a:xfrm>
            <a:off x="609759" y="238127"/>
            <a:ext cx="10872300" cy="997234"/>
          </a:xfrm>
          <a:prstGeom prst="rect">
            <a:avLst/>
          </a:prstGeom>
          <a:solidFill>
            <a:srgbClr val="FF0000"/>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tr-TR" sz="3600" dirty="0">
                <a:solidFill>
                  <a:schemeClr val="bg1"/>
                </a:solidFill>
              </a:rPr>
              <a:t>Faz III FIRST Çalışması: PFS/OS –yaşlı ve OKHN </a:t>
            </a:r>
            <a:r>
              <a:rPr lang="tr-TR" sz="3600" dirty="0" err="1">
                <a:solidFill>
                  <a:schemeClr val="bg1"/>
                </a:solidFill>
              </a:rPr>
              <a:t>ineligible</a:t>
            </a:r>
            <a:br>
              <a:rPr lang="tr-TR" sz="3600" dirty="0">
                <a:solidFill>
                  <a:schemeClr val="bg1"/>
                </a:solidFill>
              </a:rPr>
            </a:br>
            <a:r>
              <a:rPr lang="tr-TR" sz="3600" dirty="0">
                <a:solidFill>
                  <a:schemeClr val="bg1"/>
                </a:solidFill>
              </a:rPr>
              <a:t>– </a:t>
            </a:r>
            <a:r>
              <a:rPr lang="tr-TR" sz="3600" dirty="0" err="1">
                <a:solidFill>
                  <a:schemeClr val="bg1"/>
                </a:solidFill>
              </a:rPr>
              <a:t>Rd</a:t>
            </a:r>
            <a:r>
              <a:rPr lang="tr-TR" sz="3600" dirty="0">
                <a:solidFill>
                  <a:schemeClr val="bg1"/>
                </a:solidFill>
              </a:rPr>
              <a:t> </a:t>
            </a:r>
            <a:r>
              <a:rPr lang="tr-TR" sz="3600" dirty="0" err="1">
                <a:solidFill>
                  <a:schemeClr val="bg1"/>
                </a:solidFill>
              </a:rPr>
              <a:t>Cont</a:t>
            </a:r>
            <a:r>
              <a:rPr lang="tr-TR" sz="3600" dirty="0">
                <a:solidFill>
                  <a:schemeClr val="bg1"/>
                </a:solidFill>
              </a:rPr>
              <a:t> / </a:t>
            </a:r>
            <a:r>
              <a:rPr lang="tr-TR" sz="3600" dirty="0" err="1">
                <a:solidFill>
                  <a:schemeClr val="bg1"/>
                </a:solidFill>
              </a:rPr>
              <a:t>Rd</a:t>
            </a:r>
            <a:r>
              <a:rPr lang="tr-TR" sz="3600" dirty="0">
                <a:solidFill>
                  <a:schemeClr val="bg1"/>
                </a:solidFill>
              </a:rPr>
              <a:t> 18ay/ MPT</a:t>
            </a:r>
            <a:endParaRPr sz="3600" dirty="0">
              <a:solidFill>
                <a:schemeClr val="bg1"/>
              </a:solidFill>
            </a:endParaRPr>
          </a:p>
        </p:txBody>
      </p:sp>
      <p:sp>
        <p:nvSpPr>
          <p:cNvPr id="1555" name="Google Shape;1555;g247f718b2f6_0_2449"/>
          <p:cNvSpPr txBox="1">
            <a:spLocks noGrp="1"/>
          </p:cNvSpPr>
          <p:nvPr>
            <p:ph type="body" idx="1"/>
          </p:nvPr>
        </p:nvSpPr>
        <p:spPr>
          <a:xfrm>
            <a:off x="604675" y="1513047"/>
            <a:ext cx="10877400" cy="4650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Char char="▪"/>
            </a:pPr>
            <a:r>
              <a:rPr lang="tr-TR" sz="2400" dirty="0" err="1"/>
              <a:t>Multicenter</a:t>
            </a:r>
            <a:r>
              <a:rPr lang="tr-TR" sz="2400" dirty="0"/>
              <a:t>, </a:t>
            </a:r>
            <a:r>
              <a:rPr lang="tr-TR" sz="2400" dirty="0" err="1"/>
              <a:t>randomized</a:t>
            </a:r>
            <a:r>
              <a:rPr lang="tr-TR" sz="2400" dirty="0"/>
              <a:t> </a:t>
            </a:r>
            <a:r>
              <a:rPr lang="tr-TR" sz="2400" dirty="0" err="1"/>
              <a:t>phase</a:t>
            </a:r>
            <a:r>
              <a:rPr lang="tr-TR" sz="2400" dirty="0"/>
              <a:t> III </a:t>
            </a:r>
            <a:r>
              <a:rPr lang="tr-TR" sz="2400" dirty="0" err="1"/>
              <a:t>trial</a:t>
            </a:r>
            <a:endParaRPr dirty="0"/>
          </a:p>
        </p:txBody>
      </p:sp>
      <p:sp>
        <p:nvSpPr>
          <p:cNvPr id="1556" name="Google Shape;1556;g247f718b2f6_0_2449"/>
          <p:cNvSpPr txBox="1"/>
          <p:nvPr/>
        </p:nvSpPr>
        <p:spPr>
          <a:xfrm>
            <a:off x="1317574" y="1949671"/>
            <a:ext cx="4509000" cy="400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alibri"/>
              <a:buNone/>
              <a:tabLst/>
              <a:defRPr/>
            </a:pPr>
            <a:r>
              <a:rPr kumimoji="0" lang="tr-TR" sz="2000" b="1" i="0" u="none" strike="noStrike" kern="1200" cap="none" spc="0" normalizeH="0" baseline="0" noProof="0">
                <a:ln>
                  <a:noFill/>
                </a:ln>
                <a:solidFill>
                  <a:srgbClr val="000000"/>
                </a:solidFill>
                <a:effectLst/>
                <a:uLnTx/>
                <a:uFillTx/>
                <a:latin typeface="Calibri"/>
                <a:ea typeface="Calibri"/>
                <a:cs typeface="Calibri"/>
                <a:sym typeface="Calibri"/>
              </a:rPr>
              <a:t>PFS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7" name="Google Shape;1557;g247f718b2f6_0_2449"/>
          <p:cNvSpPr txBox="1"/>
          <p:nvPr/>
        </p:nvSpPr>
        <p:spPr>
          <a:xfrm>
            <a:off x="443137" y="6387937"/>
            <a:ext cx="85233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Calibri"/>
              <a:buNone/>
              <a:tabLst/>
              <a:defRPr/>
            </a:pPr>
            <a:r>
              <a:rPr kumimoji="0" lang="tr-TR" sz="1200" b="0" i="0" u="none" strike="noStrike" kern="1200" cap="none" spc="0" normalizeH="0" baseline="0" noProof="0">
                <a:ln>
                  <a:noFill/>
                </a:ln>
                <a:solidFill>
                  <a:srgbClr val="455560"/>
                </a:solidFill>
                <a:effectLst/>
                <a:uLnTx/>
                <a:uFillTx/>
                <a:latin typeface="Calibri"/>
                <a:ea typeface="Calibri"/>
                <a:cs typeface="Calibri"/>
                <a:sym typeface="Calibri"/>
              </a:rPr>
              <a:t>Facon. Blood. 2018;131:301.</a:t>
            </a:r>
            <a:endParaRPr kumimoji="0" sz="1200" b="0" i="0" u="none" strike="noStrike" kern="1200" cap="none" spc="0" normalizeH="0" baseline="0" noProof="0">
              <a:ln>
                <a:noFill/>
              </a:ln>
              <a:solidFill>
                <a:srgbClr val="455560"/>
              </a:solidFill>
              <a:effectLst/>
              <a:uLnTx/>
              <a:uFillTx/>
              <a:latin typeface="Calibri"/>
              <a:ea typeface="Calibri"/>
              <a:cs typeface="Calibri"/>
              <a:sym typeface="Calibri"/>
            </a:endParaRPr>
          </a:p>
        </p:txBody>
      </p:sp>
      <p:sp>
        <p:nvSpPr>
          <p:cNvPr id="1558" name="Google Shape;1558;g247f718b2f6_0_2449"/>
          <p:cNvSpPr txBox="1"/>
          <p:nvPr/>
        </p:nvSpPr>
        <p:spPr>
          <a:xfrm rot="-5400000">
            <a:off x="-938015" y="3444339"/>
            <a:ext cx="3160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Patients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9" name="Google Shape;1559;g247f718b2f6_0_2449"/>
          <p:cNvSpPr txBox="1"/>
          <p:nvPr/>
        </p:nvSpPr>
        <p:spPr>
          <a:xfrm>
            <a:off x="724183" y="1874630"/>
            <a:ext cx="5358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0" name="Google Shape;1560;g247f718b2f6_0_2449"/>
          <p:cNvSpPr txBox="1"/>
          <p:nvPr/>
        </p:nvSpPr>
        <p:spPr>
          <a:xfrm>
            <a:off x="841203" y="2493141"/>
            <a:ext cx="4188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80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1" name="Google Shape;1561;g247f718b2f6_0_2449"/>
          <p:cNvSpPr txBox="1"/>
          <p:nvPr/>
        </p:nvSpPr>
        <p:spPr>
          <a:xfrm>
            <a:off x="841203" y="3111652"/>
            <a:ext cx="4188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2" name="Google Shape;1562;g247f718b2f6_0_2449"/>
          <p:cNvSpPr txBox="1"/>
          <p:nvPr/>
        </p:nvSpPr>
        <p:spPr>
          <a:xfrm>
            <a:off x="841203" y="3730163"/>
            <a:ext cx="4188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3" name="Google Shape;1563;g247f718b2f6_0_2449"/>
          <p:cNvSpPr txBox="1"/>
          <p:nvPr/>
        </p:nvSpPr>
        <p:spPr>
          <a:xfrm>
            <a:off x="841203" y="4348674"/>
            <a:ext cx="4188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4" name="Google Shape;1564;g247f718b2f6_0_2449"/>
          <p:cNvSpPr txBox="1"/>
          <p:nvPr/>
        </p:nvSpPr>
        <p:spPr>
          <a:xfrm>
            <a:off x="958221" y="4967184"/>
            <a:ext cx="3018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5" name="Google Shape;1565;g247f718b2f6_0_2449"/>
          <p:cNvSpPr txBox="1"/>
          <p:nvPr/>
        </p:nvSpPr>
        <p:spPr>
          <a:xfrm>
            <a:off x="1271487" y="4568504"/>
            <a:ext cx="4536000" cy="523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tr-TR" sz="1400" b="0" i="0" u="none" strike="noStrike" kern="1200" cap="none" spc="0" normalizeH="0" baseline="0" noProof="0">
                <a:ln>
                  <a:noFill/>
                </a:ln>
                <a:solidFill>
                  <a:srgbClr val="000000"/>
                </a:solidFill>
                <a:effectLst/>
                <a:uLnTx/>
                <a:uFillTx/>
                <a:latin typeface="Calibri"/>
                <a:ea typeface="Calibri"/>
                <a:cs typeface="Calibri"/>
                <a:sym typeface="Calibri"/>
              </a:rPr>
              <a:t>Rd cont vs MPT HR: 0.69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tr-TR" sz="1400" b="0" i="0" u="none" strike="noStrike" kern="1200" cap="none" spc="0" normalizeH="0" baseline="0" noProof="0">
                <a:ln>
                  <a:noFill/>
                </a:ln>
                <a:solidFill>
                  <a:srgbClr val="000000"/>
                </a:solidFill>
                <a:effectLst/>
                <a:uLnTx/>
                <a:uFillTx/>
                <a:latin typeface="Calibri"/>
                <a:ea typeface="Calibri"/>
                <a:cs typeface="Calibri"/>
                <a:sym typeface="Calibri"/>
              </a:rPr>
              <a:t>(95% CI: 0.59-0.79; </a:t>
            </a:r>
            <a:r>
              <a:rPr kumimoji="0" lang="tr-TR" sz="1400" b="0" i="1" u="none" strike="noStrike" kern="1200" cap="none" spc="0" normalizeH="0" baseline="0" noProof="0">
                <a:ln>
                  <a:noFill/>
                </a:ln>
                <a:solidFill>
                  <a:srgbClr val="000000"/>
                </a:solidFill>
                <a:effectLst/>
                <a:uLnTx/>
                <a:uFillTx/>
                <a:latin typeface="Calibri"/>
                <a:ea typeface="Calibri"/>
                <a:cs typeface="Calibri"/>
                <a:sym typeface="Calibri"/>
              </a:rPr>
              <a:t>P</a:t>
            </a:r>
            <a:r>
              <a:rPr kumimoji="0" lang="tr-TR" sz="1400" b="0" i="0" u="none" strike="noStrike" kern="1200" cap="none" spc="0" normalizeH="0" baseline="0" noProof="0">
                <a:ln>
                  <a:noFill/>
                </a:ln>
                <a:solidFill>
                  <a:srgbClr val="000000"/>
                </a:solidFill>
                <a:effectLst/>
                <a:uLnTx/>
                <a:uFillTx/>
                <a:latin typeface="Calibri"/>
                <a:ea typeface="Calibri"/>
                <a:cs typeface="Calibri"/>
                <a:sym typeface="Calibri"/>
              </a:rPr>
              <a:t> &lt;.0001)</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566" name="Google Shape;1566;g247f718b2f6_0_2449"/>
          <p:cNvCxnSpPr/>
          <p:nvPr/>
        </p:nvCxnSpPr>
        <p:spPr>
          <a:xfrm>
            <a:off x="1288783" y="2015407"/>
            <a:ext cx="0" cy="3103800"/>
          </a:xfrm>
          <a:prstGeom prst="straightConnector1">
            <a:avLst/>
          </a:prstGeom>
          <a:noFill/>
          <a:ln w="28575" cap="flat" cmpd="sng">
            <a:solidFill>
              <a:schemeClr val="dk2"/>
            </a:solidFill>
            <a:prstDash val="solid"/>
            <a:round/>
            <a:headEnd type="none" w="sm" len="sm"/>
            <a:tailEnd type="none" w="sm" len="sm"/>
          </a:ln>
        </p:spPr>
      </p:cxnSp>
      <p:cxnSp>
        <p:nvCxnSpPr>
          <p:cNvPr id="1567" name="Google Shape;1567;g247f718b2f6_0_2449"/>
          <p:cNvCxnSpPr/>
          <p:nvPr/>
        </p:nvCxnSpPr>
        <p:spPr>
          <a:xfrm>
            <a:off x="1273030" y="5119194"/>
            <a:ext cx="4710300" cy="0"/>
          </a:xfrm>
          <a:prstGeom prst="straightConnector1">
            <a:avLst/>
          </a:prstGeom>
          <a:noFill/>
          <a:ln w="28575" cap="flat" cmpd="sng">
            <a:solidFill>
              <a:schemeClr val="dk2"/>
            </a:solidFill>
            <a:prstDash val="solid"/>
            <a:round/>
            <a:headEnd type="none" w="sm" len="sm"/>
            <a:tailEnd type="none" w="sm" len="sm"/>
          </a:ln>
        </p:spPr>
      </p:cxnSp>
      <p:cxnSp>
        <p:nvCxnSpPr>
          <p:cNvPr id="1568" name="Google Shape;1568;g247f718b2f6_0_2449"/>
          <p:cNvCxnSpPr/>
          <p:nvPr/>
        </p:nvCxnSpPr>
        <p:spPr>
          <a:xfrm>
            <a:off x="1214247" y="2026640"/>
            <a:ext cx="63900" cy="0"/>
          </a:xfrm>
          <a:prstGeom prst="straightConnector1">
            <a:avLst/>
          </a:prstGeom>
          <a:noFill/>
          <a:ln w="28575" cap="flat" cmpd="sng">
            <a:solidFill>
              <a:schemeClr val="dk2"/>
            </a:solidFill>
            <a:prstDash val="solid"/>
            <a:round/>
            <a:headEnd type="none" w="sm" len="sm"/>
            <a:tailEnd type="none" w="sm" len="sm"/>
          </a:ln>
        </p:spPr>
      </p:cxnSp>
      <p:cxnSp>
        <p:nvCxnSpPr>
          <p:cNvPr id="1569" name="Google Shape;1569;g247f718b2f6_0_2449"/>
          <p:cNvCxnSpPr/>
          <p:nvPr/>
        </p:nvCxnSpPr>
        <p:spPr>
          <a:xfrm>
            <a:off x="1214247" y="2645490"/>
            <a:ext cx="63900" cy="0"/>
          </a:xfrm>
          <a:prstGeom prst="straightConnector1">
            <a:avLst/>
          </a:prstGeom>
          <a:noFill/>
          <a:ln w="28575" cap="flat" cmpd="sng">
            <a:solidFill>
              <a:schemeClr val="dk2"/>
            </a:solidFill>
            <a:prstDash val="solid"/>
            <a:round/>
            <a:headEnd type="none" w="sm" len="sm"/>
            <a:tailEnd type="none" w="sm" len="sm"/>
          </a:ln>
        </p:spPr>
      </p:cxnSp>
      <p:cxnSp>
        <p:nvCxnSpPr>
          <p:cNvPr id="1570" name="Google Shape;1570;g247f718b2f6_0_2449"/>
          <p:cNvCxnSpPr/>
          <p:nvPr/>
        </p:nvCxnSpPr>
        <p:spPr>
          <a:xfrm>
            <a:off x="1214247" y="3264339"/>
            <a:ext cx="63900" cy="0"/>
          </a:xfrm>
          <a:prstGeom prst="straightConnector1">
            <a:avLst/>
          </a:prstGeom>
          <a:noFill/>
          <a:ln w="28575" cap="flat" cmpd="sng">
            <a:solidFill>
              <a:schemeClr val="dk2"/>
            </a:solidFill>
            <a:prstDash val="solid"/>
            <a:round/>
            <a:headEnd type="none" w="sm" len="sm"/>
            <a:tailEnd type="none" w="sm" len="sm"/>
          </a:ln>
        </p:spPr>
      </p:cxnSp>
      <p:cxnSp>
        <p:nvCxnSpPr>
          <p:cNvPr id="1571" name="Google Shape;1571;g247f718b2f6_0_2449"/>
          <p:cNvCxnSpPr/>
          <p:nvPr/>
        </p:nvCxnSpPr>
        <p:spPr>
          <a:xfrm>
            <a:off x="1214247" y="3883189"/>
            <a:ext cx="63900" cy="0"/>
          </a:xfrm>
          <a:prstGeom prst="straightConnector1">
            <a:avLst/>
          </a:prstGeom>
          <a:noFill/>
          <a:ln w="28575" cap="flat" cmpd="sng">
            <a:solidFill>
              <a:schemeClr val="dk2"/>
            </a:solidFill>
            <a:prstDash val="solid"/>
            <a:round/>
            <a:headEnd type="none" w="sm" len="sm"/>
            <a:tailEnd type="none" w="sm" len="sm"/>
          </a:ln>
        </p:spPr>
      </p:cxnSp>
      <p:cxnSp>
        <p:nvCxnSpPr>
          <p:cNvPr id="1572" name="Google Shape;1572;g247f718b2f6_0_2449"/>
          <p:cNvCxnSpPr/>
          <p:nvPr/>
        </p:nvCxnSpPr>
        <p:spPr>
          <a:xfrm>
            <a:off x="1214247" y="4502038"/>
            <a:ext cx="63900" cy="0"/>
          </a:xfrm>
          <a:prstGeom prst="straightConnector1">
            <a:avLst/>
          </a:prstGeom>
          <a:noFill/>
          <a:ln w="28575" cap="flat" cmpd="sng">
            <a:solidFill>
              <a:schemeClr val="dk2"/>
            </a:solidFill>
            <a:prstDash val="solid"/>
            <a:round/>
            <a:headEnd type="none" w="sm" len="sm"/>
            <a:tailEnd type="none" w="sm" len="sm"/>
          </a:ln>
        </p:spPr>
      </p:cxnSp>
      <p:cxnSp>
        <p:nvCxnSpPr>
          <p:cNvPr id="1573" name="Google Shape;1573;g247f718b2f6_0_2449"/>
          <p:cNvCxnSpPr/>
          <p:nvPr/>
        </p:nvCxnSpPr>
        <p:spPr>
          <a:xfrm>
            <a:off x="1214247" y="5120886"/>
            <a:ext cx="63900" cy="0"/>
          </a:xfrm>
          <a:prstGeom prst="straightConnector1">
            <a:avLst/>
          </a:prstGeom>
          <a:noFill/>
          <a:ln w="28575" cap="flat" cmpd="sng">
            <a:solidFill>
              <a:schemeClr val="dk2"/>
            </a:solidFill>
            <a:prstDash val="solid"/>
            <a:round/>
            <a:headEnd type="none" w="sm" len="sm"/>
            <a:tailEnd type="none" w="sm" len="sm"/>
          </a:ln>
        </p:spPr>
      </p:cxnSp>
      <p:cxnSp>
        <p:nvCxnSpPr>
          <p:cNvPr id="1574" name="Google Shape;1574;g247f718b2f6_0_2449"/>
          <p:cNvCxnSpPr/>
          <p:nvPr/>
        </p:nvCxnSpPr>
        <p:spPr>
          <a:xfrm rot="5400000">
            <a:off x="4327879" y="5163531"/>
            <a:ext cx="63900" cy="0"/>
          </a:xfrm>
          <a:prstGeom prst="straightConnector1">
            <a:avLst/>
          </a:prstGeom>
          <a:noFill/>
          <a:ln w="28575" cap="flat" cmpd="sng">
            <a:solidFill>
              <a:schemeClr val="dk2"/>
            </a:solidFill>
            <a:prstDash val="solid"/>
            <a:round/>
            <a:headEnd type="none" w="sm" len="sm"/>
            <a:tailEnd type="none" w="sm" len="sm"/>
          </a:ln>
        </p:spPr>
      </p:cxnSp>
      <p:cxnSp>
        <p:nvCxnSpPr>
          <p:cNvPr id="1575" name="Google Shape;1575;g247f718b2f6_0_2449"/>
          <p:cNvCxnSpPr/>
          <p:nvPr/>
        </p:nvCxnSpPr>
        <p:spPr>
          <a:xfrm rot="5400000">
            <a:off x="3713670" y="5163531"/>
            <a:ext cx="63900" cy="0"/>
          </a:xfrm>
          <a:prstGeom prst="straightConnector1">
            <a:avLst/>
          </a:prstGeom>
          <a:noFill/>
          <a:ln w="28575" cap="flat" cmpd="sng">
            <a:solidFill>
              <a:schemeClr val="dk2"/>
            </a:solidFill>
            <a:prstDash val="solid"/>
            <a:round/>
            <a:headEnd type="none" w="sm" len="sm"/>
            <a:tailEnd type="none" w="sm" len="sm"/>
          </a:ln>
        </p:spPr>
      </p:cxnSp>
      <p:cxnSp>
        <p:nvCxnSpPr>
          <p:cNvPr id="1576" name="Google Shape;1576;g247f718b2f6_0_2449"/>
          <p:cNvCxnSpPr/>
          <p:nvPr/>
        </p:nvCxnSpPr>
        <p:spPr>
          <a:xfrm rot="5400000">
            <a:off x="3099461" y="5163531"/>
            <a:ext cx="63900" cy="0"/>
          </a:xfrm>
          <a:prstGeom prst="straightConnector1">
            <a:avLst/>
          </a:prstGeom>
          <a:noFill/>
          <a:ln w="28575" cap="flat" cmpd="sng">
            <a:solidFill>
              <a:schemeClr val="dk2"/>
            </a:solidFill>
            <a:prstDash val="solid"/>
            <a:round/>
            <a:headEnd type="none" w="sm" len="sm"/>
            <a:tailEnd type="none" w="sm" len="sm"/>
          </a:ln>
        </p:spPr>
      </p:cxnSp>
      <p:cxnSp>
        <p:nvCxnSpPr>
          <p:cNvPr id="1577" name="Google Shape;1577;g247f718b2f6_0_2449"/>
          <p:cNvCxnSpPr/>
          <p:nvPr/>
        </p:nvCxnSpPr>
        <p:spPr>
          <a:xfrm rot="5400000">
            <a:off x="2485252" y="5163531"/>
            <a:ext cx="63900" cy="0"/>
          </a:xfrm>
          <a:prstGeom prst="straightConnector1">
            <a:avLst/>
          </a:prstGeom>
          <a:noFill/>
          <a:ln w="28575" cap="flat" cmpd="sng">
            <a:solidFill>
              <a:schemeClr val="dk2"/>
            </a:solidFill>
            <a:prstDash val="solid"/>
            <a:round/>
            <a:headEnd type="none" w="sm" len="sm"/>
            <a:tailEnd type="none" w="sm" len="sm"/>
          </a:ln>
        </p:spPr>
      </p:cxnSp>
      <p:cxnSp>
        <p:nvCxnSpPr>
          <p:cNvPr id="1578" name="Google Shape;1578;g247f718b2f6_0_2449"/>
          <p:cNvCxnSpPr/>
          <p:nvPr/>
        </p:nvCxnSpPr>
        <p:spPr>
          <a:xfrm rot="5400000">
            <a:off x="1871043" y="5163531"/>
            <a:ext cx="63900" cy="0"/>
          </a:xfrm>
          <a:prstGeom prst="straightConnector1">
            <a:avLst/>
          </a:prstGeom>
          <a:noFill/>
          <a:ln w="28575" cap="flat" cmpd="sng">
            <a:solidFill>
              <a:schemeClr val="dk2"/>
            </a:solidFill>
            <a:prstDash val="solid"/>
            <a:round/>
            <a:headEnd type="none" w="sm" len="sm"/>
            <a:tailEnd type="none" w="sm" len="sm"/>
          </a:ln>
        </p:spPr>
      </p:cxnSp>
      <p:cxnSp>
        <p:nvCxnSpPr>
          <p:cNvPr id="1579" name="Google Shape;1579;g247f718b2f6_0_2449"/>
          <p:cNvCxnSpPr/>
          <p:nvPr/>
        </p:nvCxnSpPr>
        <p:spPr>
          <a:xfrm rot="5400000">
            <a:off x="1256834" y="5163531"/>
            <a:ext cx="63900" cy="0"/>
          </a:xfrm>
          <a:prstGeom prst="straightConnector1">
            <a:avLst/>
          </a:prstGeom>
          <a:noFill/>
          <a:ln w="28575" cap="flat" cmpd="sng">
            <a:solidFill>
              <a:schemeClr val="dk2"/>
            </a:solidFill>
            <a:prstDash val="solid"/>
            <a:round/>
            <a:headEnd type="none" w="sm" len="sm"/>
            <a:tailEnd type="none" w="sm" len="sm"/>
          </a:ln>
        </p:spPr>
      </p:cxnSp>
      <p:cxnSp>
        <p:nvCxnSpPr>
          <p:cNvPr id="1580" name="Google Shape;1580;g247f718b2f6_0_2449"/>
          <p:cNvCxnSpPr/>
          <p:nvPr/>
        </p:nvCxnSpPr>
        <p:spPr>
          <a:xfrm rot="5400000">
            <a:off x="5556298" y="5163531"/>
            <a:ext cx="63900" cy="0"/>
          </a:xfrm>
          <a:prstGeom prst="straightConnector1">
            <a:avLst/>
          </a:prstGeom>
          <a:noFill/>
          <a:ln w="28575" cap="flat" cmpd="sng">
            <a:solidFill>
              <a:schemeClr val="dk2"/>
            </a:solidFill>
            <a:prstDash val="solid"/>
            <a:round/>
            <a:headEnd type="none" w="sm" len="sm"/>
            <a:tailEnd type="none" w="sm" len="sm"/>
          </a:ln>
        </p:spPr>
      </p:cxnSp>
      <p:cxnSp>
        <p:nvCxnSpPr>
          <p:cNvPr id="1581" name="Google Shape;1581;g247f718b2f6_0_2449"/>
          <p:cNvCxnSpPr/>
          <p:nvPr/>
        </p:nvCxnSpPr>
        <p:spPr>
          <a:xfrm rot="5400000">
            <a:off x="4942088" y="5163531"/>
            <a:ext cx="63900" cy="0"/>
          </a:xfrm>
          <a:prstGeom prst="straightConnector1">
            <a:avLst/>
          </a:prstGeom>
          <a:noFill/>
          <a:ln w="28575" cap="flat" cmpd="sng">
            <a:solidFill>
              <a:schemeClr val="dk2"/>
            </a:solidFill>
            <a:prstDash val="solid"/>
            <a:round/>
            <a:headEnd type="none" w="sm" len="sm"/>
            <a:tailEnd type="none" w="sm" len="sm"/>
          </a:ln>
        </p:spPr>
      </p:cxnSp>
      <p:sp>
        <p:nvSpPr>
          <p:cNvPr id="1582" name="Google Shape;1582;g247f718b2f6_0_2449"/>
          <p:cNvSpPr txBox="1"/>
          <p:nvPr/>
        </p:nvSpPr>
        <p:spPr>
          <a:xfrm>
            <a:off x="1125495" y="5163487"/>
            <a:ext cx="301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3" name="Google Shape;1583;g247f718b2f6_0_2449"/>
          <p:cNvSpPr txBox="1"/>
          <p:nvPr/>
        </p:nvSpPr>
        <p:spPr>
          <a:xfrm>
            <a:off x="1632716" y="5163487"/>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4" name="Google Shape;1584;g247f718b2f6_0_2449"/>
          <p:cNvSpPr txBox="1"/>
          <p:nvPr/>
        </p:nvSpPr>
        <p:spPr>
          <a:xfrm>
            <a:off x="2256955" y="5163487"/>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5" name="Google Shape;1585;g247f718b2f6_0_2449"/>
          <p:cNvSpPr txBox="1"/>
          <p:nvPr/>
        </p:nvSpPr>
        <p:spPr>
          <a:xfrm>
            <a:off x="2881194" y="5163487"/>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6" name="Google Shape;1586;g247f718b2f6_0_2449"/>
          <p:cNvSpPr txBox="1"/>
          <p:nvPr/>
        </p:nvSpPr>
        <p:spPr>
          <a:xfrm>
            <a:off x="3505433" y="5163487"/>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7" name="Google Shape;1587;g247f718b2f6_0_2449"/>
          <p:cNvSpPr txBox="1"/>
          <p:nvPr/>
        </p:nvSpPr>
        <p:spPr>
          <a:xfrm>
            <a:off x="4129672" y="5163487"/>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8" name="Google Shape;1588;g247f718b2f6_0_2449"/>
          <p:cNvSpPr txBox="1"/>
          <p:nvPr/>
        </p:nvSpPr>
        <p:spPr>
          <a:xfrm>
            <a:off x="4753911" y="5163487"/>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74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9" name="Google Shape;1589;g247f718b2f6_0_2449"/>
          <p:cNvSpPr txBox="1"/>
          <p:nvPr/>
        </p:nvSpPr>
        <p:spPr>
          <a:xfrm>
            <a:off x="5378150" y="5163487"/>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84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0" name="Google Shape;1590;g247f718b2f6_0_2449"/>
          <p:cNvSpPr txBox="1"/>
          <p:nvPr/>
        </p:nvSpPr>
        <p:spPr>
          <a:xfrm>
            <a:off x="1254904" y="5335311"/>
            <a:ext cx="4715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1" name="Google Shape;1591;g247f718b2f6_0_2449"/>
          <p:cNvGrpSpPr/>
          <p:nvPr/>
        </p:nvGrpSpPr>
        <p:grpSpPr>
          <a:xfrm>
            <a:off x="3852422" y="1933697"/>
            <a:ext cx="2413093" cy="1323600"/>
            <a:chOff x="3706948" y="1903217"/>
            <a:chExt cx="2413093" cy="1323600"/>
          </a:xfrm>
        </p:grpSpPr>
        <p:sp>
          <p:nvSpPr>
            <p:cNvPr id="1592" name="Google Shape;1592;g247f718b2f6_0_2449"/>
            <p:cNvSpPr txBox="1"/>
            <p:nvPr/>
          </p:nvSpPr>
          <p:spPr>
            <a:xfrm>
              <a:off x="3952210" y="2443734"/>
              <a:ext cx="1486200" cy="75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8B3D9A"/>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Rd cont</a:t>
              </a:r>
              <a:b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Rd18</a:t>
              </a:r>
              <a:b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MPT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3" name="Google Shape;1593;g247f718b2f6_0_2449"/>
            <p:cNvSpPr txBox="1"/>
            <p:nvPr/>
          </p:nvSpPr>
          <p:spPr>
            <a:xfrm>
              <a:off x="4550694" y="1903217"/>
              <a:ext cx="885300"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8B3D9A"/>
                </a:buClr>
                <a:buSzPts val="1600"/>
                <a:buFont typeface="Calibri"/>
                <a:buNone/>
                <a:tabLst/>
                <a:defRPr/>
              </a:pPr>
              <a:r>
                <a:rPr kumimoji="0" lang="tr-TR" sz="1600" b="1" i="0" u="none" strike="noStrike" kern="1200" cap="none" spc="0" normalizeH="0" baseline="0" noProof="0" dirty="0" err="1">
                  <a:ln>
                    <a:noFill/>
                  </a:ln>
                  <a:solidFill>
                    <a:srgbClr val="000000"/>
                  </a:solidFill>
                  <a:effectLst/>
                  <a:uLnTx/>
                  <a:uFillTx/>
                  <a:latin typeface="Calibri"/>
                  <a:ea typeface="Calibri"/>
                  <a:cs typeface="Calibri"/>
                  <a:sym typeface="Calibri"/>
                </a:rPr>
                <a:t>Median</a:t>
              </a:r>
              <a: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t> </a:t>
              </a:r>
              <a:b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t>PFS, </a:t>
              </a:r>
              <a:r>
                <a:rPr kumimoji="0" lang="tr-TR" sz="1600" b="1" i="0" u="none" strike="noStrike" kern="1200" cap="none" spc="0" normalizeH="0" baseline="0" noProof="0" dirty="0" err="1">
                  <a:ln>
                    <a:noFill/>
                  </a:ln>
                  <a:solidFill>
                    <a:srgbClr val="000000"/>
                  </a:solidFill>
                  <a:effectLst/>
                  <a:uLnTx/>
                  <a:uFillTx/>
                  <a:latin typeface="Calibri"/>
                  <a:ea typeface="Calibri"/>
                  <a:cs typeface="Calibri"/>
                  <a:sym typeface="Calibri"/>
                </a:rPr>
                <a:t>Mo</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26.0</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21.0</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21.9</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594" name="Google Shape;1594;g247f718b2f6_0_2449"/>
            <p:cNvCxnSpPr/>
            <p:nvPr/>
          </p:nvCxnSpPr>
          <p:spPr>
            <a:xfrm rot="10800000">
              <a:off x="3706948" y="2584156"/>
              <a:ext cx="274200" cy="0"/>
            </a:xfrm>
            <a:prstGeom prst="straightConnector1">
              <a:avLst/>
            </a:prstGeom>
            <a:noFill/>
            <a:ln w="28575" cap="flat" cmpd="sng">
              <a:solidFill>
                <a:schemeClr val="accent3"/>
              </a:solidFill>
              <a:prstDash val="solid"/>
              <a:round/>
              <a:headEnd type="none" w="sm" len="sm"/>
              <a:tailEnd type="none" w="sm" len="sm"/>
            </a:ln>
          </p:spPr>
        </p:cxnSp>
        <p:cxnSp>
          <p:nvCxnSpPr>
            <p:cNvPr id="1595" name="Google Shape;1595;g247f718b2f6_0_2449"/>
            <p:cNvCxnSpPr/>
            <p:nvPr/>
          </p:nvCxnSpPr>
          <p:spPr>
            <a:xfrm rot="10800000">
              <a:off x="3706948" y="3037259"/>
              <a:ext cx="274200" cy="0"/>
            </a:xfrm>
            <a:prstGeom prst="straightConnector1">
              <a:avLst/>
            </a:prstGeom>
            <a:noFill/>
            <a:ln w="28575" cap="flat" cmpd="sng">
              <a:solidFill>
                <a:schemeClr val="accent4"/>
              </a:solidFill>
              <a:prstDash val="solid"/>
              <a:round/>
              <a:headEnd type="none" w="sm" len="sm"/>
              <a:tailEnd type="none" w="sm" len="sm"/>
            </a:ln>
          </p:spPr>
        </p:cxnSp>
        <p:cxnSp>
          <p:nvCxnSpPr>
            <p:cNvPr id="1596" name="Google Shape;1596;g247f718b2f6_0_2449"/>
            <p:cNvCxnSpPr/>
            <p:nvPr/>
          </p:nvCxnSpPr>
          <p:spPr>
            <a:xfrm rot="10800000">
              <a:off x="3706948" y="2815787"/>
              <a:ext cx="274200" cy="0"/>
            </a:xfrm>
            <a:prstGeom prst="straightConnector1">
              <a:avLst/>
            </a:prstGeom>
            <a:noFill/>
            <a:ln w="28575" cap="flat" cmpd="sng">
              <a:solidFill>
                <a:schemeClr val="accent1"/>
              </a:solidFill>
              <a:prstDash val="solid"/>
              <a:round/>
              <a:headEnd type="none" w="sm" len="sm"/>
              <a:tailEnd type="none" w="sm" len="sm"/>
            </a:ln>
          </p:spPr>
        </p:cxnSp>
        <p:sp>
          <p:nvSpPr>
            <p:cNvPr id="1597" name="Google Shape;1597;g247f718b2f6_0_2449"/>
            <p:cNvSpPr txBox="1"/>
            <p:nvPr/>
          </p:nvSpPr>
          <p:spPr>
            <a:xfrm>
              <a:off x="5388341" y="1903217"/>
              <a:ext cx="731700"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8B3D9A"/>
                </a:buClr>
                <a:buSzPts val="1600"/>
                <a:buFont typeface="Calibri"/>
                <a:buNone/>
                <a:tabLst/>
                <a:defRPr/>
              </a:pPr>
              <a: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t>4-Yr </a:t>
              </a:r>
              <a:b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t>PFS, %</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1" i="0" u="none" strike="noStrike" kern="1200" cap="none" spc="0" normalizeH="0" baseline="0" noProof="0" dirty="0">
                  <a:ln>
                    <a:noFill/>
                  </a:ln>
                  <a:solidFill>
                    <a:srgbClr val="FF0000"/>
                  </a:solidFill>
                  <a:effectLst/>
                  <a:uLnTx/>
                  <a:uFillTx/>
                  <a:latin typeface="Calibri"/>
                  <a:ea typeface="Calibri"/>
                  <a:cs typeface="Calibri"/>
                  <a:sym typeface="Calibri"/>
                </a:rPr>
                <a:t>32.6</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14.3</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13.6</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cxnSp>
        <p:nvCxnSpPr>
          <p:cNvPr id="1598" name="Google Shape;1598;g247f718b2f6_0_2449"/>
          <p:cNvCxnSpPr>
            <a:endCxn id="1599" idx="2"/>
          </p:cNvCxnSpPr>
          <p:nvPr/>
        </p:nvCxnSpPr>
        <p:spPr>
          <a:xfrm rot="10800000">
            <a:off x="3776799" y="3689144"/>
            <a:ext cx="0" cy="1453800"/>
          </a:xfrm>
          <a:prstGeom prst="straightConnector1">
            <a:avLst/>
          </a:prstGeom>
          <a:noFill/>
          <a:ln w="28575" cap="flat" cmpd="sng">
            <a:solidFill>
              <a:schemeClr val="dk2"/>
            </a:solidFill>
            <a:prstDash val="dot"/>
            <a:round/>
            <a:headEnd type="none" w="sm" len="sm"/>
            <a:tailEnd type="none" w="sm" len="sm"/>
          </a:ln>
        </p:spPr>
      </p:cxnSp>
      <p:sp>
        <p:nvSpPr>
          <p:cNvPr id="1599" name="Google Shape;1599;g247f718b2f6_0_2449"/>
          <p:cNvSpPr txBox="1"/>
          <p:nvPr/>
        </p:nvSpPr>
        <p:spPr>
          <a:xfrm>
            <a:off x="2826549" y="3319844"/>
            <a:ext cx="19005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4-yr PFS</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00" name="Google Shape;1600;g247f718b2f6_0_2449"/>
          <p:cNvSpPr txBox="1"/>
          <p:nvPr/>
        </p:nvSpPr>
        <p:spPr>
          <a:xfrm>
            <a:off x="3820497" y="3793200"/>
            <a:ext cx="885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1471D"/>
              </a:buClr>
              <a:buSzPts val="1800"/>
              <a:buFont typeface="Calibri"/>
              <a:buNone/>
              <a:tabLst/>
              <a:defRPr/>
            </a:pPr>
            <a:r>
              <a:rPr kumimoji="0" lang="tr-TR" sz="1800" b="1" i="0" u="none" strike="noStrike" kern="1200" cap="none" spc="0" normalizeH="0" baseline="0" noProof="0">
                <a:ln>
                  <a:noFill/>
                </a:ln>
                <a:solidFill>
                  <a:srgbClr val="E1471D"/>
                </a:solidFill>
                <a:effectLst/>
                <a:uLnTx/>
                <a:uFillTx/>
                <a:latin typeface="Calibri"/>
                <a:ea typeface="Calibri"/>
                <a:cs typeface="Calibri"/>
                <a:sym typeface="Calibri"/>
              </a:rPr>
              <a:t>32.6%</a:t>
            </a:r>
            <a:endParaRPr kumimoji="0" sz="1800" b="0" i="0" u="none" strike="noStrike" kern="1200" cap="none" spc="0" normalizeH="0" baseline="0" noProof="0">
              <a:ln>
                <a:noFill/>
              </a:ln>
              <a:solidFill>
                <a:srgbClr val="E1471D"/>
              </a:solidFill>
              <a:effectLst/>
              <a:uLnTx/>
              <a:uFillTx/>
              <a:latin typeface="Calibri"/>
              <a:ea typeface="Calibri"/>
              <a:cs typeface="Calibri"/>
              <a:sym typeface="Calibri"/>
            </a:endParaRPr>
          </a:p>
        </p:txBody>
      </p:sp>
      <p:sp>
        <p:nvSpPr>
          <p:cNvPr id="1601" name="Google Shape;1601;g247f718b2f6_0_2449"/>
          <p:cNvSpPr txBox="1"/>
          <p:nvPr/>
        </p:nvSpPr>
        <p:spPr>
          <a:xfrm>
            <a:off x="3828874" y="4377814"/>
            <a:ext cx="885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15873"/>
              </a:buClr>
              <a:buSzPts val="1800"/>
              <a:buFont typeface="Calibri"/>
              <a:buNone/>
              <a:tabLst/>
              <a:defRPr/>
            </a:pPr>
            <a:r>
              <a:rPr kumimoji="0" lang="tr-TR" sz="1800" b="1" i="0" u="none" strike="noStrike" kern="1200" cap="none" spc="0" normalizeH="0" baseline="0" noProof="0">
                <a:ln>
                  <a:noFill/>
                </a:ln>
                <a:solidFill>
                  <a:srgbClr val="015873"/>
                </a:solidFill>
                <a:effectLst/>
                <a:uLnTx/>
                <a:uFillTx/>
                <a:latin typeface="Calibri"/>
                <a:ea typeface="Calibri"/>
                <a:cs typeface="Calibri"/>
                <a:sym typeface="Calibri"/>
              </a:rPr>
              <a:t>14.3%</a:t>
            </a:r>
            <a:endParaRPr kumimoji="0" sz="1800" b="0" i="0" u="none" strike="noStrike" kern="1200" cap="none" spc="0" normalizeH="0" baseline="0" noProof="0">
              <a:ln>
                <a:noFill/>
              </a:ln>
              <a:solidFill>
                <a:srgbClr val="015873"/>
              </a:solidFill>
              <a:effectLst/>
              <a:uLnTx/>
              <a:uFillTx/>
              <a:latin typeface="Calibri"/>
              <a:ea typeface="Calibri"/>
              <a:cs typeface="Calibri"/>
              <a:sym typeface="Calibri"/>
            </a:endParaRPr>
          </a:p>
        </p:txBody>
      </p:sp>
      <p:sp>
        <p:nvSpPr>
          <p:cNvPr id="1602" name="Google Shape;1602;g247f718b2f6_0_2449"/>
          <p:cNvSpPr txBox="1"/>
          <p:nvPr/>
        </p:nvSpPr>
        <p:spPr>
          <a:xfrm>
            <a:off x="3801082" y="4810269"/>
            <a:ext cx="885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823B"/>
              </a:buClr>
              <a:buSzPts val="1800"/>
              <a:buFont typeface="Calibri"/>
              <a:buNone/>
              <a:tabLst/>
              <a:defRPr/>
            </a:pPr>
            <a:r>
              <a:rPr kumimoji="0" lang="tr-TR" sz="1800" b="1" i="0" u="none" strike="noStrike" kern="1200" cap="none" spc="0" normalizeH="0" baseline="0" noProof="0">
                <a:ln>
                  <a:noFill/>
                </a:ln>
                <a:solidFill>
                  <a:srgbClr val="00823B"/>
                </a:solidFill>
                <a:effectLst/>
                <a:uLnTx/>
                <a:uFillTx/>
                <a:latin typeface="Calibri"/>
                <a:ea typeface="Calibri"/>
                <a:cs typeface="Calibri"/>
                <a:sym typeface="Calibri"/>
              </a:rPr>
              <a:t>13.6%</a:t>
            </a:r>
            <a:endParaRPr kumimoji="0" sz="1800" b="0" i="0" u="none" strike="noStrike" kern="1200" cap="none" spc="0" normalizeH="0" baseline="0" noProof="0">
              <a:ln>
                <a:noFill/>
              </a:ln>
              <a:solidFill>
                <a:srgbClr val="00823B"/>
              </a:solidFill>
              <a:effectLst/>
              <a:uLnTx/>
              <a:uFillTx/>
              <a:latin typeface="Calibri"/>
              <a:ea typeface="Calibri"/>
              <a:cs typeface="Calibri"/>
              <a:sym typeface="Calibri"/>
            </a:endParaRPr>
          </a:p>
        </p:txBody>
      </p:sp>
      <p:cxnSp>
        <p:nvCxnSpPr>
          <p:cNvPr id="1603" name="Google Shape;1603;g247f718b2f6_0_2449"/>
          <p:cNvCxnSpPr/>
          <p:nvPr/>
        </p:nvCxnSpPr>
        <p:spPr>
          <a:xfrm rot="10800000" flipH="1">
            <a:off x="3724516" y="4012160"/>
            <a:ext cx="225000" cy="119700"/>
          </a:xfrm>
          <a:prstGeom prst="straightConnector1">
            <a:avLst/>
          </a:prstGeom>
          <a:noFill/>
          <a:ln w="28575" cap="flat" cmpd="sng">
            <a:solidFill>
              <a:schemeClr val="accent3"/>
            </a:solidFill>
            <a:prstDash val="solid"/>
            <a:round/>
            <a:headEnd type="none" w="sm" len="sm"/>
            <a:tailEnd type="none" w="sm" len="sm"/>
          </a:ln>
        </p:spPr>
      </p:cxnSp>
      <p:cxnSp>
        <p:nvCxnSpPr>
          <p:cNvPr id="1604" name="Google Shape;1604;g247f718b2f6_0_2449"/>
          <p:cNvCxnSpPr/>
          <p:nvPr/>
        </p:nvCxnSpPr>
        <p:spPr>
          <a:xfrm rot="10800000">
            <a:off x="3764318" y="4737315"/>
            <a:ext cx="201300" cy="159000"/>
          </a:xfrm>
          <a:prstGeom prst="straightConnector1">
            <a:avLst/>
          </a:prstGeom>
          <a:noFill/>
          <a:ln w="28575" cap="flat" cmpd="sng">
            <a:solidFill>
              <a:schemeClr val="accent4"/>
            </a:solidFill>
            <a:prstDash val="solid"/>
            <a:round/>
            <a:headEnd type="none" w="sm" len="sm"/>
            <a:tailEnd type="none" w="sm" len="sm"/>
          </a:ln>
        </p:spPr>
      </p:cxnSp>
      <p:cxnSp>
        <p:nvCxnSpPr>
          <p:cNvPr id="1605" name="Google Shape;1605;g247f718b2f6_0_2449"/>
          <p:cNvCxnSpPr/>
          <p:nvPr/>
        </p:nvCxnSpPr>
        <p:spPr>
          <a:xfrm rot="10800000" flipH="1">
            <a:off x="3714143" y="4593763"/>
            <a:ext cx="225000" cy="119700"/>
          </a:xfrm>
          <a:prstGeom prst="straightConnector1">
            <a:avLst/>
          </a:prstGeom>
          <a:noFill/>
          <a:ln w="28575" cap="flat" cmpd="sng">
            <a:solidFill>
              <a:schemeClr val="accent1"/>
            </a:solidFill>
            <a:prstDash val="solid"/>
            <a:round/>
            <a:headEnd type="none" w="sm" len="sm"/>
            <a:tailEnd type="none" w="sm" len="sm"/>
          </a:ln>
        </p:spPr>
      </p:cxnSp>
      <p:sp>
        <p:nvSpPr>
          <p:cNvPr id="1606" name="Google Shape;1606;g247f718b2f6_0_2449"/>
          <p:cNvSpPr txBox="1"/>
          <p:nvPr/>
        </p:nvSpPr>
        <p:spPr>
          <a:xfrm>
            <a:off x="41565" y="5273085"/>
            <a:ext cx="1148100" cy="10158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1" i="0" u="none" strike="noStrike" kern="1200" cap="none" spc="0" normalizeH="0" baseline="0" noProof="0" dirty="0">
                <a:ln>
                  <a:noFill/>
                </a:ln>
                <a:solidFill>
                  <a:srgbClr val="000000"/>
                </a:solidFill>
                <a:effectLst/>
                <a:uLnTx/>
                <a:uFillTx/>
                <a:latin typeface="Calibri"/>
                <a:ea typeface="Calibri"/>
                <a:cs typeface="Calibri"/>
                <a:sym typeface="Calibri"/>
              </a:rPr>
              <a:t>Patients at Risk, n</a:t>
            </a:r>
            <a:br>
              <a:rPr kumimoji="0" lang="tr-TR" sz="12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dirty="0" err="1">
                <a:ln>
                  <a:noFill/>
                </a:ln>
                <a:solidFill>
                  <a:srgbClr val="000000"/>
                </a:solidFill>
                <a:effectLst/>
                <a:uLnTx/>
                <a:uFillTx/>
                <a:latin typeface="Calibri"/>
                <a:ea typeface="Calibri"/>
                <a:cs typeface="Calibri"/>
                <a:sym typeface="Calibri"/>
              </a:rPr>
              <a:t>Rd</a:t>
            </a:r>
            <a:r>
              <a:rPr kumimoji="0" lang="tr-TR" sz="12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200" b="0" i="0" u="none" strike="noStrike" kern="1200" cap="none" spc="0" normalizeH="0" baseline="0" noProof="0" dirty="0" err="1">
                <a:ln>
                  <a:noFill/>
                </a:ln>
                <a:solidFill>
                  <a:srgbClr val="000000"/>
                </a:solidFill>
                <a:effectLst/>
                <a:uLnTx/>
                <a:uFillTx/>
                <a:latin typeface="Calibri"/>
                <a:ea typeface="Calibri"/>
                <a:cs typeface="Calibri"/>
                <a:sym typeface="Calibri"/>
              </a:rPr>
              <a:t>cont</a:t>
            </a:r>
            <a:br>
              <a:rPr kumimoji="0" lang="tr-TR" sz="12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dirty="0">
                <a:ln>
                  <a:noFill/>
                </a:ln>
                <a:solidFill>
                  <a:srgbClr val="000000"/>
                </a:solidFill>
                <a:effectLst/>
                <a:uLnTx/>
                <a:uFillTx/>
                <a:latin typeface="Calibri"/>
                <a:ea typeface="Calibri"/>
                <a:cs typeface="Calibri"/>
                <a:sym typeface="Calibri"/>
              </a:rPr>
              <a:t>Rd18</a:t>
            </a:r>
            <a:br>
              <a:rPr kumimoji="0" lang="tr-TR" sz="12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dirty="0">
                <a:ln>
                  <a:noFill/>
                </a:ln>
                <a:solidFill>
                  <a:srgbClr val="000000"/>
                </a:solidFill>
                <a:effectLst/>
                <a:uLnTx/>
                <a:uFillTx/>
                <a:latin typeface="Calibri"/>
                <a:ea typeface="Calibri"/>
                <a:cs typeface="Calibri"/>
                <a:sym typeface="Calibri"/>
              </a:rPr>
              <a:t>MPT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607" name="Google Shape;1607;g247f718b2f6_0_2449"/>
          <p:cNvSpPr txBox="1"/>
          <p:nvPr/>
        </p:nvSpPr>
        <p:spPr>
          <a:xfrm>
            <a:off x="1032288"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535</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541</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547</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08" name="Google Shape;1608;g247f718b2f6_0_2449"/>
          <p:cNvSpPr txBox="1"/>
          <p:nvPr/>
        </p:nvSpPr>
        <p:spPr>
          <a:xfrm>
            <a:off x="1646171"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330</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337</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312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09" name="Google Shape;1609;g247f718b2f6_0_2449"/>
          <p:cNvSpPr txBox="1"/>
          <p:nvPr/>
        </p:nvSpPr>
        <p:spPr>
          <a:xfrm>
            <a:off x="2260054"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225</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174</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180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0" name="Google Shape;1610;g247f718b2f6_0_2449"/>
          <p:cNvSpPr txBox="1"/>
          <p:nvPr/>
        </p:nvSpPr>
        <p:spPr>
          <a:xfrm>
            <a:off x="2873937"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160</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90</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87</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1" name="Google Shape;1611;g247f718b2f6_0_2449"/>
          <p:cNvSpPr txBox="1"/>
          <p:nvPr/>
        </p:nvSpPr>
        <p:spPr>
          <a:xfrm>
            <a:off x="3487820"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117</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55</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2" name="Google Shape;1612;g247f718b2f6_0_2449"/>
          <p:cNvSpPr txBox="1"/>
          <p:nvPr/>
        </p:nvSpPr>
        <p:spPr>
          <a:xfrm>
            <a:off x="4101703"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91</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39</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3" name="Google Shape;1613;g247f718b2f6_0_2449"/>
          <p:cNvSpPr txBox="1"/>
          <p:nvPr/>
        </p:nvSpPr>
        <p:spPr>
          <a:xfrm>
            <a:off x="5329466"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4" name="Google Shape;1614;g247f718b2f6_0_2449"/>
          <p:cNvSpPr txBox="1"/>
          <p:nvPr/>
        </p:nvSpPr>
        <p:spPr>
          <a:xfrm>
            <a:off x="4715586" y="5671411"/>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37</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10</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5" name="Google Shape;1615;g247f718b2f6_0_2449"/>
          <p:cNvSpPr txBox="1"/>
          <p:nvPr/>
        </p:nvSpPr>
        <p:spPr>
          <a:xfrm rot="-5400000">
            <a:off x="4974827" y="3426406"/>
            <a:ext cx="3160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Survival Probability</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6" name="Google Shape;1616;g247f718b2f6_0_2449"/>
          <p:cNvSpPr txBox="1"/>
          <p:nvPr/>
        </p:nvSpPr>
        <p:spPr>
          <a:xfrm>
            <a:off x="6696335" y="1856697"/>
            <a:ext cx="4764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7" name="Google Shape;1617;g247f718b2f6_0_2449"/>
          <p:cNvSpPr txBox="1"/>
          <p:nvPr/>
        </p:nvSpPr>
        <p:spPr>
          <a:xfrm>
            <a:off x="6696335" y="2475208"/>
            <a:ext cx="4764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8" name="Google Shape;1618;g247f718b2f6_0_2449"/>
          <p:cNvSpPr txBox="1"/>
          <p:nvPr/>
        </p:nvSpPr>
        <p:spPr>
          <a:xfrm>
            <a:off x="6696335" y="3093719"/>
            <a:ext cx="4764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9" name="Google Shape;1619;g247f718b2f6_0_2449"/>
          <p:cNvSpPr txBox="1"/>
          <p:nvPr/>
        </p:nvSpPr>
        <p:spPr>
          <a:xfrm>
            <a:off x="6696335" y="3712230"/>
            <a:ext cx="4764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0" name="Google Shape;1620;g247f718b2f6_0_2449"/>
          <p:cNvSpPr txBox="1"/>
          <p:nvPr/>
        </p:nvSpPr>
        <p:spPr>
          <a:xfrm>
            <a:off x="6696335" y="4330741"/>
            <a:ext cx="4764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1" name="Google Shape;1621;g247f718b2f6_0_2449"/>
          <p:cNvSpPr txBox="1"/>
          <p:nvPr/>
        </p:nvSpPr>
        <p:spPr>
          <a:xfrm>
            <a:off x="6871062" y="4949251"/>
            <a:ext cx="301800" cy="3417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2" name="Google Shape;1622;g247f718b2f6_0_2449"/>
          <p:cNvSpPr txBox="1"/>
          <p:nvPr/>
        </p:nvSpPr>
        <p:spPr>
          <a:xfrm>
            <a:off x="7205631" y="4353060"/>
            <a:ext cx="4536000" cy="738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br>
              <a:rPr kumimoji="0" lang="tr-TR" sz="1400" b="1"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400" b="0" i="0" u="none" strike="noStrike" kern="1200" cap="none" spc="0" normalizeH="0" baseline="0" noProof="0" dirty="0" err="1">
                <a:ln>
                  <a:noFill/>
                </a:ln>
                <a:solidFill>
                  <a:srgbClr val="000000"/>
                </a:solidFill>
                <a:effectLst/>
                <a:uLnTx/>
                <a:uFillTx/>
                <a:latin typeface="Calibri"/>
                <a:ea typeface="Calibri"/>
                <a:cs typeface="Calibri"/>
                <a:sym typeface="Calibri"/>
              </a:rPr>
              <a:t>Rd</a:t>
            </a:r>
            <a:r>
              <a:rPr kumimoji="0" lang="tr-TR" sz="1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400" b="0" i="0" u="none" strike="noStrike" kern="1200" cap="none" spc="0" normalizeH="0" baseline="0" noProof="0" dirty="0" err="1">
                <a:ln>
                  <a:noFill/>
                </a:ln>
                <a:solidFill>
                  <a:srgbClr val="000000"/>
                </a:solidFill>
                <a:effectLst/>
                <a:uLnTx/>
                <a:uFillTx/>
                <a:latin typeface="Calibri"/>
                <a:ea typeface="Calibri"/>
                <a:cs typeface="Calibri"/>
                <a:sym typeface="Calibri"/>
              </a:rPr>
              <a:t>cont</a:t>
            </a:r>
            <a:r>
              <a:rPr kumimoji="0" lang="tr-TR" sz="14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400" b="0" i="0" u="none" strike="noStrike" kern="1200" cap="none" spc="0" normalizeH="0" baseline="0" noProof="0" dirty="0" err="1">
                <a:ln>
                  <a:noFill/>
                </a:ln>
                <a:solidFill>
                  <a:srgbClr val="000000"/>
                </a:solidFill>
                <a:effectLst/>
                <a:uLnTx/>
                <a:uFillTx/>
                <a:latin typeface="Calibri"/>
                <a:ea typeface="Calibri"/>
                <a:cs typeface="Calibri"/>
                <a:sym typeface="Calibri"/>
              </a:rPr>
              <a:t>vs</a:t>
            </a:r>
            <a:r>
              <a:rPr kumimoji="0" lang="tr-TR" sz="1400" b="0" i="0" u="none" strike="noStrike" kern="1200" cap="none" spc="0" normalizeH="0" baseline="0" noProof="0" dirty="0">
                <a:ln>
                  <a:noFill/>
                </a:ln>
                <a:solidFill>
                  <a:srgbClr val="000000"/>
                </a:solidFill>
                <a:effectLst/>
                <a:uLnTx/>
                <a:uFillTx/>
                <a:latin typeface="Calibri"/>
                <a:ea typeface="Calibri"/>
                <a:cs typeface="Calibri"/>
                <a:sym typeface="Calibri"/>
              </a:rPr>
              <a:t> MPT HR: 0.78 </a:t>
            </a:r>
            <a:br>
              <a:rPr kumimoji="0" lang="tr-TR" sz="14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400" b="0" i="0" u="none" strike="noStrike" kern="1200" cap="none" spc="0" normalizeH="0" baseline="0" noProof="0" dirty="0">
                <a:ln>
                  <a:noFill/>
                </a:ln>
                <a:solidFill>
                  <a:srgbClr val="000000"/>
                </a:solidFill>
                <a:effectLst/>
                <a:uLnTx/>
                <a:uFillTx/>
                <a:latin typeface="Calibri"/>
                <a:ea typeface="Calibri"/>
                <a:cs typeface="Calibri"/>
                <a:sym typeface="Calibri"/>
              </a:rPr>
              <a:t>(95% CI: 0.67-0.92; </a:t>
            </a:r>
            <a:r>
              <a:rPr kumimoji="0" lang="tr-TR" sz="1400" b="0" i="1" u="none" strike="noStrike" kern="1200" cap="none" spc="0" normalizeH="0" baseline="0" noProof="0" dirty="0">
                <a:ln>
                  <a:noFill/>
                </a:ln>
                <a:solidFill>
                  <a:srgbClr val="000000"/>
                </a:solidFill>
                <a:effectLst/>
                <a:uLnTx/>
                <a:uFillTx/>
                <a:latin typeface="Calibri"/>
                <a:ea typeface="Calibri"/>
                <a:cs typeface="Calibri"/>
                <a:sym typeface="Calibri"/>
              </a:rPr>
              <a:t>P</a:t>
            </a:r>
            <a:r>
              <a:rPr kumimoji="0" lang="tr-TR" sz="1400" b="0" i="0" u="none" strike="noStrike" kern="1200" cap="none" spc="0" normalizeH="0" baseline="0" noProof="0" dirty="0">
                <a:ln>
                  <a:noFill/>
                </a:ln>
                <a:solidFill>
                  <a:srgbClr val="000000"/>
                </a:solidFill>
                <a:effectLst/>
                <a:uLnTx/>
                <a:uFillTx/>
                <a:latin typeface="Calibri"/>
                <a:ea typeface="Calibri"/>
                <a:cs typeface="Calibri"/>
                <a:sym typeface="Calibri"/>
              </a:rPr>
              <a:t> = .0023)</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623" name="Google Shape;1623;g247f718b2f6_0_2449"/>
          <p:cNvCxnSpPr/>
          <p:nvPr/>
        </p:nvCxnSpPr>
        <p:spPr>
          <a:xfrm>
            <a:off x="7201624" y="1997474"/>
            <a:ext cx="0" cy="3103800"/>
          </a:xfrm>
          <a:prstGeom prst="straightConnector1">
            <a:avLst/>
          </a:prstGeom>
          <a:noFill/>
          <a:ln w="28575" cap="flat" cmpd="sng">
            <a:solidFill>
              <a:schemeClr val="dk2"/>
            </a:solidFill>
            <a:prstDash val="solid"/>
            <a:round/>
            <a:headEnd type="none" w="sm" len="sm"/>
            <a:tailEnd type="none" w="sm" len="sm"/>
          </a:ln>
        </p:spPr>
      </p:cxnSp>
      <p:cxnSp>
        <p:nvCxnSpPr>
          <p:cNvPr id="1624" name="Google Shape;1624;g247f718b2f6_0_2449"/>
          <p:cNvCxnSpPr/>
          <p:nvPr/>
        </p:nvCxnSpPr>
        <p:spPr>
          <a:xfrm>
            <a:off x="7185871" y="5101261"/>
            <a:ext cx="4710300" cy="0"/>
          </a:xfrm>
          <a:prstGeom prst="straightConnector1">
            <a:avLst/>
          </a:prstGeom>
          <a:noFill/>
          <a:ln w="28575" cap="flat" cmpd="sng">
            <a:solidFill>
              <a:schemeClr val="dk2"/>
            </a:solidFill>
            <a:prstDash val="solid"/>
            <a:round/>
            <a:headEnd type="none" w="sm" len="sm"/>
            <a:tailEnd type="none" w="sm" len="sm"/>
          </a:ln>
        </p:spPr>
      </p:cxnSp>
      <p:cxnSp>
        <p:nvCxnSpPr>
          <p:cNvPr id="1625" name="Google Shape;1625;g247f718b2f6_0_2449"/>
          <p:cNvCxnSpPr/>
          <p:nvPr/>
        </p:nvCxnSpPr>
        <p:spPr>
          <a:xfrm>
            <a:off x="7127088" y="2008707"/>
            <a:ext cx="63900" cy="0"/>
          </a:xfrm>
          <a:prstGeom prst="straightConnector1">
            <a:avLst/>
          </a:prstGeom>
          <a:noFill/>
          <a:ln w="28575" cap="flat" cmpd="sng">
            <a:solidFill>
              <a:schemeClr val="dk2"/>
            </a:solidFill>
            <a:prstDash val="solid"/>
            <a:round/>
            <a:headEnd type="none" w="sm" len="sm"/>
            <a:tailEnd type="none" w="sm" len="sm"/>
          </a:ln>
        </p:spPr>
      </p:cxnSp>
      <p:cxnSp>
        <p:nvCxnSpPr>
          <p:cNvPr id="1626" name="Google Shape;1626;g247f718b2f6_0_2449"/>
          <p:cNvCxnSpPr/>
          <p:nvPr/>
        </p:nvCxnSpPr>
        <p:spPr>
          <a:xfrm>
            <a:off x="7127088" y="2627557"/>
            <a:ext cx="63900" cy="0"/>
          </a:xfrm>
          <a:prstGeom prst="straightConnector1">
            <a:avLst/>
          </a:prstGeom>
          <a:noFill/>
          <a:ln w="28575" cap="flat" cmpd="sng">
            <a:solidFill>
              <a:schemeClr val="dk2"/>
            </a:solidFill>
            <a:prstDash val="solid"/>
            <a:round/>
            <a:headEnd type="none" w="sm" len="sm"/>
            <a:tailEnd type="none" w="sm" len="sm"/>
          </a:ln>
        </p:spPr>
      </p:cxnSp>
      <p:cxnSp>
        <p:nvCxnSpPr>
          <p:cNvPr id="1627" name="Google Shape;1627;g247f718b2f6_0_2449"/>
          <p:cNvCxnSpPr/>
          <p:nvPr/>
        </p:nvCxnSpPr>
        <p:spPr>
          <a:xfrm>
            <a:off x="7127088" y="3246406"/>
            <a:ext cx="63900" cy="0"/>
          </a:xfrm>
          <a:prstGeom prst="straightConnector1">
            <a:avLst/>
          </a:prstGeom>
          <a:noFill/>
          <a:ln w="28575" cap="flat" cmpd="sng">
            <a:solidFill>
              <a:schemeClr val="dk2"/>
            </a:solidFill>
            <a:prstDash val="solid"/>
            <a:round/>
            <a:headEnd type="none" w="sm" len="sm"/>
            <a:tailEnd type="none" w="sm" len="sm"/>
          </a:ln>
        </p:spPr>
      </p:cxnSp>
      <p:cxnSp>
        <p:nvCxnSpPr>
          <p:cNvPr id="1628" name="Google Shape;1628;g247f718b2f6_0_2449"/>
          <p:cNvCxnSpPr/>
          <p:nvPr/>
        </p:nvCxnSpPr>
        <p:spPr>
          <a:xfrm>
            <a:off x="7127088" y="3865256"/>
            <a:ext cx="63900" cy="0"/>
          </a:xfrm>
          <a:prstGeom prst="straightConnector1">
            <a:avLst/>
          </a:prstGeom>
          <a:noFill/>
          <a:ln w="28575" cap="flat" cmpd="sng">
            <a:solidFill>
              <a:schemeClr val="dk2"/>
            </a:solidFill>
            <a:prstDash val="solid"/>
            <a:round/>
            <a:headEnd type="none" w="sm" len="sm"/>
            <a:tailEnd type="none" w="sm" len="sm"/>
          </a:ln>
        </p:spPr>
      </p:cxnSp>
      <p:cxnSp>
        <p:nvCxnSpPr>
          <p:cNvPr id="1629" name="Google Shape;1629;g247f718b2f6_0_2449"/>
          <p:cNvCxnSpPr/>
          <p:nvPr/>
        </p:nvCxnSpPr>
        <p:spPr>
          <a:xfrm>
            <a:off x="7127088" y="4484105"/>
            <a:ext cx="63900" cy="0"/>
          </a:xfrm>
          <a:prstGeom prst="straightConnector1">
            <a:avLst/>
          </a:prstGeom>
          <a:noFill/>
          <a:ln w="28575" cap="flat" cmpd="sng">
            <a:solidFill>
              <a:schemeClr val="dk2"/>
            </a:solidFill>
            <a:prstDash val="solid"/>
            <a:round/>
            <a:headEnd type="none" w="sm" len="sm"/>
            <a:tailEnd type="none" w="sm" len="sm"/>
          </a:ln>
        </p:spPr>
      </p:cxnSp>
      <p:cxnSp>
        <p:nvCxnSpPr>
          <p:cNvPr id="1630" name="Google Shape;1630;g247f718b2f6_0_2449"/>
          <p:cNvCxnSpPr/>
          <p:nvPr/>
        </p:nvCxnSpPr>
        <p:spPr>
          <a:xfrm>
            <a:off x="7127088" y="5102953"/>
            <a:ext cx="63900" cy="0"/>
          </a:xfrm>
          <a:prstGeom prst="straightConnector1">
            <a:avLst/>
          </a:prstGeom>
          <a:noFill/>
          <a:ln w="28575" cap="flat" cmpd="sng">
            <a:solidFill>
              <a:schemeClr val="dk2"/>
            </a:solidFill>
            <a:prstDash val="solid"/>
            <a:round/>
            <a:headEnd type="none" w="sm" len="sm"/>
            <a:tailEnd type="none" w="sm" len="sm"/>
          </a:ln>
        </p:spPr>
      </p:cxnSp>
      <p:cxnSp>
        <p:nvCxnSpPr>
          <p:cNvPr id="1631" name="Google Shape;1631;g247f718b2f6_0_2449"/>
          <p:cNvCxnSpPr/>
          <p:nvPr/>
        </p:nvCxnSpPr>
        <p:spPr>
          <a:xfrm rot="5400000">
            <a:off x="10240720" y="5145598"/>
            <a:ext cx="63900" cy="0"/>
          </a:xfrm>
          <a:prstGeom prst="straightConnector1">
            <a:avLst/>
          </a:prstGeom>
          <a:noFill/>
          <a:ln w="28575" cap="flat" cmpd="sng">
            <a:solidFill>
              <a:schemeClr val="dk2"/>
            </a:solidFill>
            <a:prstDash val="solid"/>
            <a:round/>
            <a:headEnd type="none" w="sm" len="sm"/>
            <a:tailEnd type="none" w="sm" len="sm"/>
          </a:ln>
        </p:spPr>
      </p:cxnSp>
      <p:cxnSp>
        <p:nvCxnSpPr>
          <p:cNvPr id="1632" name="Google Shape;1632;g247f718b2f6_0_2449"/>
          <p:cNvCxnSpPr/>
          <p:nvPr/>
        </p:nvCxnSpPr>
        <p:spPr>
          <a:xfrm rot="5400000">
            <a:off x="9626511" y="5145598"/>
            <a:ext cx="63900" cy="0"/>
          </a:xfrm>
          <a:prstGeom prst="straightConnector1">
            <a:avLst/>
          </a:prstGeom>
          <a:noFill/>
          <a:ln w="28575" cap="flat" cmpd="sng">
            <a:solidFill>
              <a:schemeClr val="dk2"/>
            </a:solidFill>
            <a:prstDash val="solid"/>
            <a:round/>
            <a:headEnd type="none" w="sm" len="sm"/>
            <a:tailEnd type="none" w="sm" len="sm"/>
          </a:ln>
        </p:spPr>
      </p:cxnSp>
      <p:cxnSp>
        <p:nvCxnSpPr>
          <p:cNvPr id="1633" name="Google Shape;1633;g247f718b2f6_0_2449"/>
          <p:cNvCxnSpPr/>
          <p:nvPr/>
        </p:nvCxnSpPr>
        <p:spPr>
          <a:xfrm rot="5400000">
            <a:off x="9012302" y="5145598"/>
            <a:ext cx="63900" cy="0"/>
          </a:xfrm>
          <a:prstGeom prst="straightConnector1">
            <a:avLst/>
          </a:prstGeom>
          <a:noFill/>
          <a:ln w="28575" cap="flat" cmpd="sng">
            <a:solidFill>
              <a:schemeClr val="dk2"/>
            </a:solidFill>
            <a:prstDash val="solid"/>
            <a:round/>
            <a:headEnd type="none" w="sm" len="sm"/>
            <a:tailEnd type="none" w="sm" len="sm"/>
          </a:ln>
        </p:spPr>
      </p:cxnSp>
      <p:cxnSp>
        <p:nvCxnSpPr>
          <p:cNvPr id="1634" name="Google Shape;1634;g247f718b2f6_0_2449"/>
          <p:cNvCxnSpPr/>
          <p:nvPr/>
        </p:nvCxnSpPr>
        <p:spPr>
          <a:xfrm rot="5400000">
            <a:off x="8398093" y="5145598"/>
            <a:ext cx="63900" cy="0"/>
          </a:xfrm>
          <a:prstGeom prst="straightConnector1">
            <a:avLst/>
          </a:prstGeom>
          <a:noFill/>
          <a:ln w="28575" cap="flat" cmpd="sng">
            <a:solidFill>
              <a:schemeClr val="dk2"/>
            </a:solidFill>
            <a:prstDash val="solid"/>
            <a:round/>
            <a:headEnd type="none" w="sm" len="sm"/>
            <a:tailEnd type="none" w="sm" len="sm"/>
          </a:ln>
        </p:spPr>
      </p:cxnSp>
      <p:cxnSp>
        <p:nvCxnSpPr>
          <p:cNvPr id="1635" name="Google Shape;1635;g247f718b2f6_0_2449"/>
          <p:cNvCxnSpPr/>
          <p:nvPr/>
        </p:nvCxnSpPr>
        <p:spPr>
          <a:xfrm rot="5400000">
            <a:off x="7783884" y="5145598"/>
            <a:ext cx="63900" cy="0"/>
          </a:xfrm>
          <a:prstGeom prst="straightConnector1">
            <a:avLst/>
          </a:prstGeom>
          <a:noFill/>
          <a:ln w="28575" cap="flat" cmpd="sng">
            <a:solidFill>
              <a:schemeClr val="dk2"/>
            </a:solidFill>
            <a:prstDash val="solid"/>
            <a:round/>
            <a:headEnd type="none" w="sm" len="sm"/>
            <a:tailEnd type="none" w="sm" len="sm"/>
          </a:ln>
        </p:spPr>
      </p:cxnSp>
      <p:cxnSp>
        <p:nvCxnSpPr>
          <p:cNvPr id="1636" name="Google Shape;1636;g247f718b2f6_0_2449"/>
          <p:cNvCxnSpPr/>
          <p:nvPr/>
        </p:nvCxnSpPr>
        <p:spPr>
          <a:xfrm rot="5400000">
            <a:off x="7169675" y="5145598"/>
            <a:ext cx="63900" cy="0"/>
          </a:xfrm>
          <a:prstGeom prst="straightConnector1">
            <a:avLst/>
          </a:prstGeom>
          <a:noFill/>
          <a:ln w="28575" cap="flat" cmpd="sng">
            <a:solidFill>
              <a:schemeClr val="dk2"/>
            </a:solidFill>
            <a:prstDash val="solid"/>
            <a:round/>
            <a:headEnd type="none" w="sm" len="sm"/>
            <a:tailEnd type="none" w="sm" len="sm"/>
          </a:ln>
        </p:spPr>
      </p:cxnSp>
      <p:cxnSp>
        <p:nvCxnSpPr>
          <p:cNvPr id="1637" name="Google Shape;1637;g247f718b2f6_0_2449"/>
          <p:cNvCxnSpPr/>
          <p:nvPr/>
        </p:nvCxnSpPr>
        <p:spPr>
          <a:xfrm rot="5400000">
            <a:off x="11469139" y="5145598"/>
            <a:ext cx="63900" cy="0"/>
          </a:xfrm>
          <a:prstGeom prst="straightConnector1">
            <a:avLst/>
          </a:prstGeom>
          <a:noFill/>
          <a:ln w="28575" cap="flat" cmpd="sng">
            <a:solidFill>
              <a:schemeClr val="dk2"/>
            </a:solidFill>
            <a:prstDash val="solid"/>
            <a:round/>
            <a:headEnd type="none" w="sm" len="sm"/>
            <a:tailEnd type="none" w="sm" len="sm"/>
          </a:ln>
        </p:spPr>
      </p:cxnSp>
      <p:cxnSp>
        <p:nvCxnSpPr>
          <p:cNvPr id="1638" name="Google Shape;1638;g247f718b2f6_0_2449"/>
          <p:cNvCxnSpPr/>
          <p:nvPr/>
        </p:nvCxnSpPr>
        <p:spPr>
          <a:xfrm rot="5400000">
            <a:off x="10854929" y="5145598"/>
            <a:ext cx="63900" cy="0"/>
          </a:xfrm>
          <a:prstGeom prst="straightConnector1">
            <a:avLst/>
          </a:prstGeom>
          <a:noFill/>
          <a:ln w="28575" cap="flat" cmpd="sng">
            <a:solidFill>
              <a:schemeClr val="dk2"/>
            </a:solidFill>
            <a:prstDash val="solid"/>
            <a:round/>
            <a:headEnd type="none" w="sm" len="sm"/>
            <a:tailEnd type="none" w="sm" len="sm"/>
          </a:ln>
        </p:spPr>
      </p:cxnSp>
      <p:sp>
        <p:nvSpPr>
          <p:cNvPr id="1639" name="Google Shape;1639;g247f718b2f6_0_2449"/>
          <p:cNvSpPr txBox="1"/>
          <p:nvPr/>
        </p:nvSpPr>
        <p:spPr>
          <a:xfrm>
            <a:off x="7038336" y="5145554"/>
            <a:ext cx="301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0" name="Google Shape;1640;g247f718b2f6_0_2449"/>
          <p:cNvSpPr txBox="1"/>
          <p:nvPr/>
        </p:nvSpPr>
        <p:spPr>
          <a:xfrm>
            <a:off x="7545557" y="5145554"/>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1" name="Google Shape;1641;g247f718b2f6_0_2449"/>
          <p:cNvSpPr txBox="1"/>
          <p:nvPr/>
        </p:nvSpPr>
        <p:spPr>
          <a:xfrm>
            <a:off x="8169796" y="5145554"/>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2" name="Google Shape;1642;g247f718b2f6_0_2449"/>
          <p:cNvSpPr txBox="1"/>
          <p:nvPr/>
        </p:nvSpPr>
        <p:spPr>
          <a:xfrm>
            <a:off x="8794035" y="5145554"/>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3" name="Google Shape;1643;g247f718b2f6_0_2449"/>
          <p:cNvSpPr txBox="1"/>
          <p:nvPr/>
        </p:nvSpPr>
        <p:spPr>
          <a:xfrm>
            <a:off x="9418274" y="5145554"/>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4" name="Google Shape;1644;g247f718b2f6_0_2449"/>
          <p:cNvSpPr txBox="1"/>
          <p:nvPr/>
        </p:nvSpPr>
        <p:spPr>
          <a:xfrm>
            <a:off x="10042513" y="5145554"/>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5" name="Google Shape;1645;g247f718b2f6_0_2449"/>
          <p:cNvSpPr txBox="1"/>
          <p:nvPr/>
        </p:nvSpPr>
        <p:spPr>
          <a:xfrm>
            <a:off x="10666752" y="5145554"/>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74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6" name="Google Shape;1646;g247f718b2f6_0_2449"/>
          <p:cNvSpPr txBox="1"/>
          <p:nvPr/>
        </p:nvSpPr>
        <p:spPr>
          <a:xfrm>
            <a:off x="11290991" y="5145554"/>
            <a:ext cx="418800" cy="34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8B3D9A"/>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84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7" name="Google Shape;1647;g247f718b2f6_0_2449"/>
          <p:cNvSpPr txBox="1"/>
          <p:nvPr/>
        </p:nvSpPr>
        <p:spPr>
          <a:xfrm>
            <a:off x="7167745" y="5327769"/>
            <a:ext cx="4715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48" name="Google Shape;1648;g247f718b2f6_0_2449"/>
          <p:cNvGrpSpPr/>
          <p:nvPr/>
        </p:nvGrpSpPr>
        <p:grpSpPr>
          <a:xfrm>
            <a:off x="9767531" y="1493308"/>
            <a:ext cx="1772135" cy="1323600"/>
            <a:chOff x="3735086" y="1936140"/>
            <a:chExt cx="1772135" cy="1323600"/>
          </a:xfrm>
        </p:grpSpPr>
        <p:sp>
          <p:nvSpPr>
            <p:cNvPr id="1649" name="Google Shape;1649;g247f718b2f6_0_2449"/>
            <p:cNvSpPr txBox="1"/>
            <p:nvPr/>
          </p:nvSpPr>
          <p:spPr>
            <a:xfrm>
              <a:off x="3980348" y="2471870"/>
              <a:ext cx="1486200" cy="75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8B3D9A"/>
                </a:buClr>
                <a:buSzPts val="1600"/>
                <a:buFont typeface="Calibri"/>
                <a:buNone/>
                <a:tabLst/>
                <a:defRPr/>
              </a:pPr>
              <a:r>
                <a:rPr kumimoji="0" lang="tr-TR" sz="1600" b="0" i="0" u="none" strike="noStrike" kern="1200" cap="none" spc="0" normalizeH="0" baseline="0" noProof="0" dirty="0" err="1">
                  <a:ln>
                    <a:noFill/>
                  </a:ln>
                  <a:solidFill>
                    <a:srgbClr val="000000"/>
                  </a:solidFill>
                  <a:effectLst/>
                  <a:uLnTx/>
                  <a:uFillTx/>
                  <a:latin typeface="Calibri"/>
                  <a:ea typeface="Calibri"/>
                  <a:cs typeface="Calibri"/>
                  <a:sym typeface="Calibri"/>
                </a:rPr>
                <a:t>Rd</a:t>
              </a: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600" b="0" i="0" u="none" strike="noStrike" kern="1200" cap="none" spc="0" normalizeH="0" baseline="0" noProof="0" dirty="0" err="1">
                  <a:ln>
                    <a:noFill/>
                  </a:ln>
                  <a:solidFill>
                    <a:srgbClr val="000000"/>
                  </a:solidFill>
                  <a:effectLst/>
                  <a:uLnTx/>
                  <a:uFillTx/>
                  <a:latin typeface="Calibri"/>
                  <a:ea typeface="Calibri"/>
                  <a:cs typeface="Calibri"/>
                  <a:sym typeface="Calibri"/>
                </a:rPr>
                <a:t>cont</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Rd18</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MPT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650" name="Google Shape;1650;g247f718b2f6_0_2449"/>
            <p:cNvSpPr txBox="1"/>
            <p:nvPr/>
          </p:nvSpPr>
          <p:spPr>
            <a:xfrm>
              <a:off x="4617153" y="1936140"/>
              <a:ext cx="890068"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8B3D9A"/>
                </a:buClr>
                <a:buSzPts val="1600"/>
                <a:buFont typeface="Calibri"/>
                <a:buNone/>
                <a:tabLst/>
                <a:defRPr/>
              </a:pPr>
              <a:r>
                <a:rPr kumimoji="0" lang="tr-TR" sz="1600" b="1" i="0" u="none" strike="noStrike" kern="1200" cap="none" spc="0" normalizeH="0" baseline="0" noProof="0" dirty="0" err="1">
                  <a:ln>
                    <a:noFill/>
                  </a:ln>
                  <a:solidFill>
                    <a:srgbClr val="000000"/>
                  </a:solidFill>
                  <a:effectLst/>
                  <a:uLnTx/>
                  <a:uFillTx/>
                  <a:latin typeface="Calibri"/>
                  <a:ea typeface="Calibri"/>
                  <a:cs typeface="Calibri"/>
                  <a:sym typeface="Calibri"/>
                </a:rPr>
                <a:t>Median</a:t>
              </a:r>
              <a: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t> </a:t>
              </a:r>
              <a:b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t>OS, </a:t>
              </a:r>
              <a:r>
                <a:rPr kumimoji="0" lang="tr-TR" sz="1600" b="1" i="0" u="none" strike="noStrike" kern="1200" cap="none" spc="0" normalizeH="0" baseline="0" noProof="0" dirty="0" err="1">
                  <a:ln>
                    <a:noFill/>
                  </a:ln>
                  <a:solidFill>
                    <a:srgbClr val="000000"/>
                  </a:solidFill>
                  <a:effectLst/>
                  <a:uLnTx/>
                  <a:uFillTx/>
                  <a:latin typeface="Calibri"/>
                  <a:ea typeface="Calibri"/>
                  <a:cs typeface="Calibri"/>
                  <a:sym typeface="Calibri"/>
                </a:rPr>
                <a:t>Mo</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1" i="0" u="none" strike="noStrike" kern="1200" cap="none" spc="0" normalizeH="0" baseline="0" noProof="0" dirty="0">
                  <a:ln>
                    <a:noFill/>
                  </a:ln>
                  <a:solidFill>
                    <a:srgbClr val="FF0000"/>
                  </a:solidFill>
                  <a:effectLst/>
                  <a:uLnTx/>
                  <a:uFillTx/>
                  <a:latin typeface="Calibri"/>
                  <a:ea typeface="Calibri"/>
                  <a:cs typeface="Calibri"/>
                  <a:sym typeface="Calibri"/>
                </a:rPr>
                <a:t>59.1</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t>62.3</a:t>
              </a:r>
              <a:br>
                <a:rPr kumimoji="0" lang="tr-TR" sz="1600"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tr-TR" sz="1600" b="0" i="0" u="none" strike="noStrike" kern="1200" cap="none" spc="0" normalizeH="0" baseline="0" noProof="0" dirty="0">
                  <a:ln>
                    <a:noFill/>
                  </a:ln>
                  <a:solidFill>
                    <a:srgbClr val="FF0000"/>
                  </a:solidFill>
                  <a:effectLst/>
                  <a:uLnTx/>
                  <a:uFillTx/>
                  <a:latin typeface="Calibri"/>
                  <a:ea typeface="Calibri"/>
                  <a:cs typeface="Calibri"/>
                  <a:sym typeface="Calibri"/>
                </a:rPr>
                <a:t>49.1</a:t>
              </a:r>
              <a:endParaRPr kumimoji="0" sz="1400" b="0" i="0" u="none" strike="noStrike" kern="1200" cap="none" spc="0" normalizeH="0" baseline="0" noProof="0" dirty="0">
                <a:ln>
                  <a:noFill/>
                </a:ln>
                <a:solidFill>
                  <a:srgbClr val="FF0000"/>
                </a:solidFill>
                <a:effectLst/>
                <a:uLnTx/>
                <a:uFillTx/>
                <a:latin typeface="Arial"/>
                <a:ea typeface="Arial"/>
                <a:cs typeface="Arial"/>
                <a:sym typeface="Arial"/>
              </a:endParaRPr>
            </a:p>
          </p:txBody>
        </p:sp>
        <p:cxnSp>
          <p:nvCxnSpPr>
            <p:cNvPr id="1651" name="Google Shape;1651;g247f718b2f6_0_2449"/>
            <p:cNvCxnSpPr/>
            <p:nvPr/>
          </p:nvCxnSpPr>
          <p:spPr>
            <a:xfrm rot="10800000">
              <a:off x="3735086" y="2612292"/>
              <a:ext cx="274200" cy="0"/>
            </a:xfrm>
            <a:prstGeom prst="straightConnector1">
              <a:avLst/>
            </a:prstGeom>
            <a:noFill/>
            <a:ln w="28575" cap="flat" cmpd="sng">
              <a:solidFill>
                <a:schemeClr val="accent3"/>
              </a:solidFill>
              <a:prstDash val="solid"/>
              <a:round/>
              <a:headEnd type="none" w="sm" len="sm"/>
              <a:tailEnd type="none" w="sm" len="sm"/>
            </a:ln>
          </p:spPr>
        </p:cxnSp>
        <p:cxnSp>
          <p:nvCxnSpPr>
            <p:cNvPr id="1652" name="Google Shape;1652;g247f718b2f6_0_2449"/>
            <p:cNvCxnSpPr/>
            <p:nvPr/>
          </p:nvCxnSpPr>
          <p:spPr>
            <a:xfrm rot="10800000">
              <a:off x="3735086" y="3065395"/>
              <a:ext cx="274200" cy="0"/>
            </a:xfrm>
            <a:prstGeom prst="straightConnector1">
              <a:avLst/>
            </a:prstGeom>
            <a:noFill/>
            <a:ln w="28575" cap="flat" cmpd="sng">
              <a:solidFill>
                <a:schemeClr val="accent4"/>
              </a:solidFill>
              <a:prstDash val="solid"/>
              <a:round/>
              <a:headEnd type="none" w="sm" len="sm"/>
              <a:tailEnd type="none" w="sm" len="sm"/>
            </a:ln>
          </p:spPr>
        </p:cxnSp>
        <p:cxnSp>
          <p:nvCxnSpPr>
            <p:cNvPr id="1653" name="Google Shape;1653;g247f718b2f6_0_2449"/>
            <p:cNvCxnSpPr/>
            <p:nvPr/>
          </p:nvCxnSpPr>
          <p:spPr>
            <a:xfrm rot="10800000">
              <a:off x="3735086" y="2833763"/>
              <a:ext cx="274200" cy="0"/>
            </a:xfrm>
            <a:prstGeom prst="straightConnector1">
              <a:avLst/>
            </a:prstGeom>
            <a:noFill/>
            <a:ln w="28575" cap="flat" cmpd="sng">
              <a:solidFill>
                <a:schemeClr val="accent1"/>
              </a:solidFill>
              <a:prstDash val="solid"/>
              <a:round/>
              <a:headEnd type="none" w="sm" len="sm"/>
              <a:tailEnd type="none" w="sm" len="sm"/>
            </a:ln>
          </p:spPr>
        </p:cxnSp>
      </p:grpSp>
      <p:cxnSp>
        <p:nvCxnSpPr>
          <p:cNvPr id="1654" name="Google Shape;1654;g247f718b2f6_0_2449"/>
          <p:cNvCxnSpPr>
            <a:endCxn id="1655" idx="2"/>
          </p:cNvCxnSpPr>
          <p:nvPr/>
        </p:nvCxnSpPr>
        <p:spPr>
          <a:xfrm rot="10800000">
            <a:off x="8150532" y="3507106"/>
            <a:ext cx="0" cy="2228400"/>
          </a:xfrm>
          <a:prstGeom prst="straightConnector1">
            <a:avLst/>
          </a:prstGeom>
          <a:noFill/>
          <a:ln w="28575" cap="flat" cmpd="sng">
            <a:solidFill>
              <a:schemeClr val="dk2"/>
            </a:solidFill>
            <a:prstDash val="dot"/>
            <a:round/>
            <a:headEnd type="none" w="sm" len="sm"/>
            <a:tailEnd type="none" w="sm" len="sm"/>
          </a:ln>
        </p:spPr>
      </p:cxnSp>
      <p:sp>
        <p:nvSpPr>
          <p:cNvPr id="1655" name="Google Shape;1655;g247f718b2f6_0_2449"/>
          <p:cNvSpPr txBox="1"/>
          <p:nvPr/>
        </p:nvSpPr>
        <p:spPr>
          <a:xfrm>
            <a:off x="7650432" y="3137806"/>
            <a:ext cx="10002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dirty="0">
                <a:ln>
                  <a:noFill/>
                </a:ln>
                <a:solidFill>
                  <a:srgbClr val="000000"/>
                </a:solidFill>
                <a:effectLst/>
                <a:uLnTx/>
                <a:uFillTx/>
                <a:latin typeface="Calibri"/>
                <a:ea typeface="Calibri"/>
                <a:cs typeface="Calibri"/>
                <a:sym typeface="Calibri"/>
              </a:rPr>
              <a:t>4-yr OS</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656" name="Google Shape;1656;g247f718b2f6_0_2449"/>
          <p:cNvSpPr txBox="1"/>
          <p:nvPr/>
        </p:nvSpPr>
        <p:spPr>
          <a:xfrm>
            <a:off x="9603304" y="2805058"/>
            <a:ext cx="885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1471D"/>
              </a:buClr>
              <a:buSzPts val="1800"/>
              <a:buFont typeface="Calibri"/>
              <a:buNone/>
              <a:tabLst/>
              <a:defRPr/>
            </a:pPr>
            <a:r>
              <a:rPr kumimoji="0" lang="tr-TR" sz="1800" b="1" i="0" u="none" strike="noStrike" kern="1200" cap="none" spc="0" normalizeH="0" baseline="0" noProof="0">
                <a:ln>
                  <a:noFill/>
                </a:ln>
                <a:solidFill>
                  <a:srgbClr val="E1471D"/>
                </a:solidFill>
                <a:effectLst/>
                <a:uLnTx/>
                <a:uFillTx/>
                <a:latin typeface="Calibri"/>
                <a:ea typeface="Calibri"/>
                <a:cs typeface="Calibri"/>
                <a:sym typeface="Calibri"/>
              </a:rPr>
              <a:t>59.0%</a:t>
            </a:r>
            <a:endParaRPr kumimoji="0" sz="1800" b="0" i="0" u="none" strike="noStrike" kern="1200" cap="none" spc="0" normalizeH="0" baseline="0" noProof="0">
              <a:ln>
                <a:noFill/>
              </a:ln>
              <a:solidFill>
                <a:srgbClr val="E1471D"/>
              </a:solidFill>
              <a:effectLst/>
              <a:uLnTx/>
              <a:uFillTx/>
              <a:latin typeface="Calibri"/>
              <a:ea typeface="Calibri"/>
              <a:cs typeface="Calibri"/>
              <a:sym typeface="Calibri"/>
            </a:endParaRPr>
          </a:p>
        </p:txBody>
      </p:sp>
      <p:sp>
        <p:nvSpPr>
          <p:cNvPr id="1657" name="Google Shape;1657;g247f718b2f6_0_2449"/>
          <p:cNvSpPr txBox="1"/>
          <p:nvPr/>
        </p:nvSpPr>
        <p:spPr>
          <a:xfrm>
            <a:off x="9790485" y="3033034"/>
            <a:ext cx="885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15873"/>
              </a:buClr>
              <a:buSzPts val="1800"/>
              <a:buFont typeface="Calibri"/>
              <a:buNone/>
              <a:tabLst/>
              <a:defRPr/>
            </a:pPr>
            <a:r>
              <a:rPr kumimoji="0" lang="tr-TR" sz="1800" b="1" i="0" u="none" strike="noStrike" kern="1200" cap="none" spc="0" normalizeH="0" baseline="0" noProof="0" dirty="0">
                <a:ln>
                  <a:noFill/>
                </a:ln>
                <a:solidFill>
                  <a:srgbClr val="015873"/>
                </a:solidFill>
                <a:effectLst/>
                <a:uLnTx/>
                <a:uFillTx/>
                <a:latin typeface="Calibri"/>
                <a:ea typeface="Calibri"/>
                <a:cs typeface="Calibri"/>
                <a:sym typeface="Calibri"/>
              </a:rPr>
              <a:t>58.0%</a:t>
            </a:r>
            <a:endParaRPr kumimoji="0" sz="1800" b="0" i="0" u="none" strike="noStrike" kern="1200" cap="none" spc="0" normalizeH="0" baseline="0" noProof="0" dirty="0">
              <a:ln>
                <a:noFill/>
              </a:ln>
              <a:solidFill>
                <a:srgbClr val="015873"/>
              </a:solidFill>
              <a:effectLst/>
              <a:uLnTx/>
              <a:uFillTx/>
              <a:latin typeface="Calibri"/>
              <a:ea typeface="Calibri"/>
              <a:cs typeface="Calibri"/>
              <a:sym typeface="Calibri"/>
            </a:endParaRPr>
          </a:p>
        </p:txBody>
      </p:sp>
      <p:sp>
        <p:nvSpPr>
          <p:cNvPr id="1658" name="Google Shape;1658;g247f718b2f6_0_2449"/>
          <p:cNvSpPr txBox="1"/>
          <p:nvPr/>
        </p:nvSpPr>
        <p:spPr>
          <a:xfrm>
            <a:off x="8682870" y="3538988"/>
            <a:ext cx="885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823B"/>
              </a:buClr>
              <a:buSzPts val="1800"/>
              <a:buFont typeface="Calibri"/>
              <a:buNone/>
              <a:tabLst/>
              <a:defRPr/>
            </a:pPr>
            <a:r>
              <a:rPr kumimoji="0" lang="tr-TR" sz="1800" b="1" i="0" u="none" strike="noStrike" kern="1200" cap="none" spc="0" normalizeH="0" baseline="0" noProof="0">
                <a:ln>
                  <a:noFill/>
                </a:ln>
                <a:solidFill>
                  <a:srgbClr val="00823B"/>
                </a:solidFill>
                <a:effectLst/>
                <a:uLnTx/>
                <a:uFillTx/>
                <a:latin typeface="Calibri"/>
                <a:ea typeface="Calibri"/>
                <a:cs typeface="Calibri"/>
                <a:sym typeface="Calibri"/>
              </a:rPr>
              <a:t>51.7%</a:t>
            </a:r>
            <a:endParaRPr kumimoji="0" sz="1800" b="0" i="0" u="none" strike="noStrike" kern="1200" cap="none" spc="0" normalizeH="0" baseline="0" noProof="0">
              <a:ln>
                <a:noFill/>
              </a:ln>
              <a:solidFill>
                <a:srgbClr val="00823B"/>
              </a:solidFill>
              <a:effectLst/>
              <a:uLnTx/>
              <a:uFillTx/>
              <a:latin typeface="Calibri"/>
              <a:ea typeface="Calibri"/>
              <a:cs typeface="Calibri"/>
              <a:sym typeface="Calibri"/>
            </a:endParaRPr>
          </a:p>
        </p:txBody>
      </p:sp>
      <p:cxnSp>
        <p:nvCxnSpPr>
          <p:cNvPr id="1659" name="Google Shape;1659;g247f718b2f6_0_2449"/>
          <p:cNvCxnSpPr/>
          <p:nvPr/>
        </p:nvCxnSpPr>
        <p:spPr>
          <a:xfrm rot="10800000" flipH="1">
            <a:off x="9656588" y="3092669"/>
            <a:ext cx="82800" cy="178500"/>
          </a:xfrm>
          <a:prstGeom prst="straightConnector1">
            <a:avLst/>
          </a:prstGeom>
          <a:noFill/>
          <a:ln w="28575" cap="flat" cmpd="sng">
            <a:solidFill>
              <a:schemeClr val="accent3"/>
            </a:solidFill>
            <a:prstDash val="solid"/>
            <a:round/>
            <a:headEnd type="none" w="sm" len="sm"/>
            <a:tailEnd type="none" w="sm" len="sm"/>
          </a:ln>
        </p:spPr>
      </p:cxnSp>
      <p:cxnSp>
        <p:nvCxnSpPr>
          <p:cNvPr id="1660" name="Google Shape;1660;g247f718b2f6_0_2449"/>
          <p:cNvCxnSpPr/>
          <p:nvPr/>
        </p:nvCxnSpPr>
        <p:spPr>
          <a:xfrm rot="10800000" flipH="1">
            <a:off x="9424870" y="3520239"/>
            <a:ext cx="225000" cy="119700"/>
          </a:xfrm>
          <a:prstGeom prst="straightConnector1">
            <a:avLst/>
          </a:prstGeom>
          <a:noFill/>
          <a:ln w="28575" cap="flat" cmpd="sng">
            <a:solidFill>
              <a:schemeClr val="accent4"/>
            </a:solidFill>
            <a:prstDash val="solid"/>
            <a:round/>
            <a:headEnd type="none" w="sm" len="sm"/>
            <a:tailEnd type="none" w="sm" len="sm"/>
          </a:ln>
        </p:spPr>
      </p:cxnSp>
      <p:cxnSp>
        <p:nvCxnSpPr>
          <p:cNvPr id="1661" name="Google Shape;1661;g247f718b2f6_0_2449"/>
          <p:cNvCxnSpPr/>
          <p:nvPr/>
        </p:nvCxnSpPr>
        <p:spPr>
          <a:xfrm rot="10800000" flipH="1">
            <a:off x="9664145" y="3177286"/>
            <a:ext cx="225000" cy="119700"/>
          </a:xfrm>
          <a:prstGeom prst="straightConnector1">
            <a:avLst/>
          </a:prstGeom>
          <a:noFill/>
          <a:ln w="28575" cap="flat" cmpd="sng">
            <a:solidFill>
              <a:schemeClr val="accent1"/>
            </a:solidFill>
            <a:prstDash val="solid"/>
            <a:round/>
            <a:headEnd type="none" w="sm" len="sm"/>
            <a:tailEnd type="none" w="sm" len="sm"/>
          </a:ln>
        </p:spPr>
      </p:cxnSp>
      <p:sp>
        <p:nvSpPr>
          <p:cNvPr id="1662" name="Google Shape;1662;g247f718b2f6_0_2449"/>
          <p:cNvSpPr txBox="1"/>
          <p:nvPr/>
        </p:nvSpPr>
        <p:spPr>
          <a:xfrm>
            <a:off x="5912428" y="5273085"/>
            <a:ext cx="1190100" cy="10158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1" i="0" u="none" strike="noStrike" kern="1200" cap="none" spc="0" normalizeH="0" baseline="0" noProof="0">
                <a:ln>
                  <a:noFill/>
                </a:ln>
                <a:solidFill>
                  <a:srgbClr val="000000"/>
                </a:solidFill>
                <a:effectLst/>
                <a:uLnTx/>
                <a:uFillTx/>
                <a:latin typeface="Calibri"/>
                <a:ea typeface="Calibri"/>
                <a:cs typeface="Calibri"/>
                <a:sym typeface="Calibri"/>
              </a:rPr>
              <a:t>Patients  at Risk, n</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Rd cont</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Rd18</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MPT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3" name="Google Shape;1663;g247f718b2f6_0_2449"/>
          <p:cNvSpPr txBox="1"/>
          <p:nvPr/>
        </p:nvSpPr>
        <p:spPr>
          <a:xfrm>
            <a:off x="6945129"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535</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541</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547</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4" name="Google Shape;1664;g247f718b2f6_0_2449"/>
          <p:cNvSpPr txBox="1"/>
          <p:nvPr/>
        </p:nvSpPr>
        <p:spPr>
          <a:xfrm>
            <a:off x="7559012"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457</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465</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448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5" name="Google Shape;1665;g247f718b2f6_0_2449"/>
          <p:cNvSpPr txBox="1"/>
          <p:nvPr/>
        </p:nvSpPr>
        <p:spPr>
          <a:xfrm>
            <a:off x="8172895"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403</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394</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375</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6" name="Google Shape;1666;g247f718b2f6_0_2449"/>
          <p:cNvSpPr txBox="1"/>
          <p:nvPr/>
        </p:nvSpPr>
        <p:spPr>
          <a:xfrm>
            <a:off x="8786778"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340</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333</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313</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7" name="Google Shape;1667;g247f718b2f6_0_2449"/>
          <p:cNvSpPr txBox="1"/>
          <p:nvPr/>
        </p:nvSpPr>
        <p:spPr>
          <a:xfrm>
            <a:off x="9400661"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277</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283</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254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8" name="Google Shape;1668;g247f718b2f6_0_2449"/>
          <p:cNvSpPr txBox="1"/>
          <p:nvPr/>
        </p:nvSpPr>
        <p:spPr>
          <a:xfrm>
            <a:off x="10014544"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226</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239</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192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9" name="Google Shape;1669;g247f718b2f6_0_2449"/>
          <p:cNvSpPr txBox="1"/>
          <p:nvPr/>
        </p:nvSpPr>
        <p:spPr>
          <a:xfrm>
            <a:off x="11242307"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6</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7</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0" name="Google Shape;1670;g247f718b2f6_0_2449"/>
          <p:cNvSpPr txBox="1"/>
          <p:nvPr/>
        </p:nvSpPr>
        <p:spPr>
          <a:xfrm>
            <a:off x="10628427" y="5653478"/>
            <a:ext cx="5358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97</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96</a:t>
            </a:r>
            <a:b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200" b="0" i="0" u="none" strike="noStrike" kern="1200" cap="none" spc="0" normalizeH="0" baseline="0" noProof="0">
                <a:ln>
                  <a:noFill/>
                </a:ln>
                <a:solidFill>
                  <a:srgbClr val="000000"/>
                </a:solidFill>
                <a:effectLst/>
                <a:uLnTx/>
                <a:uFillTx/>
                <a:latin typeface="Calibri"/>
                <a:ea typeface="Calibri"/>
                <a:cs typeface="Calibri"/>
                <a:sym typeface="Calibri"/>
              </a:rPr>
              <a:t>78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71" name="Google Shape;1671;g247f718b2f6_0_2449"/>
          <p:cNvGrpSpPr/>
          <p:nvPr/>
        </p:nvGrpSpPr>
        <p:grpSpPr>
          <a:xfrm>
            <a:off x="1318954" y="2011680"/>
            <a:ext cx="4370070" cy="2452688"/>
            <a:chOff x="1173480" y="1981200"/>
            <a:chExt cx="4370070" cy="2452688"/>
          </a:xfrm>
        </p:grpSpPr>
        <p:sp>
          <p:nvSpPr>
            <p:cNvPr id="1672" name="Google Shape;1672;g247f718b2f6_0_2449"/>
            <p:cNvSpPr/>
            <p:nvPr/>
          </p:nvSpPr>
          <p:spPr>
            <a:xfrm>
              <a:off x="4562475" y="4391025"/>
              <a:ext cx="981075" cy="42863"/>
            </a:xfrm>
            <a:custGeom>
              <a:avLst/>
              <a:gdLst/>
              <a:ahLst/>
              <a:cxnLst/>
              <a:rect l="l" t="t" r="r" b="b"/>
              <a:pathLst>
                <a:path w="981075" h="42863" extrusionOk="0">
                  <a:moveTo>
                    <a:pt x="981075" y="28575"/>
                  </a:moveTo>
                  <a:lnTo>
                    <a:pt x="338138" y="42863"/>
                  </a:lnTo>
                  <a:lnTo>
                    <a:pt x="295275" y="14288"/>
                  </a:lnTo>
                  <a:lnTo>
                    <a:pt x="66675" y="33338"/>
                  </a:lnTo>
                  <a:lnTo>
                    <a:pt x="66675" y="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73" name="Google Shape;1673;g247f718b2f6_0_2449"/>
            <p:cNvSpPr/>
            <p:nvPr/>
          </p:nvSpPr>
          <p:spPr>
            <a:xfrm>
              <a:off x="3614738" y="4071938"/>
              <a:ext cx="957262" cy="319087"/>
            </a:xfrm>
            <a:custGeom>
              <a:avLst/>
              <a:gdLst/>
              <a:ahLst/>
              <a:cxnLst/>
              <a:rect l="l" t="t" r="r" b="b"/>
              <a:pathLst>
                <a:path w="957262" h="319087" extrusionOk="0">
                  <a:moveTo>
                    <a:pt x="947737" y="319087"/>
                  </a:moveTo>
                  <a:lnTo>
                    <a:pt x="957262" y="257175"/>
                  </a:lnTo>
                  <a:lnTo>
                    <a:pt x="885825" y="261937"/>
                  </a:lnTo>
                  <a:lnTo>
                    <a:pt x="881062" y="223837"/>
                  </a:lnTo>
                  <a:lnTo>
                    <a:pt x="752475" y="233362"/>
                  </a:lnTo>
                  <a:lnTo>
                    <a:pt x="752475" y="200025"/>
                  </a:lnTo>
                  <a:lnTo>
                    <a:pt x="604837" y="166687"/>
                  </a:lnTo>
                  <a:lnTo>
                    <a:pt x="504825" y="166687"/>
                  </a:lnTo>
                  <a:lnTo>
                    <a:pt x="438150" y="138112"/>
                  </a:lnTo>
                  <a:lnTo>
                    <a:pt x="338137" y="119062"/>
                  </a:lnTo>
                  <a:lnTo>
                    <a:pt x="285750" y="95250"/>
                  </a:lnTo>
                  <a:lnTo>
                    <a:pt x="238125" y="90487"/>
                  </a:lnTo>
                  <a:lnTo>
                    <a:pt x="180975" y="42862"/>
                  </a:lnTo>
                  <a:lnTo>
                    <a:pt x="38100" y="33337"/>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74" name="Google Shape;1674;g247f718b2f6_0_2449"/>
            <p:cNvSpPr/>
            <p:nvPr/>
          </p:nvSpPr>
          <p:spPr>
            <a:xfrm>
              <a:off x="3371850" y="3971925"/>
              <a:ext cx="238125" cy="100013"/>
            </a:xfrm>
            <a:custGeom>
              <a:avLst/>
              <a:gdLst/>
              <a:ahLst/>
              <a:cxnLst/>
              <a:rect l="l" t="t" r="r" b="b"/>
              <a:pathLst>
                <a:path w="238125" h="100013" extrusionOk="0">
                  <a:moveTo>
                    <a:pt x="238125" y="100013"/>
                  </a:moveTo>
                  <a:lnTo>
                    <a:pt x="123825" y="95250"/>
                  </a:lnTo>
                  <a:lnTo>
                    <a:pt x="85725" y="23813"/>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75" name="Google Shape;1675;g247f718b2f6_0_2449"/>
            <p:cNvSpPr/>
            <p:nvPr/>
          </p:nvSpPr>
          <p:spPr>
            <a:xfrm>
              <a:off x="2823209" y="3747581"/>
              <a:ext cx="552755" cy="230200"/>
            </a:xfrm>
            <a:custGeom>
              <a:avLst/>
              <a:gdLst/>
              <a:ahLst/>
              <a:cxnLst/>
              <a:rect l="l" t="t" r="r" b="b"/>
              <a:pathLst>
                <a:path w="548640" h="217170" extrusionOk="0">
                  <a:moveTo>
                    <a:pt x="548640" y="217170"/>
                  </a:moveTo>
                  <a:lnTo>
                    <a:pt x="518160" y="167640"/>
                  </a:lnTo>
                  <a:lnTo>
                    <a:pt x="415290" y="182880"/>
                  </a:lnTo>
                  <a:lnTo>
                    <a:pt x="396240" y="148590"/>
                  </a:lnTo>
                  <a:lnTo>
                    <a:pt x="323850" y="152400"/>
                  </a:lnTo>
                  <a:lnTo>
                    <a:pt x="316230" y="95250"/>
                  </a:lnTo>
                  <a:lnTo>
                    <a:pt x="232410" y="102870"/>
                  </a:lnTo>
                  <a:lnTo>
                    <a:pt x="213360" y="60960"/>
                  </a:lnTo>
                  <a:lnTo>
                    <a:pt x="72390" y="49530"/>
                  </a:lnTo>
                  <a:lnTo>
                    <a:pt x="45720" y="381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76" name="Google Shape;1676;g247f718b2f6_0_2449"/>
            <p:cNvSpPr/>
            <p:nvPr/>
          </p:nvSpPr>
          <p:spPr>
            <a:xfrm>
              <a:off x="1173480" y="1981200"/>
              <a:ext cx="472440" cy="777240"/>
            </a:xfrm>
            <a:custGeom>
              <a:avLst/>
              <a:gdLst/>
              <a:ahLst/>
              <a:cxnLst/>
              <a:rect l="l" t="t" r="r" b="b"/>
              <a:pathLst>
                <a:path w="472440" h="777240" extrusionOk="0">
                  <a:moveTo>
                    <a:pt x="0" y="0"/>
                  </a:moveTo>
                  <a:lnTo>
                    <a:pt x="15240" y="80010"/>
                  </a:lnTo>
                  <a:lnTo>
                    <a:pt x="38100" y="83820"/>
                  </a:lnTo>
                  <a:lnTo>
                    <a:pt x="38100" y="129540"/>
                  </a:lnTo>
                  <a:lnTo>
                    <a:pt x="72390" y="140970"/>
                  </a:lnTo>
                  <a:lnTo>
                    <a:pt x="72390" y="186690"/>
                  </a:lnTo>
                  <a:lnTo>
                    <a:pt x="110490" y="190500"/>
                  </a:lnTo>
                  <a:lnTo>
                    <a:pt x="110490" y="232410"/>
                  </a:lnTo>
                  <a:lnTo>
                    <a:pt x="148590" y="243840"/>
                  </a:lnTo>
                  <a:lnTo>
                    <a:pt x="148590" y="243840"/>
                  </a:lnTo>
                  <a:lnTo>
                    <a:pt x="175260" y="266700"/>
                  </a:lnTo>
                  <a:lnTo>
                    <a:pt x="179070" y="320040"/>
                  </a:lnTo>
                  <a:lnTo>
                    <a:pt x="213360" y="335280"/>
                  </a:lnTo>
                  <a:lnTo>
                    <a:pt x="213360" y="392430"/>
                  </a:lnTo>
                  <a:lnTo>
                    <a:pt x="262890" y="400050"/>
                  </a:lnTo>
                  <a:lnTo>
                    <a:pt x="251460" y="430530"/>
                  </a:lnTo>
                  <a:lnTo>
                    <a:pt x="278130" y="464820"/>
                  </a:lnTo>
                  <a:lnTo>
                    <a:pt x="300990" y="483870"/>
                  </a:lnTo>
                  <a:lnTo>
                    <a:pt x="312420" y="541020"/>
                  </a:lnTo>
                  <a:lnTo>
                    <a:pt x="358140" y="556260"/>
                  </a:lnTo>
                  <a:lnTo>
                    <a:pt x="361950" y="601980"/>
                  </a:lnTo>
                  <a:lnTo>
                    <a:pt x="388620" y="601980"/>
                  </a:lnTo>
                  <a:lnTo>
                    <a:pt x="388620" y="640080"/>
                  </a:lnTo>
                  <a:lnTo>
                    <a:pt x="407670" y="640080"/>
                  </a:lnTo>
                  <a:lnTo>
                    <a:pt x="403860" y="712470"/>
                  </a:lnTo>
                  <a:lnTo>
                    <a:pt x="441960" y="712470"/>
                  </a:lnTo>
                  <a:lnTo>
                    <a:pt x="441960" y="739140"/>
                  </a:lnTo>
                  <a:lnTo>
                    <a:pt x="472440" y="746760"/>
                  </a:lnTo>
                  <a:lnTo>
                    <a:pt x="472440" y="77724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77" name="Google Shape;1677;g247f718b2f6_0_2449"/>
            <p:cNvSpPr/>
            <p:nvPr/>
          </p:nvSpPr>
          <p:spPr>
            <a:xfrm>
              <a:off x="1638300" y="2766060"/>
              <a:ext cx="118110" cy="106680"/>
            </a:xfrm>
            <a:custGeom>
              <a:avLst/>
              <a:gdLst/>
              <a:ahLst/>
              <a:cxnLst/>
              <a:rect l="l" t="t" r="r" b="b"/>
              <a:pathLst>
                <a:path w="118110" h="106680" extrusionOk="0">
                  <a:moveTo>
                    <a:pt x="0" y="0"/>
                  </a:moveTo>
                  <a:lnTo>
                    <a:pt x="53340" y="34290"/>
                  </a:lnTo>
                  <a:lnTo>
                    <a:pt x="53340" y="34290"/>
                  </a:lnTo>
                  <a:lnTo>
                    <a:pt x="83820" y="106680"/>
                  </a:lnTo>
                  <a:lnTo>
                    <a:pt x="118110" y="10668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78" name="Google Shape;1678;g247f718b2f6_0_2449"/>
            <p:cNvSpPr/>
            <p:nvPr/>
          </p:nvSpPr>
          <p:spPr>
            <a:xfrm>
              <a:off x="1748790" y="2865120"/>
              <a:ext cx="495300" cy="514350"/>
            </a:xfrm>
            <a:custGeom>
              <a:avLst/>
              <a:gdLst/>
              <a:ahLst/>
              <a:cxnLst/>
              <a:rect l="l" t="t" r="r" b="b"/>
              <a:pathLst>
                <a:path w="495300" h="514350" extrusionOk="0">
                  <a:moveTo>
                    <a:pt x="0" y="0"/>
                  </a:moveTo>
                  <a:lnTo>
                    <a:pt x="34290" y="64770"/>
                  </a:lnTo>
                  <a:lnTo>
                    <a:pt x="87630" y="76200"/>
                  </a:lnTo>
                  <a:lnTo>
                    <a:pt x="83820" y="118110"/>
                  </a:lnTo>
                  <a:lnTo>
                    <a:pt x="129540" y="121920"/>
                  </a:lnTo>
                  <a:lnTo>
                    <a:pt x="140970" y="167640"/>
                  </a:lnTo>
                  <a:lnTo>
                    <a:pt x="201930" y="171450"/>
                  </a:lnTo>
                  <a:lnTo>
                    <a:pt x="201930" y="194310"/>
                  </a:lnTo>
                  <a:lnTo>
                    <a:pt x="240030" y="205740"/>
                  </a:lnTo>
                  <a:lnTo>
                    <a:pt x="236220" y="228600"/>
                  </a:lnTo>
                  <a:lnTo>
                    <a:pt x="285750" y="232410"/>
                  </a:lnTo>
                  <a:lnTo>
                    <a:pt x="285750" y="270510"/>
                  </a:lnTo>
                  <a:lnTo>
                    <a:pt x="312420" y="281940"/>
                  </a:lnTo>
                  <a:lnTo>
                    <a:pt x="308610" y="339090"/>
                  </a:lnTo>
                  <a:lnTo>
                    <a:pt x="342900" y="354330"/>
                  </a:lnTo>
                  <a:lnTo>
                    <a:pt x="346710" y="434340"/>
                  </a:lnTo>
                  <a:lnTo>
                    <a:pt x="407670" y="449580"/>
                  </a:lnTo>
                  <a:lnTo>
                    <a:pt x="430530" y="480060"/>
                  </a:lnTo>
                  <a:lnTo>
                    <a:pt x="457200" y="480060"/>
                  </a:lnTo>
                  <a:lnTo>
                    <a:pt x="457200" y="506730"/>
                  </a:lnTo>
                  <a:lnTo>
                    <a:pt x="495300" y="51435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79" name="Google Shape;1679;g247f718b2f6_0_2449"/>
            <p:cNvSpPr/>
            <p:nvPr/>
          </p:nvSpPr>
          <p:spPr>
            <a:xfrm>
              <a:off x="2205990" y="3383280"/>
              <a:ext cx="194310" cy="129540"/>
            </a:xfrm>
            <a:custGeom>
              <a:avLst/>
              <a:gdLst/>
              <a:ahLst/>
              <a:cxnLst/>
              <a:rect l="l" t="t" r="r" b="b"/>
              <a:pathLst>
                <a:path w="194310" h="129540" extrusionOk="0">
                  <a:moveTo>
                    <a:pt x="0" y="3810"/>
                  </a:moveTo>
                  <a:lnTo>
                    <a:pt x="76200" y="0"/>
                  </a:lnTo>
                  <a:lnTo>
                    <a:pt x="83820" y="45720"/>
                  </a:lnTo>
                  <a:lnTo>
                    <a:pt x="118110" y="45720"/>
                  </a:lnTo>
                  <a:lnTo>
                    <a:pt x="137160" y="80010"/>
                  </a:lnTo>
                  <a:lnTo>
                    <a:pt x="194310" y="87630"/>
                  </a:lnTo>
                  <a:lnTo>
                    <a:pt x="194310" y="12954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80" name="Google Shape;1680;g247f718b2f6_0_2449"/>
            <p:cNvSpPr/>
            <p:nvPr/>
          </p:nvSpPr>
          <p:spPr>
            <a:xfrm>
              <a:off x="2522220" y="3577590"/>
              <a:ext cx="300990" cy="167640"/>
            </a:xfrm>
            <a:custGeom>
              <a:avLst/>
              <a:gdLst/>
              <a:ahLst/>
              <a:cxnLst/>
              <a:rect l="l" t="t" r="r" b="b"/>
              <a:pathLst>
                <a:path w="300990" h="167640" extrusionOk="0">
                  <a:moveTo>
                    <a:pt x="300990" y="167640"/>
                  </a:moveTo>
                  <a:lnTo>
                    <a:pt x="240030" y="140970"/>
                  </a:lnTo>
                  <a:lnTo>
                    <a:pt x="213360" y="102870"/>
                  </a:lnTo>
                  <a:lnTo>
                    <a:pt x="160020" y="99060"/>
                  </a:lnTo>
                  <a:lnTo>
                    <a:pt x="110490" y="41910"/>
                  </a:lnTo>
                  <a:lnTo>
                    <a:pt x="76200" y="41910"/>
                  </a:lnTo>
                  <a:lnTo>
                    <a:pt x="64770" y="0"/>
                  </a:lnTo>
                  <a:lnTo>
                    <a:pt x="0" y="381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81" name="Google Shape;1681;g247f718b2f6_0_2449"/>
            <p:cNvSpPr/>
            <p:nvPr/>
          </p:nvSpPr>
          <p:spPr>
            <a:xfrm>
              <a:off x="2396490" y="3493770"/>
              <a:ext cx="144780" cy="72390"/>
            </a:xfrm>
            <a:custGeom>
              <a:avLst/>
              <a:gdLst/>
              <a:ahLst/>
              <a:cxnLst/>
              <a:rect l="l" t="t" r="r" b="b"/>
              <a:pathLst>
                <a:path w="144780" h="72390" extrusionOk="0">
                  <a:moveTo>
                    <a:pt x="0" y="7620"/>
                  </a:moveTo>
                  <a:lnTo>
                    <a:pt x="49530" y="0"/>
                  </a:lnTo>
                  <a:lnTo>
                    <a:pt x="68580" y="34290"/>
                  </a:lnTo>
                  <a:lnTo>
                    <a:pt x="110490" y="30480"/>
                  </a:lnTo>
                  <a:lnTo>
                    <a:pt x="144780" y="7239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1682" name="Google Shape;1682;g247f718b2f6_0_2449"/>
          <p:cNvGrpSpPr/>
          <p:nvPr/>
        </p:nvGrpSpPr>
        <p:grpSpPr>
          <a:xfrm>
            <a:off x="1307524" y="2007870"/>
            <a:ext cx="4442460" cy="2903220"/>
            <a:chOff x="1162050" y="1977390"/>
            <a:chExt cx="4442460" cy="2903220"/>
          </a:xfrm>
        </p:grpSpPr>
        <p:sp>
          <p:nvSpPr>
            <p:cNvPr id="1683" name="Google Shape;1683;g247f718b2f6_0_2449"/>
            <p:cNvSpPr/>
            <p:nvPr/>
          </p:nvSpPr>
          <p:spPr>
            <a:xfrm>
              <a:off x="3116580" y="4472940"/>
              <a:ext cx="2487930" cy="407670"/>
            </a:xfrm>
            <a:custGeom>
              <a:avLst/>
              <a:gdLst/>
              <a:ahLst/>
              <a:cxnLst/>
              <a:rect l="l" t="t" r="r" b="b"/>
              <a:pathLst>
                <a:path w="2487930" h="407670" extrusionOk="0">
                  <a:moveTo>
                    <a:pt x="2487930" y="407670"/>
                  </a:moveTo>
                  <a:lnTo>
                    <a:pt x="1927860" y="407670"/>
                  </a:lnTo>
                  <a:lnTo>
                    <a:pt x="1905000" y="377190"/>
                  </a:lnTo>
                  <a:lnTo>
                    <a:pt x="1565910" y="388620"/>
                  </a:lnTo>
                  <a:lnTo>
                    <a:pt x="1562100" y="369570"/>
                  </a:lnTo>
                  <a:lnTo>
                    <a:pt x="1402080" y="369570"/>
                  </a:lnTo>
                  <a:lnTo>
                    <a:pt x="1383030" y="335280"/>
                  </a:lnTo>
                  <a:lnTo>
                    <a:pt x="1223010" y="335280"/>
                  </a:lnTo>
                  <a:lnTo>
                    <a:pt x="1181100" y="274320"/>
                  </a:lnTo>
                  <a:lnTo>
                    <a:pt x="1028700" y="266700"/>
                  </a:lnTo>
                  <a:lnTo>
                    <a:pt x="1032510" y="247650"/>
                  </a:lnTo>
                  <a:lnTo>
                    <a:pt x="960120" y="251460"/>
                  </a:lnTo>
                  <a:lnTo>
                    <a:pt x="956310" y="224790"/>
                  </a:lnTo>
                  <a:lnTo>
                    <a:pt x="712470" y="220980"/>
                  </a:lnTo>
                  <a:lnTo>
                    <a:pt x="579120" y="175260"/>
                  </a:lnTo>
                  <a:lnTo>
                    <a:pt x="438150" y="163830"/>
                  </a:lnTo>
                  <a:lnTo>
                    <a:pt x="354330" y="156210"/>
                  </a:lnTo>
                  <a:lnTo>
                    <a:pt x="274320" y="99060"/>
                  </a:lnTo>
                  <a:lnTo>
                    <a:pt x="205740" y="99060"/>
                  </a:lnTo>
                  <a:lnTo>
                    <a:pt x="179070" y="53340"/>
                  </a:lnTo>
                  <a:lnTo>
                    <a:pt x="125730" y="60960"/>
                  </a:lnTo>
                  <a:lnTo>
                    <a:pt x="64770"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84" name="Google Shape;1684;g247f718b2f6_0_2449"/>
            <p:cNvSpPr/>
            <p:nvPr/>
          </p:nvSpPr>
          <p:spPr>
            <a:xfrm>
              <a:off x="2862309" y="4254247"/>
              <a:ext cx="250231" cy="222714"/>
            </a:xfrm>
            <a:custGeom>
              <a:avLst/>
              <a:gdLst/>
              <a:ahLst/>
              <a:cxnLst/>
              <a:rect l="l" t="t" r="r" b="b"/>
              <a:pathLst>
                <a:path w="240030" h="205740" extrusionOk="0">
                  <a:moveTo>
                    <a:pt x="240030" y="205740"/>
                  </a:moveTo>
                  <a:lnTo>
                    <a:pt x="228600" y="152400"/>
                  </a:lnTo>
                  <a:lnTo>
                    <a:pt x="194310" y="156210"/>
                  </a:lnTo>
                  <a:lnTo>
                    <a:pt x="182880" y="118110"/>
                  </a:lnTo>
                  <a:lnTo>
                    <a:pt x="110490" y="12192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85" name="Google Shape;1685;g247f718b2f6_0_2449"/>
            <p:cNvSpPr/>
            <p:nvPr/>
          </p:nvSpPr>
          <p:spPr>
            <a:xfrm>
              <a:off x="1162050" y="1977390"/>
              <a:ext cx="1181100" cy="1760220"/>
            </a:xfrm>
            <a:custGeom>
              <a:avLst/>
              <a:gdLst/>
              <a:ahLst/>
              <a:cxnLst/>
              <a:rect l="l" t="t" r="r" b="b"/>
              <a:pathLst>
                <a:path w="1181100" h="1760220" extrusionOk="0">
                  <a:moveTo>
                    <a:pt x="0" y="0"/>
                  </a:moveTo>
                  <a:lnTo>
                    <a:pt x="99060" y="95250"/>
                  </a:lnTo>
                  <a:lnTo>
                    <a:pt x="148590" y="102870"/>
                  </a:lnTo>
                  <a:lnTo>
                    <a:pt x="182880" y="175260"/>
                  </a:lnTo>
                  <a:lnTo>
                    <a:pt x="236220" y="297180"/>
                  </a:lnTo>
                  <a:lnTo>
                    <a:pt x="281940" y="320040"/>
                  </a:lnTo>
                  <a:lnTo>
                    <a:pt x="285750" y="377190"/>
                  </a:lnTo>
                  <a:lnTo>
                    <a:pt x="312420" y="396240"/>
                  </a:lnTo>
                  <a:lnTo>
                    <a:pt x="335280" y="476250"/>
                  </a:lnTo>
                  <a:lnTo>
                    <a:pt x="369570" y="491490"/>
                  </a:lnTo>
                  <a:lnTo>
                    <a:pt x="403860" y="567690"/>
                  </a:lnTo>
                  <a:lnTo>
                    <a:pt x="426720" y="647700"/>
                  </a:lnTo>
                  <a:lnTo>
                    <a:pt x="502920" y="704850"/>
                  </a:lnTo>
                  <a:lnTo>
                    <a:pt x="560070" y="746760"/>
                  </a:lnTo>
                  <a:lnTo>
                    <a:pt x="571500" y="792480"/>
                  </a:lnTo>
                  <a:lnTo>
                    <a:pt x="704850" y="891540"/>
                  </a:lnTo>
                  <a:lnTo>
                    <a:pt x="754380" y="933450"/>
                  </a:lnTo>
                  <a:lnTo>
                    <a:pt x="765810" y="979170"/>
                  </a:lnTo>
                  <a:lnTo>
                    <a:pt x="891540" y="1047750"/>
                  </a:lnTo>
                  <a:lnTo>
                    <a:pt x="895350" y="1097280"/>
                  </a:lnTo>
                  <a:lnTo>
                    <a:pt x="918210" y="1116330"/>
                  </a:lnTo>
                  <a:lnTo>
                    <a:pt x="922020" y="1215390"/>
                  </a:lnTo>
                  <a:lnTo>
                    <a:pt x="948690" y="1230630"/>
                  </a:lnTo>
                  <a:lnTo>
                    <a:pt x="952500" y="1314450"/>
                  </a:lnTo>
                  <a:lnTo>
                    <a:pt x="990600" y="1337310"/>
                  </a:lnTo>
                  <a:lnTo>
                    <a:pt x="998220" y="1409700"/>
                  </a:lnTo>
                  <a:lnTo>
                    <a:pt x="1043940" y="1474470"/>
                  </a:lnTo>
                  <a:lnTo>
                    <a:pt x="1032510" y="1516380"/>
                  </a:lnTo>
                  <a:lnTo>
                    <a:pt x="1066800" y="1539240"/>
                  </a:lnTo>
                  <a:lnTo>
                    <a:pt x="1066800" y="1592580"/>
                  </a:lnTo>
                  <a:lnTo>
                    <a:pt x="1101090" y="1607820"/>
                  </a:lnTo>
                  <a:lnTo>
                    <a:pt x="1101090" y="1653540"/>
                  </a:lnTo>
                  <a:lnTo>
                    <a:pt x="1139190" y="1668780"/>
                  </a:lnTo>
                  <a:lnTo>
                    <a:pt x="1143000" y="1714500"/>
                  </a:lnTo>
                  <a:lnTo>
                    <a:pt x="1173480" y="1725930"/>
                  </a:lnTo>
                  <a:lnTo>
                    <a:pt x="1181100" y="176022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86" name="Google Shape;1686;g247f718b2f6_0_2449"/>
            <p:cNvSpPr/>
            <p:nvPr/>
          </p:nvSpPr>
          <p:spPr>
            <a:xfrm>
              <a:off x="2541270" y="3977640"/>
              <a:ext cx="331756" cy="281607"/>
            </a:xfrm>
            <a:custGeom>
              <a:avLst/>
              <a:gdLst/>
              <a:ahLst/>
              <a:cxnLst/>
              <a:rect l="l" t="t" r="r" b="b"/>
              <a:pathLst>
                <a:path w="327660" h="278130" extrusionOk="0">
                  <a:moveTo>
                    <a:pt x="327660" y="278130"/>
                  </a:moveTo>
                  <a:lnTo>
                    <a:pt x="224790" y="278130"/>
                  </a:lnTo>
                  <a:lnTo>
                    <a:pt x="186690" y="240030"/>
                  </a:lnTo>
                  <a:lnTo>
                    <a:pt x="182880" y="179070"/>
                  </a:lnTo>
                  <a:lnTo>
                    <a:pt x="156210" y="167640"/>
                  </a:lnTo>
                  <a:lnTo>
                    <a:pt x="125730" y="102870"/>
                  </a:lnTo>
                  <a:lnTo>
                    <a:pt x="64770" y="83820"/>
                  </a:lnTo>
                  <a:lnTo>
                    <a:pt x="49530" y="2286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87" name="Google Shape;1687;g247f718b2f6_0_2449"/>
            <p:cNvSpPr/>
            <p:nvPr/>
          </p:nvSpPr>
          <p:spPr>
            <a:xfrm>
              <a:off x="2343150" y="3737610"/>
              <a:ext cx="201930" cy="240030"/>
            </a:xfrm>
            <a:custGeom>
              <a:avLst/>
              <a:gdLst/>
              <a:ahLst/>
              <a:cxnLst/>
              <a:rect l="l" t="t" r="r" b="b"/>
              <a:pathLst>
                <a:path w="201930" h="240030" extrusionOk="0">
                  <a:moveTo>
                    <a:pt x="0" y="0"/>
                  </a:moveTo>
                  <a:lnTo>
                    <a:pt x="34290" y="72390"/>
                  </a:lnTo>
                  <a:lnTo>
                    <a:pt x="83820" y="68580"/>
                  </a:lnTo>
                  <a:lnTo>
                    <a:pt x="95250" y="175260"/>
                  </a:lnTo>
                  <a:lnTo>
                    <a:pt x="133350" y="175260"/>
                  </a:lnTo>
                  <a:lnTo>
                    <a:pt x="163830" y="209550"/>
                  </a:lnTo>
                  <a:lnTo>
                    <a:pt x="194310" y="205740"/>
                  </a:lnTo>
                  <a:lnTo>
                    <a:pt x="201930" y="24003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1688" name="Google Shape;1688;g247f718b2f6_0_2449"/>
          <p:cNvGrpSpPr/>
          <p:nvPr/>
        </p:nvGrpSpPr>
        <p:grpSpPr>
          <a:xfrm>
            <a:off x="7234238" y="2083118"/>
            <a:ext cx="4295775" cy="3009900"/>
            <a:chOff x="7234238" y="2052638"/>
            <a:chExt cx="4295775" cy="3009900"/>
          </a:xfrm>
        </p:grpSpPr>
        <p:sp>
          <p:nvSpPr>
            <p:cNvPr id="1689" name="Google Shape;1689;g247f718b2f6_0_2449"/>
            <p:cNvSpPr/>
            <p:nvPr/>
          </p:nvSpPr>
          <p:spPr>
            <a:xfrm>
              <a:off x="9458325" y="3429000"/>
              <a:ext cx="2071688" cy="1633538"/>
            </a:xfrm>
            <a:custGeom>
              <a:avLst/>
              <a:gdLst/>
              <a:ahLst/>
              <a:cxnLst/>
              <a:rect l="l" t="t" r="r" b="b"/>
              <a:pathLst>
                <a:path w="2071688" h="1633538" extrusionOk="0">
                  <a:moveTo>
                    <a:pt x="2071688" y="1633538"/>
                  </a:moveTo>
                  <a:lnTo>
                    <a:pt x="2071688" y="942975"/>
                  </a:lnTo>
                  <a:lnTo>
                    <a:pt x="1847850" y="942975"/>
                  </a:lnTo>
                  <a:lnTo>
                    <a:pt x="1847850" y="828675"/>
                  </a:lnTo>
                  <a:lnTo>
                    <a:pt x="1757363" y="828675"/>
                  </a:lnTo>
                  <a:lnTo>
                    <a:pt x="1757363" y="776288"/>
                  </a:lnTo>
                  <a:lnTo>
                    <a:pt x="1704975" y="776288"/>
                  </a:lnTo>
                  <a:lnTo>
                    <a:pt x="1704975" y="704850"/>
                  </a:lnTo>
                  <a:lnTo>
                    <a:pt x="1585913" y="704850"/>
                  </a:lnTo>
                  <a:lnTo>
                    <a:pt x="1533525" y="647700"/>
                  </a:lnTo>
                  <a:lnTo>
                    <a:pt x="1476375" y="647700"/>
                  </a:lnTo>
                  <a:lnTo>
                    <a:pt x="1447800" y="609600"/>
                  </a:lnTo>
                  <a:lnTo>
                    <a:pt x="1338263" y="600075"/>
                  </a:lnTo>
                  <a:lnTo>
                    <a:pt x="1300163" y="557213"/>
                  </a:lnTo>
                  <a:lnTo>
                    <a:pt x="1104900" y="542925"/>
                  </a:lnTo>
                  <a:lnTo>
                    <a:pt x="1009650" y="514350"/>
                  </a:lnTo>
                  <a:lnTo>
                    <a:pt x="962025" y="476250"/>
                  </a:lnTo>
                  <a:lnTo>
                    <a:pt x="895350" y="476250"/>
                  </a:lnTo>
                  <a:lnTo>
                    <a:pt x="752475" y="381000"/>
                  </a:lnTo>
                  <a:lnTo>
                    <a:pt x="714375" y="371475"/>
                  </a:lnTo>
                  <a:lnTo>
                    <a:pt x="666750" y="319088"/>
                  </a:lnTo>
                  <a:lnTo>
                    <a:pt x="576263" y="323850"/>
                  </a:lnTo>
                  <a:lnTo>
                    <a:pt x="561975" y="271463"/>
                  </a:lnTo>
                  <a:lnTo>
                    <a:pt x="504825" y="276225"/>
                  </a:lnTo>
                  <a:lnTo>
                    <a:pt x="466725" y="233363"/>
                  </a:lnTo>
                  <a:lnTo>
                    <a:pt x="385763" y="228600"/>
                  </a:lnTo>
                  <a:lnTo>
                    <a:pt x="295275" y="166688"/>
                  </a:lnTo>
                  <a:lnTo>
                    <a:pt x="247650" y="166688"/>
                  </a:lnTo>
                  <a:lnTo>
                    <a:pt x="190500" y="90488"/>
                  </a:lnTo>
                  <a:lnTo>
                    <a:pt x="76200" y="52388"/>
                  </a:lnTo>
                  <a:lnTo>
                    <a:pt x="66675" y="0"/>
                  </a:lnTo>
                  <a:lnTo>
                    <a:pt x="0" y="0"/>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90" name="Google Shape;1690;g247f718b2f6_0_2449"/>
            <p:cNvSpPr/>
            <p:nvPr/>
          </p:nvSpPr>
          <p:spPr>
            <a:xfrm>
              <a:off x="7234238" y="2052638"/>
              <a:ext cx="447675" cy="328612"/>
            </a:xfrm>
            <a:custGeom>
              <a:avLst/>
              <a:gdLst/>
              <a:ahLst/>
              <a:cxnLst/>
              <a:rect l="l" t="t" r="r" b="b"/>
              <a:pathLst>
                <a:path w="447675" h="328612" extrusionOk="0">
                  <a:moveTo>
                    <a:pt x="0" y="0"/>
                  </a:moveTo>
                  <a:lnTo>
                    <a:pt x="85725" y="119062"/>
                  </a:lnTo>
                  <a:lnTo>
                    <a:pt x="128587" y="119062"/>
                  </a:lnTo>
                  <a:lnTo>
                    <a:pt x="195262" y="195262"/>
                  </a:lnTo>
                  <a:lnTo>
                    <a:pt x="238125" y="200025"/>
                  </a:lnTo>
                  <a:lnTo>
                    <a:pt x="252412" y="242887"/>
                  </a:lnTo>
                  <a:lnTo>
                    <a:pt x="300037" y="252412"/>
                  </a:lnTo>
                  <a:lnTo>
                    <a:pt x="323850" y="295275"/>
                  </a:lnTo>
                  <a:lnTo>
                    <a:pt x="447675" y="328612"/>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91" name="Google Shape;1691;g247f718b2f6_0_2449"/>
            <p:cNvSpPr/>
            <p:nvPr/>
          </p:nvSpPr>
          <p:spPr>
            <a:xfrm>
              <a:off x="7672388" y="2381250"/>
              <a:ext cx="1795462" cy="1042988"/>
            </a:xfrm>
            <a:custGeom>
              <a:avLst/>
              <a:gdLst/>
              <a:ahLst/>
              <a:cxnLst/>
              <a:rect l="l" t="t" r="r" b="b"/>
              <a:pathLst>
                <a:path w="1795462" h="1042988" extrusionOk="0">
                  <a:moveTo>
                    <a:pt x="0" y="0"/>
                  </a:moveTo>
                  <a:lnTo>
                    <a:pt x="100012" y="47625"/>
                  </a:lnTo>
                  <a:lnTo>
                    <a:pt x="223837" y="114300"/>
                  </a:lnTo>
                  <a:lnTo>
                    <a:pt x="242887" y="166688"/>
                  </a:lnTo>
                  <a:lnTo>
                    <a:pt x="371475" y="185738"/>
                  </a:lnTo>
                  <a:lnTo>
                    <a:pt x="381000" y="219075"/>
                  </a:lnTo>
                  <a:lnTo>
                    <a:pt x="438150" y="233363"/>
                  </a:lnTo>
                  <a:lnTo>
                    <a:pt x="438150" y="271463"/>
                  </a:lnTo>
                  <a:lnTo>
                    <a:pt x="561975" y="338138"/>
                  </a:lnTo>
                  <a:lnTo>
                    <a:pt x="619125" y="390525"/>
                  </a:lnTo>
                  <a:lnTo>
                    <a:pt x="700087" y="447675"/>
                  </a:lnTo>
                  <a:lnTo>
                    <a:pt x="800100" y="504825"/>
                  </a:lnTo>
                  <a:lnTo>
                    <a:pt x="823912" y="533400"/>
                  </a:lnTo>
                  <a:lnTo>
                    <a:pt x="885825" y="538163"/>
                  </a:lnTo>
                  <a:lnTo>
                    <a:pt x="919162" y="576263"/>
                  </a:lnTo>
                  <a:lnTo>
                    <a:pt x="1000125" y="619125"/>
                  </a:lnTo>
                  <a:lnTo>
                    <a:pt x="1062037" y="623888"/>
                  </a:lnTo>
                  <a:lnTo>
                    <a:pt x="1071562" y="647700"/>
                  </a:lnTo>
                  <a:lnTo>
                    <a:pt x="1128712" y="652463"/>
                  </a:lnTo>
                  <a:lnTo>
                    <a:pt x="1152525" y="671513"/>
                  </a:lnTo>
                  <a:lnTo>
                    <a:pt x="1185862" y="676275"/>
                  </a:lnTo>
                  <a:lnTo>
                    <a:pt x="1204912" y="714375"/>
                  </a:lnTo>
                  <a:lnTo>
                    <a:pt x="1276350" y="714375"/>
                  </a:lnTo>
                  <a:lnTo>
                    <a:pt x="1276350" y="714375"/>
                  </a:lnTo>
                  <a:lnTo>
                    <a:pt x="1323975" y="757238"/>
                  </a:lnTo>
                  <a:lnTo>
                    <a:pt x="1376362" y="838200"/>
                  </a:lnTo>
                  <a:lnTo>
                    <a:pt x="1447800" y="842963"/>
                  </a:lnTo>
                  <a:lnTo>
                    <a:pt x="1485900" y="881063"/>
                  </a:lnTo>
                  <a:lnTo>
                    <a:pt x="1552575" y="881063"/>
                  </a:lnTo>
                  <a:lnTo>
                    <a:pt x="1614487" y="933450"/>
                  </a:lnTo>
                  <a:lnTo>
                    <a:pt x="1662112" y="942975"/>
                  </a:lnTo>
                  <a:lnTo>
                    <a:pt x="1671637" y="962025"/>
                  </a:lnTo>
                  <a:lnTo>
                    <a:pt x="1724025" y="971550"/>
                  </a:lnTo>
                  <a:lnTo>
                    <a:pt x="1728787" y="990600"/>
                  </a:lnTo>
                  <a:lnTo>
                    <a:pt x="1776412" y="990600"/>
                  </a:lnTo>
                  <a:lnTo>
                    <a:pt x="1795462" y="1042988"/>
                  </a:lnTo>
                </a:path>
              </a:pathLst>
            </a:cu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1692" name="Google Shape;1692;g247f718b2f6_0_2449"/>
          <p:cNvGrpSpPr/>
          <p:nvPr/>
        </p:nvGrpSpPr>
        <p:grpSpPr>
          <a:xfrm>
            <a:off x="7219950" y="2064068"/>
            <a:ext cx="4424363" cy="1938337"/>
            <a:chOff x="7219950" y="2033588"/>
            <a:chExt cx="4424363" cy="1938337"/>
          </a:xfrm>
        </p:grpSpPr>
        <p:sp>
          <p:nvSpPr>
            <p:cNvPr id="1693" name="Google Shape;1693;g247f718b2f6_0_2449"/>
            <p:cNvSpPr/>
            <p:nvPr/>
          </p:nvSpPr>
          <p:spPr>
            <a:xfrm>
              <a:off x="8429625" y="2776538"/>
              <a:ext cx="3214688" cy="1195387"/>
            </a:xfrm>
            <a:custGeom>
              <a:avLst/>
              <a:gdLst/>
              <a:ahLst/>
              <a:cxnLst/>
              <a:rect l="l" t="t" r="r" b="b"/>
              <a:pathLst>
                <a:path w="3214688" h="1195387" extrusionOk="0">
                  <a:moveTo>
                    <a:pt x="3214688" y="1195387"/>
                  </a:moveTo>
                  <a:lnTo>
                    <a:pt x="2871788" y="1195387"/>
                  </a:lnTo>
                  <a:lnTo>
                    <a:pt x="2871788" y="1104900"/>
                  </a:lnTo>
                  <a:lnTo>
                    <a:pt x="2805113" y="1104900"/>
                  </a:lnTo>
                  <a:lnTo>
                    <a:pt x="2805113" y="1057275"/>
                  </a:lnTo>
                  <a:lnTo>
                    <a:pt x="2671763" y="1057275"/>
                  </a:lnTo>
                  <a:lnTo>
                    <a:pt x="2628900" y="1014412"/>
                  </a:lnTo>
                  <a:lnTo>
                    <a:pt x="2395538" y="1009650"/>
                  </a:lnTo>
                  <a:lnTo>
                    <a:pt x="2324100" y="957262"/>
                  </a:lnTo>
                  <a:lnTo>
                    <a:pt x="2271713" y="952500"/>
                  </a:lnTo>
                  <a:lnTo>
                    <a:pt x="2266950" y="895350"/>
                  </a:lnTo>
                  <a:lnTo>
                    <a:pt x="1990725" y="785812"/>
                  </a:lnTo>
                  <a:lnTo>
                    <a:pt x="1747838" y="733425"/>
                  </a:lnTo>
                  <a:lnTo>
                    <a:pt x="1671638" y="728662"/>
                  </a:lnTo>
                  <a:lnTo>
                    <a:pt x="1609725" y="685800"/>
                  </a:lnTo>
                  <a:lnTo>
                    <a:pt x="1495425" y="661987"/>
                  </a:lnTo>
                  <a:lnTo>
                    <a:pt x="1423988" y="619125"/>
                  </a:lnTo>
                  <a:lnTo>
                    <a:pt x="1338263" y="628650"/>
                  </a:lnTo>
                  <a:lnTo>
                    <a:pt x="1328738" y="576262"/>
                  </a:lnTo>
                  <a:lnTo>
                    <a:pt x="1190625" y="533400"/>
                  </a:lnTo>
                  <a:lnTo>
                    <a:pt x="1104900" y="476250"/>
                  </a:lnTo>
                  <a:lnTo>
                    <a:pt x="1009650" y="476250"/>
                  </a:lnTo>
                  <a:lnTo>
                    <a:pt x="957263" y="423862"/>
                  </a:lnTo>
                  <a:lnTo>
                    <a:pt x="881063" y="385762"/>
                  </a:lnTo>
                  <a:lnTo>
                    <a:pt x="766763" y="352425"/>
                  </a:lnTo>
                  <a:lnTo>
                    <a:pt x="576263" y="266700"/>
                  </a:lnTo>
                  <a:lnTo>
                    <a:pt x="490538" y="233362"/>
                  </a:lnTo>
                  <a:lnTo>
                    <a:pt x="471488" y="185737"/>
                  </a:lnTo>
                  <a:lnTo>
                    <a:pt x="323850" y="161925"/>
                  </a:lnTo>
                  <a:lnTo>
                    <a:pt x="285750" y="123825"/>
                  </a:lnTo>
                  <a:lnTo>
                    <a:pt x="238125" y="114300"/>
                  </a:lnTo>
                  <a:lnTo>
                    <a:pt x="190500" y="57150"/>
                  </a:lnTo>
                  <a:lnTo>
                    <a:pt x="138113" y="52387"/>
                  </a:lnTo>
                  <a:lnTo>
                    <a:pt x="47625"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94" name="Google Shape;1694;g247f718b2f6_0_2449"/>
            <p:cNvSpPr/>
            <p:nvPr/>
          </p:nvSpPr>
          <p:spPr>
            <a:xfrm>
              <a:off x="7219950" y="2033588"/>
              <a:ext cx="1060407" cy="633127"/>
            </a:xfrm>
            <a:custGeom>
              <a:avLst/>
              <a:gdLst/>
              <a:ahLst/>
              <a:cxnLst/>
              <a:rect l="l" t="t" r="r" b="b"/>
              <a:pathLst>
                <a:path w="1052513" h="647700" extrusionOk="0">
                  <a:moveTo>
                    <a:pt x="0" y="0"/>
                  </a:moveTo>
                  <a:lnTo>
                    <a:pt x="61913" y="52387"/>
                  </a:lnTo>
                  <a:lnTo>
                    <a:pt x="142875" y="47625"/>
                  </a:lnTo>
                  <a:lnTo>
                    <a:pt x="166688" y="95250"/>
                  </a:lnTo>
                  <a:lnTo>
                    <a:pt x="233363" y="95250"/>
                  </a:lnTo>
                  <a:lnTo>
                    <a:pt x="276225" y="142875"/>
                  </a:lnTo>
                  <a:lnTo>
                    <a:pt x="347663" y="180975"/>
                  </a:lnTo>
                  <a:lnTo>
                    <a:pt x="381000" y="180975"/>
                  </a:lnTo>
                  <a:lnTo>
                    <a:pt x="438150" y="247650"/>
                  </a:lnTo>
                  <a:lnTo>
                    <a:pt x="471488" y="261937"/>
                  </a:lnTo>
                  <a:lnTo>
                    <a:pt x="504825" y="304800"/>
                  </a:lnTo>
                  <a:lnTo>
                    <a:pt x="561975" y="342900"/>
                  </a:lnTo>
                  <a:lnTo>
                    <a:pt x="614363" y="381000"/>
                  </a:lnTo>
                  <a:lnTo>
                    <a:pt x="671513" y="419100"/>
                  </a:lnTo>
                  <a:lnTo>
                    <a:pt x="766763" y="490537"/>
                  </a:lnTo>
                  <a:lnTo>
                    <a:pt x="842963" y="533400"/>
                  </a:lnTo>
                  <a:lnTo>
                    <a:pt x="876300" y="561975"/>
                  </a:lnTo>
                  <a:lnTo>
                    <a:pt x="942975" y="576262"/>
                  </a:lnTo>
                  <a:lnTo>
                    <a:pt x="966788" y="614362"/>
                  </a:lnTo>
                  <a:lnTo>
                    <a:pt x="1023938" y="619125"/>
                  </a:lnTo>
                  <a:lnTo>
                    <a:pt x="1052513" y="64770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95" name="Google Shape;1695;g247f718b2f6_0_2449"/>
            <p:cNvSpPr/>
            <p:nvPr/>
          </p:nvSpPr>
          <p:spPr>
            <a:xfrm>
              <a:off x="8280264" y="2666189"/>
              <a:ext cx="149352" cy="108585"/>
            </a:xfrm>
            <a:custGeom>
              <a:avLst/>
              <a:gdLst/>
              <a:ahLst/>
              <a:cxnLst/>
              <a:rect l="l" t="t" r="r" b="b"/>
              <a:pathLst>
                <a:path w="152400" h="114300" extrusionOk="0">
                  <a:moveTo>
                    <a:pt x="0" y="0"/>
                  </a:moveTo>
                  <a:lnTo>
                    <a:pt x="57150" y="66675"/>
                  </a:lnTo>
                  <a:lnTo>
                    <a:pt x="123825" y="85725"/>
                  </a:lnTo>
                  <a:lnTo>
                    <a:pt x="152400" y="11430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2" name="Dikdörtgen 1">
            <a:extLst>
              <a:ext uri="{FF2B5EF4-FFF2-40B4-BE49-F238E27FC236}">
                <a16:creationId xmlns:a16="http://schemas.microsoft.com/office/drawing/2014/main" id="{12592EC4-0CFC-4990-A92E-69DCDD485682}"/>
              </a:ext>
            </a:extLst>
          </p:cNvPr>
          <p:cNvSpPr/>
          <p:nvPr/>
        </p:nvSpPr>
        <p:spPr>
          <a:xfrm>
            <a:off x="3299994" y="1997474"/>
            <a:ext cx="3027070" cy="1301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7" name="Dikdörtgen 156">
            <a:extLst>
              <a:ext uri="{FF2B5EF4-FFF2-40B4-BE49-F238E27FC236}">
                <a16:creationId xmlns:a16="http://schemas.microsoft.com/office/drawing/2014/main" id="{85C5AD7C-10C6-4CF0-AA1A-9ABF79F148F1}"/>
              </a:ext>
            </a:extLst>
          </p:cNvPr>
          <p:cNvSpPr/>
          <p:nvPr/>
        </p:nvSpPr>
        <p:spPr>
          <a:xfrm>
            <a:off x="9074671" y="1472894"/>
            <a:ext cx="3027070" cy="1301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g247f718b2f6_0_2649"/>
          <p:cNvSpPr txBox="1">
            <a:spLocks noGrp="1"/>
          </p:cNvSpPr>
          <p:nvPr>
            <p:ph type="title"/>
          </p:nvPr>
        </p:nvSpPr>
        <p:spPr>
          <a:xfrm>
            <a:off x="1754956" y="365032"/>
            <a:ext cx="8757814" cy="694574"/>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chemeClr val="bg1"/>
                </a:solidFill>
              </a:rPr>
              <a:t>Faz II Çalışma: </a:t>
            </a:r>
            <a:r>
              <a:rPr lang="tr-TR" dirty="0" err="1">
                <a:solidFill>
                  <a:schemeClr val="bg1"/>
                </a:solidFill>
              </a:rPr>
              <a:t>VRd-lite</a:t>
            </a:r>
            <a:r>
              <a:rPr lang="tr-TR" dirty="0">
                <a:solidFill>
                  <a:schemeClr val="bg1"/>
                </a:solidFill>
              </a:rPr>
              <a:t> - TINE NDMM</a:t>
            </a:r>
            <a:endParaRPr dirty="0">
              <a:solidFill>
                <a:schemeClr val="bg1"/>
              </a:solidFill>
            </a:endParaRPr>
          </a:p>
        </p:txBody>
      </p:sp>
      <p:sp>
        <p:nvSpPr>
          <p:cNvPr id="1745" name="Google Shape;1745;g247f718b2f6_0_2649"/>
          <p:cNvSpPr txBox="1">
            <a:spLocks noGrp="1"/>
          </p:cNvSpPr>
          <p:nvPr>
            <p:ph type="body" idx="1"/>
          </p:nvPr>
        </p:nvSpPr>
        <p:spPr>
          <a:xfrm>
            <a:off x="570723" y="1124607"/>
            <a:ext cx="10877400" cy="4650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000"/>
              <a:buChar char="▪"/>
            </a:pPr>
            <a:r>
              <a:rPr lang="tr-TR" sz="2000" dirty="0" err="1"/>
              <a:t>VRd-lite</a:t>
            </a:r>
            <a:r>
              <a:rPr lang="tr-TR" sz="2000" dirty="0"/>
              <a:t> </a:t>
            </a:r>
            <a:r>
              <a:rPr lang="tr-TR" sz="2000" dirty="0" err="1"/>
              <a:t>dosing</a:t>
            </a:r>
            <a:r>
              <a:rPr lang="tr-TR" sz="2000" dirty="0"/>
              <a:t>: </a:t>
            </a:r>
          </a:p>
          <a:p>
            <a:pPr marL="342900" lvl="0" indent="-342900" algn="l" rtl="0">
              <a:lnSpc>
                <a:spcPct val="90000"/>
              </a:lnSpc>
              <a:spcBef>
                <a:spcPts val="0"/>
              </a:spcBef>
              <a:spcAft>
                <a:spcPts val="0"/>
              </a:spcAft>
              <a:buSzPts val="2000"/>
              <a:buChar char="▪"/>
            </a:pPr>
            <a:r>
              <a:rPr lang="tr-TR" sz="2000" b="1" dirty="0" err="1">
                <a:solidFill>
                  <a:srgbClr val="FF0000"/>
                </a:solidFill>
              </a:rPr>
              <a:t>lenalidomide</a:t>
            </a:r>
            <a:r>
              <a:rPr lang="tr-TR" sz="2000" b="1" dirty="0">
                <a:solidFill>
                  <a:srgbClr val="FF0000"/>
                </a:solidFill>
              </a:rPr>
              <a:t> 15 mg QD </a:t>
            </a:r>
            <a:r>
              <a:rPr lang="tr-TR" sz="2000" dirty="0">
                <a:solidFill>
                  <a:srgbClr val="FF0000"/>
                </a:solidFill>
              </a:rPr>
              <a:t>(</a:t>
            </a:r>
            <a:r>
              <a:rPr lang="tr-TR" sz="2000" dirty="0" err="1"/>
              <a:t>Days</a:t>
            </a:r>
            <a:r>
              <a:rPr lang="tr-TR" sz="2000" dirty="0"/>
              <a:t> 1-21); </a:t>
            </a:r>
          </a:p>
          <a:p>
            <a:pPr marL="342900" lvl="0" indent="-342900" algn="l" rtl="0">
              <a:lnSpc>
                <a:spcPct val="90000"/>
              </a:lnSpc>
              <a:spcBef>
                <a:spcPts val="0"/>
              </a:spcBef>
              <a:spcAft>
                <a:spcPts val="0"/>
              </a:spcAft>
              <a:buSzPts val="2000"/>
              <a:buChar char="▪"/>
            </a:pPr>
            <a:r>
              <a:rPr lang="tr-TR" sz="2000" b="1" dirty="0" err="1">
                <a:solidFill>
                  <a:srgbClr val="FF0000"/>
                </a:solidFill>
              </a:rPr>
              <a:t>bortezomib</a:t>
            </a:r>
            <a:r>
              <a:rPr lang="tr-TR" sz="2000" b="1" dirty="0">
                <a:solidFill>
                  <a:srgbClr val="FF0000"/>
                </a:solidFill>
              </a:rPr>
              <a:t> 1.3 mg/m</a:t>
            </a:r>
            <a:r>
              <a:rPr lang="tr-TR" sz="2000" b="1" baseline="30000" dirty="0">
                <a:solidFill>
                  <a:srgbClr val="FF0000"/>
                </a:solidFill>
              </a:rPr>
              <a:t>2 </a:t>
            </a:r>
            <a:r>
              <a:rPr lang="tr-TR" sz="2000" b="1" dirty="0">
                <a:solidFill>
                  <a:srgbClr val="FF0000"/>
                </a:solidFill>
              </a:rPr>
              <a:t>SC </a:t>
            </a:r>
            <a:r>
              <a:rPr lang="tr-TR" sz="2000" dirty="0"/>
              <a:t>(</a:t>
            </a:r>
            <a:r>
              <a:rPr lang="tr-TR" sz="2000" dirty="0" err="1"/>
              <a:t>Days</a:t>
            </a:r>
            <a:r>
              <a:rPr lang="tr-TR" sz="2000" dirty="0"/>
              <a:t> 1, 8, 15, 22); </a:t>
            </a:r>
          </a:p>
          <a:p>
            <a:pPr marL="342900" lvl="0" indent="-342900" algn="l" rtl="0">
              <a:lnSpc>
                <a:spcPct val="90000"/>
              </a:lnSpc>
              <a:spcBef>
                <a:spcPts val="0"/>
              </a:spcBef>
              <a:spcAft>
                <a:spcPts val="0"/>
              </a:spcAft>
              <a:buSzPts val="2000"/>
              <a:buChar char="▪"/>
            </a:pPr>
            <a:r>
              <a:rPr lang="tr-TR" sz="2000" b="1" dirty="0" err="1">
                <a:solidFill>
                  <a:srgbClr val="FF0000"/>
                </a:solidFill>
              </a:rPr>
              <a:t>dex</a:t>
            </a:r>
            <a:r>
              <a:rPr lang="tr-TR" sz="2000" b="1" dirty="0">
                <a:solidFill>
                  <a:srgbClr val="FF0000"/>
                </a:solidFill>
              </a:rPr>
              <a:t> 20 mg </a:t>
            </a:r>
            <a:r>
              <a:rPr lang="tr-TR" sz="2000" dirty="0"/>
              <a:t>(≤75 </a:t>
            </a:r>
            <a:r>
              <a:rPr lang="tr-TR" sz="2000" dirty="0" err="1"/>
              <a:t>yr</a:t>
            </a:r>
            <a:r>
              <a:rPr lang="tr-TR" sz="2000" dirty="0"/>
              <a:t>: </a:t>
            </a:r>
            <a:r>
              <a:rPr lang="tr-TR" sz="2000" dirty="0" err="1"/>
              <a:t>Days</a:t>
            </a:r>
            <a:r>
              <a:rPr lang="tr-TR" sz="2000" dirty="0"/>
              <a:t> 1, 2, 8, 9, 15, 16, 22, 23; &gt;75 </a:t>
            </a:r>
            <a:r>
              <a:rPr lang="tr-TR" sz="2000" dirty="0" err="1"/>
              <a:t>yr</a:t>
            </a:r>
            <a:r>
              <a:rPr lang="tr-TR" sz="2000" dirty="0"/>
              <a:t>: </a:t>
            </a:r>
            <a:r>
              <a:rPr lang="tr-TR" sz="2000" dirty="0" err="1"/>
              <a:t>Days</a:t>
            </a:r>
            <a:r>
              <a:rPr lang="tr-TR" sz="2000" dirty="0"/>
              <a:t> 1, 8, 15, 22)</a:t>
            </a:r>
            <a:endParaRPr dirty="0"/>
          </a:p>
        </p:txBody>
      </p:sp>
      <p:sp>
        <p:nvSpPr>
          <p:cNvPr id="1746" name="Google Shape;1746;g247f718b2f6_0_2649"/>
          <p:cNvSpPr txBox="1"/>
          <p:nvPr/>
        </p:nvSpPr>
        <p:spPr>
          <a:xfrm>
            <a:off x="772262" y="6514718"/>
            <a:ext cx="85233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Noto Sans Symbols"/>
              <a:buNone/>
              <a:tabLst/>
              <a:defRPr/>
            </a:pPr>
            <a:r>
              <a:rPr kumimoji="0" lang="tr-TR" sz="1200" b="1" i="0" u="none" strike="noStrike" kern="1200" cap="none" spc="0" normalizeH="0" baseline="0" noProof="0" dirty="0" err="1">
                <a:ln>
                  <a:noFill/>
                </a:ln>
                <a:solidFill>
                  <a:srgbClr val="455560"/>
                </a:solidFill>
                <a:effectLst/>
                <a:uLnTx/>
                <a:uFillTx/>
                <a:latin typeface="Calibri"/>
                <a:ea typeface="Calibri"/>
                <a:cs typeface="Calibri"/>
                <a:sym typeface="Calibri"/>
              </a:rPr>
              <a:t>O’Donnell</a:t>
            </a:r>
            <a:r>
              <a:rPr kumimoji="0" lang="tr-TR" sz="1200" b="1" i="0" u="none" strike="noStrike" kern="1200" cap="none" spc="0" normalizeH="0" baseline="0" noProof="0" dirty="0">
                <a:ln>
                  <a:noFill/>
                </a:ln>
                <a:solidFill>
                  <a:srgbClr val="455560"/>
                </a:solidFill>
                <a:effectLst/>
                <a:uLnTx/>
                <a:uFillTx/>
                <a:latin typeface="Calibri"/>
                <a:ea typeface="Calibri"/>
                <a:cs typeface="Calibri"/>
                <a:sym typeface="Calibri"/>
              </a:rPr>
              <a:t>. </a:t>
            </a:r>
            <a:r>
              <a:rPr kumimoji="0" lang="tr-TR" sz="1200" b="1" i="0" u="none" strike="noStrike" kern="1200" cap="none" spc="0" normalizeH="0" baseline="0" noProof="0" dirty="0" err="1">
                <a:ln>
                  <a:noFill/>
                </a:ln>
                <a:solidFill>
                  <a:srgbClr val="455560"/>
                </a:solidFill>
                <a:effectLst/>
                <a:uLnTx/>
                <a:uFillTx/>
                <a:latin typeface="Calibri"/>
                <a:ea typeface="Calibri"/>
                <a:cs typeface="Calibri"/>
                <a:sym typeface="Calibri"/>
              </a:rPr>
              <a:t>Br</a:t>
            </a:r>
            <a:r>
              <a:rPr kumimoji="0" lang="tr-TR" sz="1200" b="1" i="0" u="none" strike="noStrike" kern="1200" cap="none" spc="0" normalizeH="0" baseline="0" noProof="0" dirty="0">
                <a:ln>
                  <a:noFill/>
                </a:ln>
                <a:solidFill>
                  <a:srgbClr val="455560"/>
                </a:solidFill>
                <a:effectLst/>
                <a:uLnTx/>
                <a:uFillTx/>
                <a:latin typeface="Calibri"/>
                <a:ea typeface="Calibri"/>
                <a:cs typeface="Calibri"/>
                <a:sym typeface="Calibri"/>
              </a:rPr>
              <a:t> J </a:t>
            </a:r>
            <a:r>
              <a:rPr kumimoji="0" lang="tr-TR" sz="1200" b="1" i="0" u="none" strike="noStrike" kern="1200" cap="none" spc="0" normalizeH="0" baseline="0" noProof="0" dirty="0" err="1">
                <a:ln>
                  <a:noFill/>
                </a:ln>
                <a:solidFill>
                  <a:srgbClr val="455560"/>
                </a:solidFill>
                <a:effectLst/>
                <a:uLnTx/>
                <a:uFillTx/>
                <a:latin typeface="Calibri"/>
                <a:ea typeface="Calibri"/>
                <a:cs typeface="Calibri"/>
                <a:sym typeface="Calibri"/>
              </a:rPr>
              <a:t>Haematol</a:t>
            </a:r>
            <a:r>
              <a:rPr kumimoji="0" lang="tr-TR" sz="1200" b="1" i="0" u="none" strike="noStrike" kern="1200" cap="none" spc="0" normalizeH="0" baseline="0" noProof="0" dirty="0">
                <a:ln>
                  <a:noFill/>
                </a:ln>
                <a:solidFill>
                  <a:srgbClr val="455560"/>
                </a:solidFill>
                <a:effectLst/>
                <a:uLnTx/>
                <a:uFillTx/>
                <a:latin typeface="Calibri"/>
                <a:ea typeface="Calibri"/>
                <a:cs typeface="Calibri"/>
                <a:sym typeface="Calibri"/>
              </a:rPr>
              <a:t>. 2018;182:222</a:t>
            </a:r>
            <a:r>
              <a:rPr kumimoji="0" lang="tr-TR" sz="1200" b="0" i="0" u="none" strike="noStrike" kern="1200" cap="none" spc="0" normalizeH="0" baseline="0" noProof="0" dirty="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1747" name="Google Shape;1747;g247f718b2f6_0_2649"/>
          <p:cNvGrpSpPr/>
          <p:nvPr/>
        </p:nvGrpSpPr>
        <p:grpSpPr>
          <a:xfrm>
            <a:off x="697722" y="2340177"/>
            <a:ext cx="10872281" cy="4116284"/>
            <a:chOff x="137276" y="1507025"/>
            <a:chExt cx="11930518" cy="4418984"/>
          </a:xfrm>
        </p:grpSpPr>
        <p:sp>
          <p:nvSpPr>
            <p:cNvPr id="1748" name="Google Shape;1748;g247f718b2f6_0_2649"/>
            <p:cNvSpPr txBox="1"/>
            <p:nvPr/>
          </p:nvSpPr>
          <p:spPr>
            <a:xfrm>
              <a:off x="606992" y="1517448"/>
              <a:ext cx="5309400" cy="495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tr-TR" sz="2400" b="1" i="0" u="none" strike="noStrike" kern="1200" cap="none" spc="0" normalizeH="0" baseline="0" noProof="0">
                  <a:ln>
                    <a:noFill/>
                  </a:ln>
                  <a:solidFill>
                    <a:srgbClr val="000000"/>
                  </a:solidFill>
                  <a:effectLst/>
                  <a:uLnTx/>
                  <a:uFillTx/>
                  <a:latin typeface="Calibri"/>
                  <a:ea typeface="Calibri"/>
                  <a:cs typeface="Calibri"/>
                  <a:sym typeface="Calibri"/>
                </a:rPr>
                <a:t>PFS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49" name="Google Shape;1749;g247f718b2f6_0_2649"/>
            <p:cNvSpPr txBox="1"/>
            <p:nvPr/>
          </p:nvSpPr>
          <p:spPr>
            <a:xfrm>
              <a:off x="6257806" y="1507025"/>
              <a:ext cx="5253900" cy="495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tr-TR" sz="2400" b="1" i="0" u="none" strike="noStrike" kern="1200" cap="none" spc="0" normalizeH="0" baseline="0" noProof="0">
                  <a:ln>
                    <a:noFill/>
                  </a:ln>
                  <a:solidFill>
                    <a:srgbClr val="000000"/>
                  </a:solidFill>
                  <a:effectLst/>
                  <a:uLnTx/>
                  <a:uFillTx/>
                  <a:latin typeface="Calibri"/>
                  <a:ea typeface="Calibri"/>
                  <a:cs typeface="Calibri"/>
                  <a:sym typeface="Calibri"/>
                </a:rPr>
                <a:t>OS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0" name="Google Shape;1750;g247f718b2f6_0_2649"/>
            <p:cNvSpPr txBox="1"/>
            <p:nvPr/>
          </p:nvSpPr>
          <p:spPr>
            <a:xfrm>
              <a:off x="1206994" y="4475412"/>
              <a:ext cx="2378400" cy="396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Median PFS: 35.1 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1" name="Google Shape;1751;g247f718b2f6_0_2649"/>
            <p:cNvSpPr txBox="1"/>
            <p:nvPr/>
          </p:nvSpPr>
          <p:spPr>
            <a:xfrm>
              <a:off x="7183609" y="4475412"/>
              <a:ext cx="3128373" cy="3964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Median</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OS: not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reached</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752" name="Google Shape;1752;g247f718b2f6_0_2649"/>
            <p:cNvCxnSpPr/>
            <p:nvPr/>
          </p:nvCxnSpPr>
          <p:spPr>
            <a:xfrm>
              <a:off x="1073662" y="4975864"/>
              <a:ext cx="4905300" cy="0"/>
            </a:xfrm>
            <a:prstGeom prst="straightConnector1">
              <a:avLst/>
            </a:prstGeom>
            <a:noFill/>
            <a:ln w="28575" cap="flat" cmpd="sng">
              <a:solidFill>
                <a:schemeClr val="dk2"/>
              </a:solidFill>
              <a:prstDash val="solid"/>
              <a:round/>
              <a:headEnd type="none" w="sm" len="sm"/>
              <a:tailEnd type="none" w="sm" len="sm"/>
            </a:ln>
          </p:spPr>
        </p:cxnSp>
        <p:cxnSp>
          <p:nvCxnSpPr>
            <p:cNvPr id="1753" name="Google Shape;1753;g247f718b2f6_0_2649"/>
            <p:cNvCxnSpPr/>
            <p:nvPr/>
          </p:nvCxnSpPr>
          <p:spPr>
            <a:xfrm rot="10800000">
              <a:off x="1073662" y="2017672"/>
              <a:ext cx="0" cy="2966100"/>
            </a:xfrm>
            <a:prstGeom prst="straightConnector1">
              <a:avLst/>
            </a:prstGeom>
            <a:noFill/>
            <a:ln w="28575" cap="flat" cmpd="sng">
              <a:solidFill>
                <a:schemeClr val="dk2"/>
              </a:solidFill>
              <a:prstDash val="solid"/>
              <a:round/>
              <a:headEnd type="none" w="sm" len="sm"/>
              <a:tailEnd type="none" w="sm" len="sm"/>
            </a:ln>
          </p:spPr>
        </p:cxnSp>
        <p:cxnSp>
          <p:nvCxnSpPr>
            <p:cNvPr id="1754" name="Google Shape;1754;g247f718b2f6_0_2649"/>
            <p:cNvCxnSpPr/>
            <p:nvPr/>
          </p:nvCxnSpPr>
          <p:spPr>
            <a:xfrm>
              <a:off x="1009654" y="2032639"/>
              <a:ext cx="63900" cy="0"/>
            </a:xfrm>
            <a:prstGeom prst="straightConnector1">
              <a:avLst/>
            </a:prstGeom>
            <a:noFill/>
            <a:ln w="28575" cap="flat" cmpd="sng">
              <a:solidFill>
                <a:schemeClr val="dk2"/>
              </a:solidFill>
              <a:prstDash val="solid"/>
              <a:round/>
              <a:headEnd type="none" w="sm" len="sm"/>
              <a:tailEnd type="none" w="sm" len="sm"/>
            </a:ln>
          </p:spPr>
        </p:cxnSp>
        <p:cxnSp>
          <p:nvCxnSpPr>
            <p:cNvPr id="1755" name="Google Shape;1755;g247f718b2f6_0_2649"/>
            <p:cNvCxnSpPr/>
            <p:nvPr/>
          </p:nvCxnSpPr>
          <p:spPr>
            <a:xfrm>
              <a:off x="1009654" y="2621284"/>
              <a:ext cx="63900" cy="0"/>
            </a:xfrm>
            <a:prstGeom prst="straightConnector1">
              <a:avLst/>
            </a:prstGeom>
            <a:noFill/>
            <a:ln w="28575" cap="flat" cmpd="sng">
              <a:solidFill>
                <a:schemeClr val="dk2"/>
              </a:solidFill>
              <a:prstDash val="solid"/>
              <a:round/>
              <a:headEnd type="none" w="sm" len="sm"/>
              <a:tailEnd type="none" w="sm" len="sm"/>
            </a:ln>
          </p:spPr>
        </p:cxnSp>
        <p:cxnSp>
          <p:nvCxnSpPr>
            <p:cNvPr id="1756" name="Google Shape;1756;g247f718b2f6_0_2649"/>
            <p:cNvCxnSpPr/>
            <p:nvPr/>
          </p:nvCxnSpPr>
          <p:spPr>
            <a:xfrm>
              <a:off x="1009654" y="3209929"/>
              <a:ext cx="63900" cy="0"/>
            </a:xfrm>
            <a:prstGeom prst="straightConnector1">
              <a:avLst/>
            </a:prstGeom>
            <a:noFill/>
            <a:ln w="28575" cap="flat" cmpd="sng">
              <a:solidFill>
                <a:schemeClr val="dk2"/>
              </a:solidFill>
              <a:prstDash val="solid"/>
              <a:round/>
              <a:headEnd type="none" w="sm" len="sm"/>
              <a:tailEnd type="none" w="sm" len="sm"/>
            </a:ln>
          </p:spPr>
        </p:cxnSp>
        <p:cxnSp>
          <p:nvCxnSpPr>
            <p:cNvPr id="1757" name="Google Shape;1757;g247f718b2f6_0_2649"/>
            <p:cNvCxnSpPr/>
            <p:nvPr/>
          </p:nvCxnSpPr>
          <p:spPr>
            <a:xfrm>
              <a:off x="1009654" y="3798574"/>
              <a:ext cx="63900" cy="0"/>
            </a:xfrm>
            <a:prstGeom prst="straightConnector1">
              <a:avLst/>
            </a:prstGeom>
            <a:noFill/>
            <a:ln w="28575" cap="flat" cmpd="sng">
              <a:solidFill>
                <a:schemeClr val="dk2"/>
              </a:solidFill>
              <a:prstDash val="solid"/>
              <a:round/>
              <a:headEnd type="none" w="sm" len="sm"/>
              <a:tailEnd type="none" w="sm" len="sm"/>
            </a:ln>
          </p:spPr>
        </p:cxnSp>
        <p:cxnSp>
          <p:nvCxnSpPr>
            <p:cNvPr id="1758" name="Google Shape;1758;g247f718b2f6_0_2649"/>
            <p:cNvCxnSpPr/>
            <p:nvPr/>
          </p:nvCxnSpPr>
          <p:spPr>
            <a:xfrm>
              <a:off x="1009654" y="4387219"/>
              <a:ext cx="63900" cy="0"/>
            </a:xfrm>
            <a:prstGeom prst="straightConnector1">
              <a:avLst/>
            </a:prstGeom>
            <a:noFill/>
            <a:ln w="28575" cap="flat" cmpd="sng">
              <a:solidFill>
                <a:schemeClr val="dk2"/>
              </a:solidFill>
              <a:prstDash val="solid"/>
              <a:round/>
              <a:headEnd type="none" w="sm" len="sm"/>
              <a:tailEnd type="none" w="sm" len="sm"/>
            </a:ln>
          </p:spPr>
        </p:cxnSp>
        <p:cxnSp>
          <p:nvCxnSpPr>
            <p:cNvPr id="1759" name="Google Shape;1759;g247f718b2f6_0_2649"/>
            <p:cNvCxnSpPr/>
            <p:nvPr/>
          </p:nvCxnSpPr>
          <p:spPr>
            <a:xfrm>
              <a:off x="1009654" y="4975864"/>
              <a:ext cx="63900" cy="0"/>
            </a:xfrm>
            <a:prstGeom prst="straightConnector1">
              <a:avLst/>
            </a:prstGeom>
            <a:noFill/>
            <a:ln w="28575" cap="flat" cmpd="sng">
              <a:solidFill>
                <a:schemeClr val="dk2"/>
              </a:solidFill>
              <a:prstDash val="solid"/>
              <a:round/>
              <a:headEnd type="none" w="sm" len="sm"/>
              <a:tailEnd type="none" w="sm" len="sm"/>
            </a:ln>
          </p:spPr>
        </p:cxnSp>
        <p:sp>
          <p:nvSpPr>
            <p:cNvPr id="1760" name="Google Shape;1760;g247f718b2f6_0_2649"/>
            <p:cNvSpPr txBox="1"/>
            <p:nvPr/>
          </p:nvSpPr>
          <p:spPr>
            <a:xfrm>
              <a:off x="432059" y="1839552"/>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1" name="Google Shape;1761;g247f718b2f6_0_2649"/>
            <p:cNvSpPr txBox="1"/>
            <p:nvPr/>
          </p:nvSpPr>
          <p:spPr>
            <a:xfrm>
              <a:off x="432059" y="2427814"/>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2" name="Google Shape;1762;g247f718b2f6_0_2649"/>
            <p:cNvSpPr txBox="1"/>
            <p:nvPr/>
          </p:nvSpPr>
          <p:spPr>
            <a:xfrm>
              <a:off x="432059" y="3016076"/>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3" name="Google Shape;1763;g247f718b2f6_0_2649"/>
            <p:cNvSpPr txBox="1"/>
            <p:nvPr/>
          </p:nvSpPr>
          <p:spPr>
            <a:xfrm>
              <a:off x="432059" y="3604338"/>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4" name="Google Shape;1764;g247f718b2f6_0_2649"/>
            <p:cNvSpPr txBox="1"/>
            <p:nvPr/>
          </p:nvSpPr>
          <p:spPr>
            <a:xfrm>
              <a:off x="432059" y="4192600"/>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5" name="Google Shape;1765;g247f718b2f6_0_2649"/>
            <p:cNvSpPr txBox="1"/>
            <p:nvPr/>
          </p:nvSpPr>
          <p:spPr>
            <a:xfrm>
              <a:off x="432059" y="4780860"/>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6" name="Google Shape;1766;g247f718b2f6_0_2649"/>
            <p:cNvSpPr txBox="1"/>
            <p:nvPr/>
          </p:nvSpPr>
          <p:spPr>
            <a:xfrm rot="-5400000">
              <a:off x="-1093755" y="3313166"/>
              <a:ext cx="2966100" cy="405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Probability of PFS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7" name="Google Shape;1767;g247f718b2f6_0_2649"/>
            <p:cNvSpPr txBox="1"/>
            <p:nvPr/>
          </p:nvSpPr>
          <p:spPr>
            <a:xfrm>
              <a:off x="1073662" y="5227250"/>
              <a:ext cx="48675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8" name="Google Shape;1768;g247f718b2f6_0_2649"/>
            <p:cNvSpPr txBox="1"/>
            <p:nvPr/>
          </p:nvSpPr>
          <p:spPr>
            <a:xfrm>
              <a:off x="5075543"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769" name="Google Shape;1769;g247f718b2f6_0_2649"/>
            <p:cNvCxnSpPr/>
            <p:nvPr/>
          </p:nvCxnSpPr>
          <p:spPr>
            <a:xfrm>
              <a:off x="1073662"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770" name="Google Shape;1770;g247f718b2f6_0_2649"/>
            <p:cNvCxnSpPr/>
            <p:nvPr/>
          </p:nvCxnSpPr>
          <p:spPr>
            <a:xfrm>
              <a:off x="2152368"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771" name="Google Shape;1771;g247f718b2f6_0_2649"/>
            <p:cNvCxnSpPr/>
            <p:nvPr/>
          </p:nvCxnSpPr>
          <p:spPr>
            <a:xfrm>
              <a:off x="3231074"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772" name="Google Shape;1772;g247f718b2f6_0_2649"/>
            <p:cNvCxnSpPr/>
            <p:nvPr/>
          </p:nvCxnSpPr>
          <p:spPr>
            <a:xfrm>
              <a:off x="4309780"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773" name="Google Shape;1773;g247f718b2f6_0_2649"/>
            <p:cNvCxnSpPr/>
            <p:nvPr/>
          </p:nvCxnSpPr>
          <p:spPr>
            <a:xfrm>
              <a:off x="5388487" y="4975864"/>
              <a:ext cx="0" cy="63900"/>
            </a:xfrm>
            <a:prstGeom prst="straightConnector1">
              <a:avLst/>
            </a:prstGeom>
            <a:noFill/>
            <a:ln w="28575" cap="flat" cmpd="sng">
              <a:solidFill>
                <a:schemeClr val="dk2"/>
              </a:solidFill>
              <a:prstDash val="solid"/>
              <a:round/>
              <a:headEnd type="none" w="sm" len="sm"/>
              <a:tailEnd type="none" w="sm" len="sm"/>
            </a:ln>
          </p:spPr>
        </p:cxnSp>
        <p:sp>
          <p:nvSpPr>
            <p:cNvPr id="1774" name="Google Shape;1774;g247f718b2f6_0_2649"/>
            <p:cNvSpPr txBox="1"/>
            <p:nvPr/>
          </p:nvSpPr>
          <p:spPr>
            <a:xfrm>
              <a:off x="783370" y="4923838"/>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5" name="Google Shape;1775;g247f718b2f6_0_2649"/>
            <p:cNvSpPr txBox="1"/>
            <p:nvPr/>
          </p:nvSpPr>
          <p:spPr>
            <a:xfrm>
              <a:off x="1856436"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6" name="Google Shape;1776;g247f718b2f6_0_2649"/>
            <p:cNvSpPr txBox="1"/>
            <p:nvPr/>
          </p:nvSpPr>
          <p:spPr>
            <a:xfrm>
              <a:off x="2929472"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7" name="Google Shape;1777;g247f718b2f6_0_2649"/>
            <p:cNvSpPr txBox="1"/>
            <p:nvPr/>
          </p:nvSpPr>
          <p:spPr>
            <a:xfrm>
              <a:off x="4002508"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8" name="Google Shape;1778;g247f718b2f6_0_2649"/>
            <p:cNvSpPr txBox="1"/>
            <p:nvPr/>
          </p:nvSpPr>
          <p:spPr>
            <a:xfrm>
              <a:off x="137276" y="5233985"/>
              <a:ext cx="1289700" cy="627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1" i="0" u="none" strike="noStrike" kern="1200" cap="none" spc="0" normalizeH="0" baseline="0" noProof="0">
                  <a:ln>
                    <a:noFill/>
                  </a:ln>
                  <a:solidFill>
                    <a:srgbClr val="000000"/>
                  </a:solidFill>
                  <a:effectLst/>
                  <a:uLnTx/>
                  <a:uFillTx/>
                  <a:latin typeface="Calibri"/>
                  <a:ea typeface="Calibri"/>
                  <a:cs typeface="Calibri"/>
                  <a:sym typeface="Calibri"/>
                </a:rPr>
                <a:t>Patients at Risk, n</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9" name="Google Shape;1779;g247f718b2f6_0_2649"/>
            <p:cNvSpPr txBox="1"/>
            <p:nvPr/>
          </p:nvSpPr>
          <p:spPr>
            <a:xfrm>
              <a:off x="784284"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50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0" name="Google Shape;1780;g247f718b2f6_0_2649"/>
            <p:cNvSpPr txBox="1"/>
            <p:nvPr/>
          </p:nvSpPr>
          <p:spPr>
            <a:xfrm>
              <a:off x="1863950"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1" name="Google Shape;1781;g247f718b2f6_0_2649"/>
            <p:cNvSpPr txBox="1"/>
            <p:nvPr/>
          </p:nvSpPr>
          <p:spPr>
            <a:xfrm>
              <a:off x="2943616"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37</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2" name="Google Shape;1782;g247f718b2f6_0_2649"/>
            <p:cNvSpPr txBox="1"/>
            <p:nvPr/>
          </p:nvSpPr>
          <p:spPr>
            <a:xfrm>
              <a:off x="4023282"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3" name="Google Shape;1783;g247f718b2f6_0_2649"/>
            <p:cNvSpPr txBox="1"/>
            <p:nvPr/>
          </p:nvSpPr>
          <p:spPr>
            <a:xfrm>
              <a:off x="5102948"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4" name="Google Shape;1784;g247f718b2f6_0_2649"/>
            <p:cNvSpPr txBox="1"/>
            <p:nvPr/>
          </p:nvSpPr>
          <p:spPr>
            <a:xfrm>
              <a:off x="4407890" y="2082776"/>
              <a:ext cx="14493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 Censored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785" name="Google Shape;1785;g247f718b2f6_0_2649"/>
            <p:cNvCxnSpPr/>
            <p:nvPr/>
          </p:nvCxnSpPr>
          <p:spPr>
            <a:xfrm>
              <a:off x="7007880" y="4975864"/>
              <a:ext cx="4905300" cy="0"/>
            </a:xfrm>
            <a:prstGeom prst="straightConnector1">
              <a:avLst/>
            </a:prstGeom>
            <a:noFill/>
            <a:ln w="28575" cap="flat" cmpd="sng">
              <a:solidFill>
                <a:schemeClr val="dk2"/>
              </a:solidFill>
              <a:prstDash val="solid"/>
              <a:round/>
              <a:headEnd type="none" w="sm" len="sm"/>
              <a:tailEnd type="none" w="sm" len="sm"/>
            </a:ln>
          </p:spPr>
        </p:cxnSp>
        <p:cxnSp>
          <p:nvCxnSpPr>
            <p:cNvPr id="1786" name="Google Shape;1786;g247f718b2f6_0_2649"/>
            <p:cNvCxnSpPr/>
            <p:nvPr/>
          </p:nvCxnSpPr>
          <p:spPr>
            <a:xfrm rot="10800000">
              <a:off x="7007880" y="2017672"/>
              <a:ext cx="0" cy="2966100"/>
            </a:xfrm>
            <a:prstGeom prst="straightConnector1">
              <a:avLst/>
            </a:prstGeom>
            <a:noFill/>
            <a:ln w="28575" cap="flat" cmpd="sng">
              <a:solidFill>
                <a:schemeClr val="dk2"/>
              </a:solidFill>
              <a:prstDash val="solid"/>
              <a:round/>
              <a:headEnd type="none" w="sm" len="sm"/>
              <a:tailEnd type="none" w="sm" len="sm"/>
            </a:ln>
          </p:spPr>
        </p:cxnSp>
        <p:cxnSp>
          <p:nvCxnSpPr>
            <p:cNvPr id="1787" name="Google Shape;1787;g247f718b2f6_0_2649"/>
            <p:cNvCxnSpPr/>
            <p:nvPr/>
          </p:nvCxnSpPr>
          <p:spPr>
            <a:xfrm>
              <a:off x="6943872" y="2032639"/>
              <a:ext cx="63900" cy="0"/>
            </a:xfrm>
            <a:prstGeom prst="straightConnector1">
              <a:avLst/>
            </a:prstGeom>
            <a:noFill/>
            <a:ln w="28575" cap="flat" cmpd="sng">
              <a:solidFill>
                <a:schemeClr val="dk2"/>
              </a:solidFill>
              <a:prstDash val="solid"/>
              <a:round/>
              <a:headEnd type="none" w="sm" len="sm"/>
              <a:tailEnd type="none" w="sm" len="sm"/>
            </a:ln>
          </p:spPr>
        </p:cxnSp>
        <p:cxnSp>
          <p:nvCxnSpPr>
            <p:cNvPr id="1788" name="Google Shape;1788;g247f718b2f6_0_2649"/>
            <p:cNvCxnSpPr/>
            <p:nvPr/>
          </p:nvCxnSpPr>
          <p:spPr>
            <a:xfrm>
              <a:off x="6943872" y="2621284"/>
              <a:ext cx="63900" cy="0"/>
            </a:xfrm>
            <a:prstGeom prst="straightConnector1">
              <a:avLst/>
            </a:prstGeom>
            <a:noFill/>
            <a:ln w="28575" cap="flat" cmpd="sng">
              <a:solidFill>
                <a:schemeClr val="dk2"/>
              </a:solidFill>
              <a:prstDash val="solid"/>
              <a:round/>
              <a:headEnd type="none" w="sm" len="sm"/>
              <a:tailEnd type="none" w="sm" len="sm"/>
            </a:ln>
          </p:spPr>
        </p:cxnSp>
        <p:cxnSp>
          <p:nvCxnSpPr>
            <p:cNvPr id="1789" name="Google Shape;1789;g247f718b2f6_0_2649"/>
            <p:cNvCxnSpPr/>
            <p:nvPr/>
          </p:nvCxnSpPr>
          <p:spPr>
            <a:xfrm>
              <a:off x="6943872" y="3209929"/>
              <a:ext cx="63900" cy="0"/>
            </a:xfrm>
            <a:prstGeom prst="straightConnector1">
              <a:avLst/>
            </a:prstGeom>
            <a:noFill/>
            <a:ln w="28575" cap="flat" cmpd="sng">
              <a:solidFill>
                <a:schemeClr val="dk2"/>
              </a:solidFill>
              <a:prstDash val="solid"/>
              <a:round/>
              <a:headEnd type="none" w="sm" len="sm"/>
              <a:tailEnd type="none" w="sm" len="sm"/>
            </a:ln>
          </p:spPr>
        </p:cxnSp>
        <p:cxnSp>
          <p:nvCxnSpPr>
            <p:cNvPr id="1790" name="Google Shape;1790;g247f718b2f6_0_2649"/>
            <p:cNvCxnSpPr/>
            <p:nvPr/>
          </p:nvCxnSpPr>
          <p:spPr>
            <a:xfrm>
              <a:off x="6943872" y="3798574"/>
              <a:ext cx="63900" cy="0"/>
            </a:xfrm>
            <a:prstGeom prst="straightConnector1">
              <a:avLst/>
            </a:prstGeom>
            <a:noFill/>
            <a:ln w="28575" cap="flat" cmpd="sng">
              <a:solidFill>
                <a:schemeClr val="dk2"/>
              </a:solidFill>
              <a:prstDash val="solid"/>
              <a:round/>
              <a:headEnd type="none" w="sm" len="sm"/>
              <a:tailEnd type="none" w="sm" len="sm"/>
            </a:ln>
          </p:spPr>
        </p:cxnSp>
        <p:cxnSp>
          <p:nvCxnSpPr>
            <p:cNvPr id="1791" name="Google Shape;1791;g247f718b2f6_0_2649"/>
            <p:cNvCxnSpPr/>
            <p:nvPr/>
          </p:nvCxnSpPr>
          <p:spPr>
            <a:xfrm>
              <a:off x="6943872" y="4387219"/>
              <a:ext cx="63900" cy="0"/>
            </a:xfrm>
            <a:prstGeom prst="straightConnector1">
              <a:avLst/>
            </a:prstGeom>
            <a:noFill/>
            <a:ln w="28575" cap="flat" cmpd="sng">
              <a:solidFill>
                <a:schemeClr val="dk2"/>
              </a:solidFill>
              <a:prstDash val="solid"/>
              <a:round/>
              <a:headEnd type="none" w="sm" len="sm"/>
              <a:tailEnd type="none" w="sm" len="sm"/>
            </a:ln>
          </p:spPr>
        </p:cxnSp>
        <p:cxnSp>
          <p:nvCxnSpPr>
            <p:cNvPr id="1792" name="Google Shape;1792;g247f718b2f6_0_2649"/>
            <p:cNvCxnSpPr/>
            <p:nvPr/>
          </p:nvCxnSpPr>
          <p:spPr>
            <a:xfrm>
              <a:off x="6943872" y="4975864"/>
              <a:ext cx="63900" cy="0"/>
            </a:xfrm>
            <a:prstGeom prst="straightConnector1">
              <a:avLst/>
            </a:prstGeom>
            <a:noFill/>
            <a:ln w="28575" cap="flat" cmpd="sng">
              <a:solidFill>
                <a:schemeClr val="dk2"/>
              </a:solidFill>
              <a:prstDash val="solid"/>
              <a:round/>
              <a:headEnd type="none" w="sm" len="sm"/>
              <a:tailEnd type="none" w="sm" len="sm"/>
            </a:ln>
          </p:spPr>
        </p:cxnSp>
        <p:sp>
          <p:nvSpPr>
            <p:cNvPr id="1793" name="Google Shape;1793;g247f718b2f6_0_2649"/>
            <p:cNvSpPr txBox="1"/>
            <p:nvPr/>
          </p:nvSpPr>
          <p:spPr>
            <a:xfrm>
              <a:off x="6366277" y="1839552"/>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4" name="Google Shape;1794;g247f718b2f6_0_2649"/>
            <p:cNvSpPr txBox="1"/>
            <p:nvPr/>
          </p:nvSpPr>
          <p:spPr>
            <a:xfrm>
              <a:off x="6366277" y="2427814"/>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5" name="Google Shape;1795;g247f718b2f6_0_2649"/>
            <p:cNvSpPr txBox="1"/>
            <p:nvPr/>
          </p:nvSpPr>
          <p:spPr>
            <a:xfrm>
              <a:off x="6366277" y="3016076"/>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6" name="Google Shape;1796;g247f718b2f6_0_2649"/>
            <p:cNvSpPr txBox="1"/>
            <p:nvPr/>
          </p:nvSpPr>
          <p:spPr>
            <a:xfrm>
              <a:off x="6366277" y="3604338"/>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7" name="Google Shape;1797;g247f718b2f6_0_2649"/>
            <p:cNvSpPr txBox="1"/>
            <p:nvPr/>
          </p:nvSpPr>
          <p:spPr>
            <a:xfrm>
              <a:off x="6366277" y="4192600"/>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8" name="Google Shape;1798;g247f718b2f6_0_2649"/>
            <p:cNvSpPr txBox="1"/>
            <p:nvPr/>
          </p:nvSpPr>
          <p:spPr>
            <a:xfrm>
              <a:off x="6366277" y="4780860"/>
              <a:ext cx="609600" cy="39660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9" name="Google Shape;1799;g247f718b2f6_0_2649"/>
            <p:cNvSpPr txBox="1"/>
            <p:nvPr/>
          </p:nvSpPr>
          <p:spPr>
            <a:xfrm rot="-5400000">
              <a:off x="4904261" y="3313166"/>
              <a:ext cx="2966100" cy="405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Probability of OS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0" name="Google Shape;1800;g247f718b2f6_0_2649"/>
            <p:cNvSpPr txBox="1"/>
            <p:nvPr/>
          </p:nvSpPr>
          <p:spPr>
            <a:xfrm>
              <a:off x="7007880" y="5227250"/>
              <a:ext cx="48675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1" name="Google Shape;1801;g247f718b2f6_0_2649"/>
            <p:cNvSpPr txBox="1"/>
            <p:nvPr/>
          </p:nvSpPr>
          <p:spPr>
            <a:xfrm>
              <a:off x="11009761"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802" name="Google Shape;1802;g247f718b2f6_0_2649"/>
            <p:cNvCxnSpPr/>
            <p:nvPr/>
          </p:nvCxnSpPr>
          <p:spPr>
            <a:xfrm>
              <a:off x="7007880"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803" name="Google Shape;1803;g247f718b2f6_0_2649"/>
            <p:cNvCxnSpPr/>
            <p:nvPr/>
          </p:nvCxnSpPr>
          <p:spPr>
            <a:xfrm>
              <a:off x="8086586"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804" name="Google Shape;1804;g247f718b2f6_0_2649"/>
            <p:cNvCxnSpPr/>
            <p:nvPr/>
          </p:nvCxnSpPr>
          <p:spPr>
            <a:xfrm>
              <a:off x="9165292"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805" name="Google Shape;1805;g247f718b2f6_0_2649"/>
            <p:cNvCxnSpPr/>
            <p:nvPr/>
          </p:nvCxnSpPr>
          <p:spPr>
            <a:xfrm>
              <a:off x="10243998" y="4975864"/>
              <a:ext cx="0" cy="63900"/>
            </a:xfrm>
            <a:prstGeom prst="straightConnector1">
              <a:avLst/>
            </a:prstGeom>
            <a:noFill/>
            <a:ln w="28575" cap="flat" cmpd="sng">
              <a:solidFill>
                <a:schemeClr val="dk2"/>
              </a:solidFill>
              <a:prstDash val="solid"/>
              <a:round/>
              <a:headEnd type="none" w="sm" len="sm"/>
              <a:tailEnd type="none" w="sm" len="sm"/>
            </a:ln>
          </p:spPr>
        </p:cxnSp>
        <p:cxnSp>
          <p:nvCxnSpPr>
            <p:cNvPr id="1806" name="Google Shape;1806;g247f718b2f6_0_2649"/>
            <p:cNvCxnSpPr/>
            <p:nvPr/>
          </p:nvCxnSpPr>
          <p:spPr>
            <a:xfrm>
              <a:off x="11322705" y="4975864"/>
              <a:ext cx="0" cy="63900"/>
            </a:xfrm>
            <a:prstGeom prst="straightConnector1">
              <a:avLst/>
            </a:prstGeom>
            <a:noFill/>
            <a:ln w="28575" cap="flat" cmpd="sng">
              <a:solidFill>
                <a:schemeClr val="dk2"/>
              </a:solidFill>
              <a:prstDash val="solid"/>
              <a:round/>
              <a:headEnd type="none" w="sm" len="sm"/>
              <a:tailEnd type="none" w="sm" len="sm"/>
            </a:ln>
          </p:spPr>
        </p:cxnSp>
        <p:sp>
          <p:nvSpPr>
            <p:cNvPr id="1807" name="Google Shape;1807;g247f718b2f6_0_2649"/>
            <p:cNvSpPr txBox="1"/>
            <p:nvPr/>
          </p:nvSpPr>
          <p:spPr>
            <a:xfrm>
              <a:off x="6717618"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8" name="Google Shape;1808;g247f718b2f6_0_2649"/>
            <p:cNvSpPr txBox="1"/>
            <p:nvPr/>
          </p:nvSpPr>
          <p:spPr>
            <a:xfrm>
              <a:off x="7790654"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9" name="Google Shape;1809;g247f718b2f6_0_2649"/>
            <p:cNvSpPr txBox="1"/>
            <p:nvPr/>
          </p:nvSpPr>
          <p:spPr>
            <a:xfrm>
              <a:off x="8863690"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0" name="Google Shape;1810;g247f718b2f6_0_2649"/>
            <p:cNvSpPr txBox="1"/>
            <p:nvPr/>
          </p:nvSpPr>
          <p:spPr>
            <a:xfrm>
              <a:off x="9936726" y="5006144"/>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1" name="Google Shape;1811;g247f718b2f6_0_2649"/>
            <p:cNvSpPr txBox="1"/>
            <p:nvPr/>
          </p:nvSpPr>
          <p:spPr>
            <a:xfrm>
              <a:off x="6718502"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50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2" name="Google Shape;1812;g247f718b2f6_0_2649"/>
            <p:cNvSpPr txBox="1"/>
            <p:nvPr/>
          </p:nvSpPr>
          <p:spPr>
            <a:xfrm>
              <a:off x="7798168"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3" name="Google Shape;1813;g247f718b2f6_0_2649"/>
            <p:cNvSpPr txBox="1"/>
            <p:nvPr/>
          </p:nvSpPr>
          <p:spPr>
            <a:xfrm>
              <a:off x="8877834"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39</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4" name="Google Shape;1814;g247f718b2f6_0_2649"/>
            <p:cNvSpPr txBox="1"/>
            <p:nvPr/>
          </p:nvSpPr>
          <p:spPr>
            <a:xfrm>
              <a:off x="9957500"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5" name="Google Shape;1815;g247f718b2f6_0_2649"/>
            <p:cNvSpPr txBox="1"/>
            <p:nvPr/>
          </p:nvSpPr>
          <p:spPr>
            <a:xfrm>
              <a:off x="11037166" y="5529409"/>
              <a:ext cx="6096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6" name="Google Shape;1816;g247f718b2f6_0_2649"/>
            <p:cNvSpPr txBox="1"/>
            <p:nvPr/>
          </p:nvSpPr>
          <p:spPr>
            <a:xfrm>
              <a:off x="10515795" y="2082776"/>
              <a:ext cx="14493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 Censored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7" name="Google Shape;1817;g247f718b2f6_0_2649"/>
            <p:cNvSpPr/>
            <p:nvPr/>
          </p:nvSpPr>
          <p:spPr>
            <a:xfrm>
              <a:off x="1092712" y="2035785"/>
              <a:ext cx="4829175" cy="1614487"/>
            </a:xfrm>
            <a:custGeom>
              <a:avLst/>
              <a:gdLst/>
              <a:ahLst/>
              <a:cxnLst/>
              <a:rect l="l" t="t" r="r" b="b"/>
              <a:pathLst>
                <a:path w="4829175" h="1614487" extrusionOk="0">
                  <a:moveTo>
                    <a:pt x="4829175" y="1614487"/>
                  </a:moveTo>
                  <a:lnTo>
                    <a:pt x="3800475" y="1614487"/>
                  </a:lnTo>
                  <a:lnTo>
                    <a:pt x="3800475" y="1352550"/>
                  </a:lnTo>
                  <a:lnTo>
                    <a:pt x="3476625" y="1352550"/>
                  </a:lnTo>
                  <a:lnTo>
                    <a:pt x="3476625" y="1223962"/>
                  </a:lnTo>
                  <a:lnTo>
                    <a:pt x="3448050" y="1223962"/>
                  </a:lnTo>
                  <a:lnTo>
                    <a:pt x="3448050" y="1109662"/>
                  </a:lnTo>
                  <a:lnTo>
                    <a:pt x="3371850" y="1109662"/>
                  </a:lnTo>
                  <a:lnTo>
                    <a:pt x="3371850" y="981075"/>
                  </a:lnTo>
                  <a:lnTo>
                    <a:pt x="3324225" y="981075"/>
                  </a:lnTo>
                  <a:lnTo>
                    <a:pt x="3324225" y="862012"/>
                  </a:lnTo>
                  <a:lnTo>
                    <a:pt x="3314700" y="862012"/>
                  </a:lnTo>
                  <a:lnTo>
                    <a:pt x="3314700" y="728662"/>
                  </a:lnTo>
                  <a:lnTo>
                    <a:pt x="3033713" y="728662"/>
                  </a:lnTo>
                  <a:lnTo>
                    <a:pt x="3033713" y="647700"/>
                  </a:lnTo>
                  <a:lnTo>
                    <a:pt x="2867025" y="647700"/>
                  </a:lnTo>
                  <a:lnTo>
                    <a:pt x="2867025" y="552450"/>
                  </a:lnTo>
                  <a:lnTo>
                    <a:pt x="2667000" y="552450"/>
                  </a:lnTo>
                  <a:lnTo>
                    <a:pt x="2667000" y="457200"/>
                  </a:lnTo>
                  <a:lnTo>
                    <a:pt x="2552700" y="457200"/>
                  </a:lnTo>
                  <a:lnTo>
                    <a:pt x="2552700" y="390525"/>
                  </a:lnTo>
                  <a:lnTo>
                    <a:pt x="2076450" y="390525"/>
                  </a:lnTo>
                  <a:lnTo>
                    <a:pt x="2076450" y="309562"/>
                  </a:lnTo>
                  <a:lnTo>
                    <a:pt x="1866900" y="309562"/>
                  </a:lnTo>
                  <a:lnTo>
                    <a:pt x="1866900" y="247650"/>
                  </a:lnTo>
                  <a:lnTo>
                    <a:pt x="1776413" y="247650"/>
                  </a:lnTo>
                  <a:lnTo>
                    <a:pt x="1776413" y="180975"/>
                  </a:lnTo>
                  <a:lnTo>
                    <a:pt x="1281113" y="180975"/>
                  </a:lnTo>
                  <a:lnTo>
                    <a:pt x="1281113" y="128587"/>
                  </a:lnTo>
                  <a:lnTo>
                    <a:pt x="1076325" y="128587"/>
                  </a:lnTo>
                  <a:lnTo>
                    <a:pt x="1076325" y="66675"/>
                  </a:lnTo>
                  <a:lnTo>
                    <a:pt x="828675" y="66675"/>
                  </a:lnTo>
                  <a:lnTo>
                    <a:pt x="828675"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1818" name="Google Shape;1818;g247f718b2f6_0_2649"/>
            <p:cNvGrpSpPr/>
            <p:nvPr/>
          </p:nvGrpSpPr>
          <p:grpSpPr>
            <a:xfrm>
              <a:off x="1014515" y="1838103"/>
              <a:ext cx="5062316" cy="2021188"/>
              <a:chOff x="1131478" y="2274056"/>
              <a:chExt cx="5062316" cy="2021188"/>
            </a:xfrm>
          </p:grpSpPr>
          <p:sp>
            <p:nvSpPr>
              <p:cNvPr id="1819" name="Google Shape;1819;g247f718b2f6_0_2649"/>
              <p:cNvSpPr txBox="1"/>
              <p:nvPr/>
            </p:nvSpPr>
            <p:spPr>
              <a:xfrm>
                <a:off x="1131478" y="227405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0" name="Google Shape;1820;g247f718b2f6_0_2649"/>
              <p:cNvSpPr txBox="1"/>
              <p:nvPr/>
            </p:nvSpPr>
            <p:spPr>
              <a:xfrm>
                <a:off x="2565483" y="245872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1" name="Google Shape;1821;g247f718b2f6_0_2649"/>
              <p:cNvSpPr txBox="1"/>
              <p:nvPr/>
            </p:nvSpPr>
            <p:spPr>
              <a:xfrm>
                <a:off x="1973399" y="233784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2" name="Google Shape;1822;g247f718b2f6_0_2649"/>
              <p:cNvSpPr txBox="1"/>
              <p:nvPr/>
            </p:nvSpPr>
            <p:spPr>
              <a:xfrm>
                <a:off x="2750266" y="245872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3" name="Google Shape;1823;g247f718b2f6_0_2649"/>
              <p:cNvSpPr txBox="1"/>
              <p:nvPr/>
            </p:nvSpPr>
            <p:spPr>
              <a:xfrm>
                <a:off x="3032239" y="2584414"/>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4" name="Google Shape;1824;g247f718b2f6_0_2649"/>
              <p:cNvSpPr txBox="1"/>
              <p:nvPr/>
            </p:nvSpPr>
            <p:spPr>
              <a:xfrm>
                <a:off x="2967482" y="258441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5" name="Google Shape;1825;g247f718b2f6_0_2649"/>
              <p:cNvSpPr txBox="1"/>
              <p:nvPr/>
            </p:nvSpPr>
            <p:spPr>
              <a:xfrm>
                <a:off x="3282278" y="2669461"/>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6" name="Google Shape;1826;g247f718b2f6_0_2649"/>
              <p:cNvSpPr txBox="1"/>
              <p:nvPr/>
            </p:nvSpPr>
            <p:spPr>
              <a:xfrm>
                <a:off x="3354752" y="266703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7" name="Google Shape;1827;g247f718b2f6_0_2649"/>
              <p:cNvSpPr txBox="1"/>
              <p:nvPr/>
            </p:nvSpPr>
            <p:spPr>
              <a:xfrm>
                <a:off x="3402886" y="267341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8" name="Google Shape;1828;g247f718b2f6_0_2649"/>
              <p:cNvSpPr txBox="1"/>
              <p:nvPr/>
            </p:nvSpPr>
            <p:spPr>
              <a:xfrm>
                <a:off x="3743927" y="2828054"/>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9" name="Google Shape;1829;g247f718b2f6_0_2649"/>
              <p:cNvSpPr txBox="1"/>
              <p:nvPr/>
            </p:nvSpPr>
            <p:spPr>
              <a:xfrm>
                <a:off x="3884655" y="283678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0" name="Google Shape;1830;g247f718b2f6_0_2649"/>
              <p:cNvSpPr txBox="1"/>
              <p:nvPr/>
            </p:nvSpPr>
            <p:spPr>
              <a:xfrm>
                <a:off x="3963473" y="2926689"/>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1" name="Google Shape;1831;g247f718b2f6_0_2649"/>
              <p:cNvSpPr txBox="1"/>
              <p:nvPr/>
            </p:nvSpPr>
            <p:spPr>
              <a:xfrm>
                <a:off x="4101871" y="300365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2" name="Google Shape;1832;g247f718b2f6_0_2649"/>
              <p:cNvSpPr txBox="1"/>
              <p:nvPr/>
            </p:nvSpPr>
            <p:spPr>
              <a:xfrm>
                <a:off x="3644188" y="2735757"/>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3" name="Google Shape;1833;g247f718b2f6_0_2649"/>
              <p:cNvSpPr txBox="1"/>
              <p:nvPr/>
            </p:nvSpPr>
            <p:spPr>
              <a:xfrm>
                <a:off x="4238336" y="3009848"/>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4" name="Google Shape;1834;g247f718b2f6_0_2649"/>
              <p:cNvSpPr txBox="1"/>
              <p:nvPr/>
            </p:nvSpPr>
            <p:spPr>
              <a:xfrm>
                <a:off x="4287460" y="3016807"/>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5" name="Google Shape;1835;g247f718b2f6_0_2649"/>
              <p:cNvSpPr txBox="1"/>
              <p:nvPr/>
            </p:nvSpPr>
            <p:spPr>
              <a:xfrm>
                <a:off x="4131331" y="300365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6" name="Google Shape;1836;g247f718b2f6_0_2649"/>
              <p:cNvSpPr txBox="1"/>
              <p:nvPr/>
            </p:nvSpPr>
            <p:spPr>
              <a:xfrm>
                <a:off x="4550963" y="363199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7" name="Google Shape;1837;g247f718b2f6_0_2649"/>
              <p:cNvSpPr txBox="1"/>
              <p:nvPr/>
            </p:nvSpPr>
            <p:spPr>
              <a:xfrm>
                <a:off x="4791229" y="363798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8" name="Google Shape;1838;g247f718b2f6_0_2649"/>
              <p:cNvSpPr txBox="1"/>
              <p:nvPr/>
            </p:nvSpPr>
            <p:spPr>
              <a:xfrm>
                <a:off x="5837694" y="3892263"/>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9" name="Google Shape;1839;g247f718b2f6_0_2649"/>
              <p:cNvSpPr txBox="1"/>
              <p:nvPr/>
            </p:nvSpPr>
            <p:spPr>
              <a:xfrm>
                <a:off x="4723849" y="3631774"/>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0" name="Google Shape;1840;g247f718b2f6_0_2649"/>
              <p:cNvSpPr txBox="1"/>
              <p:nvPr/>
            </p:nvSpPr>
            <p:spPr>
              <a:xfrm>
                <a:off x="4699287" y="3631249"/>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1" name="Google Shape;1841;g247f718b2f6_0_2649"/>
              <p:cNvSpPr txBox="1"/>
              <p:nvPr/>
            </p:nvSpPr>
            <p:spPr>
              <a:xfrm>
                <a:off x="4874194" y="3898644"/>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2" name="Google Shape;1842;g247f718b2f6_0_2649"/>
              <p:cNvSpPr txBox="1"/>
              <p:nvPr/>
            </p:nvSpPr>
            <p:spPr>
              <a:xfrm>
                <a:off x="5607077" y="3894690"/>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3" name="Google Shape;1843;g247f718b2f6_0_2649"/>
              <p:cNvSpPr txBox="1"/>
              <p:nvPr/>
            </p:nvSpPr>
            <p:spPr>
              <a:xfrm>
                <a:off x="5156187" y="3888500"/>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4" name="Google Shape;1844;g247f718b2f6_0_2649"/>
              <p:cNvSpPr txBox="1"/>
              <p:nvPr/>
            </p:nvSpPr>
            <p:spPr>
              <a:xfrm>
                <a:off x="5309731" y="3898644"/>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845" name="Google Shape;1845;g247f718b2f6_0_2649"/>
            <p:cNvGrpSpPr/>
            <p:nvPr/>
          </p:nvGrpSpPr>
          <p:grpSpPr>
            <a:xfrm>
              <a:off x="7000875" y="2069122"/>
              <a:ext cx="4905375" cy="1028700"/>
              <a:chOff x="7000875" y="2505075"/>
              <a:chExt cx="4905375" cy="1028700"/>
            </a:xfrm>
          </p:grpSpPr>
          <p:sp>
            <p:nvSpPr>
              <p:cNvPr id="1846" name="Google Shape;1846;g247f718b2f6_0_2649"/>
              <p:cNvSpPr/>
              <p:nvPr/>
            </p:nvSpPr>
            <p:spPr>
              <a:xfrm>
                <a:off x="8134350" y="2628900"/>
                <a:ext cx="3771900" cy="904875"/>
              </a:xfrm>
              <a:custGeom>
                <a:avLst/>
                <a:gdLst/>
                <a:ahLst/>
                <a:cxnLst/>
                <a:rect l="l" t="t" r="r" b="b"/>
                <a:pathLst>
                  <a:path w="3771900" h="904875" extrusionOk="0">
                    <a:moveTo>
                      <a:pt x="3771900" y="904875"/>
                    </a:moveTo>
                    <a:lnTo>
                      <a:pt x="2752725" y="904875"/>
                    </a:lnTo>
                    <a:lnTo>
                      <a:pt x="2752725" y="638175"/>
                    </a:lnTo>
                    <a:lnTo>
                      <a:pt x="2428875" y="638175"/>
                    </a:lnTo>
                    <a:lnTo>
                      <a:pt x="2428875" y="495300"/>
                    </a:lnTo>
                    <a:lnTo>
                      <a:pt x="2333625" y="495300"/>
                    </a:lnTo>
                    <a:lnTo>
                      <a:pt x="2333625" y="371475"/>
                    </a:lnTo>
                    <a:lnTo>
                      <a:pt x="2286000" y="371475"/>
                    </a:lnTo>
                    <a:lnTo>
                      <a:pt x="2286000" y="247650"/>
                    </a:lnTo>
                    <a:lnTo>
                      <a:pt x="1981200" y="247650"/>
                    </a:lnTo>
                    <a:lnTo>
                      <a:pt x="1981200" y="152400"/>
                    </a:lnTo>
                    <a:lnTo>
                      <a:pt x="1609725" y="152400"/>
                    </a:lnTo>
                    <a:lnTo>
                      <a:pt x="1609725" y="66675"/>
                    </a:lnTo>
                    <a:lnTo>
                      <a:pt x="800100" y="66675"/>
                    </a:lnTo>
                    <a:lnTo>
                      <a:pt x="800100"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847" name="Google Shape;1847;g247f718b2f6_0_2649"/>
              <p:cNvSpPr/>
              <p:nvPr/>
            </p:nvSpPr>
            <p:spPr>
              <a:xfrm>
                <a:off x="7000875" y="2505075"/>
                <a:ext cx="1133475" cy="133350"/>
              </a:xfrm>
              <a:custGeom>
                <a:avLst/>
                <a:gdLst/>
                <a:ahLst/>
                <a:cxnLst/>
                <a:rect l="l" t="t" r="r" b="b"/>
                <a:pathLst>
                  <a:path w="1133475" h="133350" extrusionOk="0">
                    <a:moveTo>
                      <a:pt x="0" y="0"/>
                    </a:moveTo>
                    <a:lnTo>
                      <a:pt x="885825" y="0"/>
                    </a:lnTo>
                    <a:lnTo>
                      <a:pt x="885825" y="66675"/>
                    </a:lnTo>
                    <a:lnTo>
                      <a:pt x="1133475" y="66675"/>
                    </a:lnTo>
                    <a:lnTo>
                      <a:pt x="1133475" y="13335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1848" name="Google Shape;1848;g247f718b2f6_0_2649"/>
            <p:cNvGrpSpPr/>
            <p:nvPr/>
          </p:nvGrpSpPr>
          <p:grpSpPr>
            <a:xfrm>
              <a:off x="6976487" y="1884456"/>
              <a:ext cx="5091307" cy="1435897"/>
              <a:chOff x="6976487" y="2320409"/>
              <a:chExt cx="5091307" cy="1435897"/>
            </a:xfrm>
          </p:grpSpPr>
          <p:sp>
            <p:nvSpPr>
              <p:cNvPr id="1849" name="Google Shape;1849;g247f718b2f6_0_2649"/>
              <p:cNvSpPr txBox="1"/>
              <p:nvPr/>
            </p:nvSpPr>
            <p:spPr>
              <a:xfrm>
                <a:off x="6976487" y="2320409"/>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0" name="Google Shape;1850;g247f718b2f6_0_2649"/>
              <p:cNvSpPr txBox="1"/>
              <p:nvPr/>
            </p:nvSpPr>
            <p:spPr>
              <a:xfrm>
                <a:off x="8311165" y="2453759"/>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1" name="Google Shape;1851;g247f718b2f6_0_2649"/>
              <p:cNvSpPr txBox="1"/>
              <p:nvPr/>
            </p:nvSpPr>
            <p:spPr>
              <a:xfrm>
                <a:off x="7815706" y="2396867"/>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2" name="Google Shape;1852;g247f718b2f6_0_2649"/>
              <p:cNvSpPr txBox="1"/>
              <p:nvPr/>
            </p:nvSpPr>
            <p:spPr>
              <a:xfrm>
                <a:off x="8426598" y="2453759"/>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3" name="Google Shape;1853;g247f718b2f6_0_2649"/>
              <p:cNvSpPr txBox="1"/>
              <p:nvPr/>
            </p:nvSpPr>
            <p:spPr>
              <a:xfrm>
                <a:off x="8595889" y="2453759"/>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4" name="Google Shape;1854;g247f718b2f6_0_2649"/>
              <p:cNvSpPr txBox="1"/>
              <p:nvPr/>
            </p:nvSpPr>
            <p:spPr>
              <a:xfrm>
                <a:off x="8824786" y="251053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5" name="Google Shape;1855;g247f718b2f6_0_2649"/>
              <p:cNvSpPr txBox="1"/>
              <p:nvPr/>
            </p:nvSpPr>
            <p:spPr>
              <a:xfrm>
                <a:off x="9145672" y="2521020"/>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6" name="Google Shape;1856;g247f718b2f6_0_2649"/>
              <p:cNvSpPr txBox="1"/>
              <p:nvPr/>
            </p:nvSpPr>
            <p:spPr>
              <a:xfrm>
                <a:off x="8891560" y="251053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7" name="Google Shape;1857;g247f718b2f6_0_2649"/>
              <p:cNvSpPr txBox="1"/>
              <p:nvPr/>
            </p:nvSpPr>
            <p:spPr>
              <a:xfrm>
                <a:off x="9282460" y="2521020"/>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8" name="Google Shape;1858;g247f718b2f6_0_2649"/>
              <p:cNvSpPr txBox="1"/>
              <p:nvPr/>
            </p:nvSpPr>
            <p:spPr>
              <a:xfrm>
                <a:off x="9222974" y="2521020"/>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9" name="Google Shape;1859;g247f718b2f6_0_2649"/>
              <p:cNvSpPr txBox="1"/>
              <p:nvPr/>
            </p:nvSpPr>
            <p:spPr>
              <a:xfrm>
                <a:off x="9502888" y="251053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0" name="Google Shape;1860;g247f718b2f6_0_2649"/>
              <p:cNvSpPr txBox="1"/>
              <p:nvPr/>
            </p:nvSpPr>
            <p:spPr>
              <a:xfrm>
                <a:off x="9607211" y="260648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1" name="Google Shape;1861;g247f718b2f6_0_2649"/>
              <p:cNvSpPr txBox="1"/>
              <p:nvPr/>
            </p:nvSpPr>
            <p:spPr>
              <a:xfrm>
                <a:off x="9635235" y="260648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2" name="Google Shape;1862;g247f718b2f6_0_2649"/>
              <p:cNvSpPr txBox="1"/>
              <p:nvPr/>
            </p:nvSpPr>
            <p:spPr>
              <a:xfrm>
                <a:off x="9788822" y="259728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3" name="Google Shape;1863;g247f718b2f6_0_2649"/>
              <p:cNvSpPr txBox="1"/>
              <p:nvPr/>
            </p:nvSpPr>
            <p:spPr>
              <a:xfrm>
                <a:off x="9758619" y="259728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4" name="Google Shape;1864;g247f718b2f6_0_2649"/>
              <p:cNvSpPr txBox="1"/>
              <p:nvPr/>
            </p:nvSpPr>
            <p:spPr>
              <a:xfrm>
                <a:off x="9835114" y="259728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5" name="Google Shape;1865;g247f718b2f6_0_2649"/>
              <p:cNvSpPr txBox="1"/>
              <p:nvPr/>
            </p:nvSpPr>
            <p:spPr>
              <a:xfrm>
                <a:off x="9987959" y="2701873"/>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6" name="Google Shape;1866;g247f718b2f6_0_2649"/>
              <p:cNvSpPr txBox="1"/>
              <p:nvPr/>
            </p:nvSpPr>
            <p:spPr>
              <a:xfrm>
                <a:off x="10159582" y="2701873"/>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7" name="Google Shape;1867;g247f718b2f6_0_2649"/>
              <p:cNvSpPr txBox="1"/>
              <p:nvPr/>
            </p:nvSpPr>
            <p:spPr>
              <a:xfrm>
                <a:off x="10024715" y="2701873"/>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8" name="Google Shape;1868;g247f718b2f6_0_2649"/>
              <p:cNvSpPr txBox="1"/>
              <p:nvPr/>
            </p:nvSpPr>
            <p:spPr>
              <a:xfrm>
                <a:off x="10112555" y="2701873"/>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9" name="Google Shape;1869;g247f718b2f6_0_2649"/>
              <p:cNvSpPr txBox="1"/>
              <p:nvPr/>
            </p:nvSpPr>
            <p:spPr>
              <a:xfrm>
                <a:off x="10311982" y="2854273"/>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0" name="Google Shape;1870;g247f718b2f6_0_2649"/>
              <p:cNvSpPr txBox="1"/>
              <p:nvPr/>
            </p:nvSpPr>
            <p:spPr>
              <a:xfrm>
                <a:off x="11040396" y="335970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1" name="Google Shape;1871;g247f718b2f6_0_2649"/>
              <p:cNvSpPr txBox="1"/>
              <p:nvPr/>
            </p:nvSpPr>
            <p:spPr>
              <a:xfrm>
                <a:off x="11711694" y="3358929"/>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2" name="Google Shape;1872;g247f718b2f6_0_2649"/>
              <p:cNvSpPr txBox="1"/>
              <p:nvPr/>
            </p:nvSpPr>
            <p:spPr>
              <a:xfrm>
                <a:off x="11197606" y="335970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3" name="Google Shape;1873;g247f718b2f6_0_2649"/>
              <p:cNvSpPr txBox="1"/>
              <p:nvPr/>
            </p:nvSpPr>
            <p:spPr>
              <a:xfrm>
                <a:off x="11511742" y="3351202"/>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4" name="Google Shape;1874;g247f718b2f6_0_2649"/>
              <p:cNvSpPr txBox="1"/>
              <p:nvPr/>
            </p:nvSpPr>
            <p:spPr>
              <a:xfrm>
                <a:off x="11635934" y="335970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5" name="Google Shape;1875;g247f718b2f6_0_2649"/>
              <p:cNvSpPr txBox="1"/>
              <p:nvPr/>
            </p:nvSpPr>
            <p:spPr>
              <a:xfrm>
                <a:off x="10348738" y="293973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6" name="Google Shape;1876;g247f718b2f6_0_2649"/>
              <p:cNvSpPr txBox="1"/>
              <p:nvPr/>
            </p:nvSpPr>
            <p:spPr>
              <a:xfrm>
                <a:off x="10424901" y="307373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7" name="Google Shape;1877;g247f718b2f6_0_2649"/>
              <p:cNvSpPr txBox="1"/>
              <p:nvPr/>
            </p:nvSpPr>
            <p:spPr>
              <a:xfrm>
                <a:off x="10577928" y="307373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8" name="Google Shape;1878;g247f718b2f6_0_2649"/>
              <p:cNvSpPr txBox="1"/>
              <p:nvPr/>
            </p:nvSpPr>
            <p:spPr>
              <a:xfrm>
                <a:off x="10664622" y="3073735"/>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79" name="Google Shape;1879;g247f718b2f6_0_2649"/>
              <p:cNvSpPr txBox="1"/>
              <p:nvPr/>
            </p:nvSpPr>
            <p:spPr>
              <a:xfrm>
                <a:off x="10748702" y="333950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80" name="Google Shape;1880;g247f718b2f6_0_2649"/>
              <p:cNvSpPr txBox="1"/>
              <p:nvPr/>
            </p:nvSpPr>
            <p:spPr>
              <a:xfrm>
                <a:off x="10796073" y="3339506"/>
                <a:ext cx="356100" cy="396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55560"/>
                  </a:buClr>
                  <a:buSzPts val="1800"/>
                  <a:buFont typeface="Calibri"/>
                  <a:buNone/>
                  <a:tabLst/>
                  <a:defRPr/>
                </a:pPr>
                <a:r>
                  <a:rPr kumimoji="0" lang="tr-TR" sz="1800" b="0" i="0" u="none" strike="noStrike" kern="1200" cap="none" spc="0" normalizeH="0" baseline="0" noProof="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881" name="Google Shape;1881;g247f718b2f6_0_2649"/>
            <p:cNvSpPr txBox="1"/>
            <p:nvPr/>
          </p:nvSpPr>
          <p:spPr>
            <a:xfrm>
              <a:off x="5941034" y="5084912"/>
              <a:ext cx="1289700" cy="627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1" i="0" u="none" strike="noStrike" kern="1200" cap="none" spc="0" normalizeH="0" baseline="0" noProof="0" dirty="0" err="1">
                  <a:ln>
                    <a:noFill/>
                  </a:ln>
                  <a:solidFill>
                    <a:srgbClr val="000000"/>
                  </a:solidFill>
                  <a:effectLst/>
                  <a:uLnTx/>
                  <a:uFillTx/>
                  <a:latin typeface="Calibri"/>
                  <a:ea typeface="Calibri"/>
                  <a:cs typeface="Calibri"/>
                  <a:sym typeface="Calibri"/>
                </a:rPr>
                <a:t>Patients</a:t>
              </a:r>
              <a:r>
                <a:rPr kumimoji="0" lang="tr-TR" sz="1600" b="1" i="0" u="none" strike="noStrike" kern="1200" cap="none" spc="0" normalizeH="0" baseline="0" noProof="0" dirty="0">
                  <a:ln>
                    <a:noFill/>
                  </a:ln>
                  <a:solidFill>
                    <a:srgbClr val="000000"/>
                  </a:solidFill>
                  <a:effectLst/>
                  <a:uLnTx/>
                  <a:uFillTx/>
                  <a:latin typeface="Calibri"/>
                  <a:ea typeface="Calibri"/>
                  <a:cs typeface="Calibri"/>
                  <a:sym typeface="Calibri"/>
                </a:rPr>
                <a:t> at Risk, n</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sp>
        <p:nvSpPr>
          <p:cNvPr id="1882" name="Google Shape;1882;g247f718b2f6_0_2649"/>
          <p:cNvSpPr txBox="1"/>
          <p:nvPr/>
        </p:nvSpPr>
        <p:spPr>
          <a:xfrm>
            <a:off x="4949674" y="6288228"/>
            <a:ext cx="2169371" cy="369291"/>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1471D"/>
              </a:buClr>
              <a:buSzPts val="1800"/>
              <a:buFont typeface="Calibri"/>
              <a:buNone/>
              <a:tabLst/>
              <a:defRPr/>
            </a:pP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Grade ≥ 3 PN: 2%</a:t>
            </a:r>
            <a:endParaRPr kumimoji="0" sz="14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41681D6E-0C38-73BA-66A5-03738A434566}"/>
              </a:ext>
            </a:extLst>
          </p:cNvPr>
          <p:cNvSpPr/>
          <p:nvPr/>
        </p:nvSpPr>
        <p:spPr>
          <a:xfrm>
            <a:off x="9372604" y="6154329"/>
            <a:ext cx="2537842" cy="5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Metin kutusu 2">
            <a:extLst>
              <a:ext uri="{FF2B5EF4-FFF2-40B4-BE49-F238E27FC236}">
                <a16:creationId xmlns:a16="http://schemas.microsoft.com/office/drawing/2014/main" id="{B3B85208-AC82-187C-6B66-1D5C54C94732}"/>
              </a:ext>
            </a:extLst>
          </p:cNvPr>
          <p:cNvSpPr txBox="1"/>
          <p:nvPr/>
        </p:nvSpPr>
        <p:spPr>
          <a:xfrm>
            <a:off x="1990080" y="3822903"/>
            <a:ext cx="2553160" cy="584775"/>
          </a:xfrm>
          <a:prstGeom prst="rect">
            <a:avLst/>
          </a:prstGeom>
          <a:solidFill>
            <a:srgbClr val="FF0000"/>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err="1">
                <a:ln>
                  <a:noFill/>
                </a:ln>
                <a:solidFill>
                  <a:prstClr val="white"/>
                </a:solidFill>
                <a:effectLst/>
                <a:uLnTx/>
                <a:uFillTx/>
                <a:latin typeface="Aptos" panose="02110004020202020204"/>
                <a:ea typeface="+mn-ea"/>
                <a:cs typeface="+mn-cs"/>
              </a:rPr>
              <a:t>Median</a:t>
            </a:r>
            <a:r>
              <a:rPr kumimoji="0" lang="tr-TR" sz="1400" b="0" i="0" u="none" strike="noStrike" kern="1200" cap="none" spc="0" normalizeH="0" baseline="0" noProof="0" dirty="0">
                <a:ln>
                  <a:noFill/>
                </a:ln>
                <a:solidFill>
                  <a:prstClr val="white"/>
                </a:solidFill>
                <a:effectLst/>
                <a:uLnTx/>
                <a:uFillTx/>
                <a:latin typeface="Aptos" panose="02110004020202020204"/>
                <a:ea typeface="+mn-ea"/>
                <a:cs typeface="+mn-cs"/>
              </a:rPr>
              <a:t> PFS </a:t>
            </a:r>
            <a:r>
              <a:rPr kumimoji="0" lang="tr-TR" sz="1400" b="0" i="0" u="none" strike="noStrike" kern="1200" cap="none" spc="0" normalizeH="0" baseline="0" noProof="0" dirty="0" err="1">
                <a:ln>
                  <a:noFill/>
                </a:ln>
                <a:solidFill>
                  <a:prstClr val="white"/>
                </a:solidFill>
                <a:effectLst/>
                <a:uLnTx/>
                <a:uFillTx/>
                <a:latin typeface="Aptos" panose="02110004020202020204"/>
                <a:ea typeface="+mn-ea"/>
                <a:cs typeface="+mn-cs"/>
              </a:rPr>
              <a:t>was</a:t>
            </a:r>
            <a:r>
              <a:rPr kumimoji="0" lang="tr-TR" sz="1400" b="0" i="0" u="none" strike="noStrike" kern="1200" cap="none" spc="0" normalizeH="0" baseline="0" noProof="0" dirty="0">
                <a:ln>
                  <a:noFill/>
                </a:ln>
                <a:solidFill>
                  <a:prstClr val="white"/>
                </a:solidFill>
                <a:effectLst/>
                <a:uLnTx/>
                <a:uFillTx/>
                <a:latin typeface="Aptos" panose="02110004020202020204"/>
                <a:ea typeface="+mn-ea"/>
                <a:cs typeface="+mn-cs"/>
              </a:rPr>
              <a:t> 35·1 </a:t>
            </a:r>
            <a:r>
              <a:rPr kumimoji="0" lang="tr-TR" sz="1400" b="0" i="0" u="none" strike="noStrike" kern="1200" cap="none" spc="0" normalizeH="0" baseline="0" noProof="0" dirty="0" err="1">
                <a:ln>
                  <a:noFill/>
                </a:ln>
                <a:solidFill>
                  <a:prstClr val="white"/>
                </a:solidFill>
                <a:effectLst/>
                <a:uLnTx/>
                <a:uFillTx/>
                <a:latin typeface="Aptos" panose="02110004020202020204"/>
                <a:ea typeface="+mn-ea"/>
                <a:cs typeface="+mn-cs"/>
              </a:rPr>
              <a:t>months</a:t>
            </a:r>
            <a:r>
              <a:rPr kumimoji="0" lang="tr-TR" sz="1400" b="0" i="0" u="none" strike="noStrike" kern="1200" cap="none" spc="0" normalizeH="0" baseline="0" noProof="0" dirty="0">
                <a:ln>
                  <a:noFill/>
                </a:ln>
                <a:solidFill>
                  <a:prstClr val="white"/>
                </a:solidFill>
                <a:effectLst/>
                <a:uLnTx/>
                <a:uFillTx/>
                <a:latin typeface="Aptos" panose="02110004020202020204"/>
                <a:ea typeface="+mn-ea"/>
                <a:cs typeface="+mn-cs"/>
              </a:rPr>
              <a:t> (95% CI, 30·9–not </a:t>
            </a:r>
            <a:r>
              <a:rPr kumimoji="0" lang="tr-TR" sz="1400" b="0" i="0" u="none" strike="noStrike" kern="1200" cap="none" spc="0" normalizeH="0" baseline="0" noProof="0" dirty="0" err="1">
                <a:ln>
                  <a:noFill/>
                </a:ln>
                <a:solidFill>
                  <a:prstClr val="white"/>
                </a:solidFill>
                <a:effectLst/>
                <a:uLnTx/>
                <a:uFillTx/>
                <a:latin typeface="Aptos" panose="02110004020202020204"/>
                <a:ea typeface="+mn-ea"/>
                <a:cs typeface="+mn-cs"/>
              </a:rPr>
              <a:t>reached</a:t>
            </a: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4" name="Metin kutusu 3">
            <a:extLst>
              <a:ext uri="{FF2B5EF4-FFF2-40B4-BE49-F238E27FC236}">
                <a16:creationId xmlns:a16="http://schemas.microsoft.com/office/drawing/2014/main" id="{0B53F0C6-42C9-FC73-981F-42865AF9021A}"/>
              </a:ext>
            </a:extLst>
          </p:cNvPr>
          <p:cNvSpPr txBox="1"/>
          <p:nvPr/>
        </p:nvSpPr>
        <p:spPr>
          <a:xfrm>
            <a:off x="7812308" y="3986047"/>
            <a:ext cx="2345642" cy="307777"/>
          </a:xfrm>
          <a:prstGeom prst="rect">
            <a:avLst/>
          </a:prstGeom>
          <a:solidFill>
            <a:srgbClr val="FF0000"/>
          </a:solid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err="1">
                <a:ln>
                  <a:noFill/>
                </a:ln>
                <a:solidFill>
                  <a:prstClr val="white"/>
                </a:solidFill>
                <a:effectLst/>
                <a:uLnTx/>
                <a:uFillTx/>
                <a:latin typeface="Aptos" panose="02110004020202020204"/>
                <a:ea typeface="+mn-ea"/>
                <a:cs typeface="+mn-cs"/>
              </a:rPr>
              <a:t>Median</a:t>
            </a:r>
            <a:r>
              <a:rPr kumimoji="0" lang="tr-TR" sz="1400" b="0" i="0" u="none" strike="noStrike" kern="1200" cap="none" spc="0" normalizeH="0" baseline="0" noProof="0" dirty="0">
                <a:ln>
                  <a:noFill/>
                </a:ln>
                <a:solidFill>
                  <a:prstClr val="white"/>
                </a:solidFill>
                <a:effectLst/>
                <a:uLnTx/>
                <a:uFillTx/>
                <a:latin typeface="Aptos" panose="02110004020202020204"/>
                <a:ea typeface="+mn-ea"/>
                <a:cs typeface="+mn-cs"/>
              </a:rPr>
              <a:t> OS </a:t>
            </a:r>
            <a:r>
              <a:rPr kumimoji="0" lang="tr-TR" sz="1400" b="0" i="0" u="none" strike="noStrike" kern="1200" cap="none" spc="0" normalizeH="0" baseline="0" noProof="0" dirty="0" err="1">
                <a:ln>
                  <a:noFill/>
                </a:ln>
                <a:solidFill>
                  <a:prstClr val="white"/>
                </a:solidFill>
                <a:effectLst/>
                <a:uLnTx/>
                <a:uFillTx/>
                <a:latin typeface="Aptos" panose="02110004020202020204"/>
                <a:ea typeface="+mn-ea"/>
                <a:cs typeface="+mn-cs"/>
              </a:rPr>
              <a:t>was</a:t>
            </a:r>
            <a:r>
              <a:rPr kumimoji="0" lang="tr-TR" sz="1400" b="0" i="0" u="none" strike="noStrike" kern="1200" cap="none" spc="0" normalizeH="0" baseline="0" noProof="0" dirty="0">
                <a:ln>
                  <a:noFill/>
                </a:ln>
                <a:solidFill>
                  <a:prstClr val="white"/>
                </a:solidFill>
                <a:effectLst/>
                <a:uLnTx/>
                <a:uFillTx/>
                <a:latin typeface="Aptos" panose="02110004020202020204"/>
                <a:ea typeface="+mn-ea"/>
                <a:cs typeface="+mn-cs"/>
              </a:rPr>
              <a:t> not </a:t>
            </a:r>
            <a:r>
              <a:rPr kumimoji="0" lang="tr-TR" sz="1400" b="0" i="0" u="none" strike="noStrike" kern="1200" cap="none" spc="0" normalizeH="0" baseline="0" noProof="0" dirty="0" err="1">
                <a:ln>
                  <a:noFill/>
                </a:ln>
                <a:solidFill>
                  <a:prstClr val="white"/>
                </a:solidFill>
                <a:effectLst/>
                <a:uLnTx/>
                <a:uFillTx/>
                <a:latin typeface="Aptos" panose="02110004020202020204"/>
                <a:ea typeface="+mn-ea"/>
                <a:cs typeface="+mn-cs"/>
              </a:rPr>
              <a:t>reached</a:t>
            </a:r>
            <a:endParaRPr kumimoji="0" lang="tr-TR"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g247f718b2f6_0_2607"/>
          <p:cNvSpPr txBox="1">
            <a:spLocks noGrp="1"/>
          </p:cNvSpPr>
          <p:nvPr>
            <p:ph type="title"/>
          </p:nvPr>
        </p:nvSpPr>
        <p:spPr>
          <a:xfrm>
            <a:off x="609759" y="238127"/>
            <a:ext cx="10872300" cy="785387"/>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sz="3600" dirty="0">
                <a:solidFill>
                  <a:schemeClr val="bg1"/>
                </a:solidFill>
              </a:rPr>
              <a:t>SWOG S0777: Güncel Analiz –VRD </a:t>
            </a:r>
            <a:r>
              <a:rPr lang="tr-TR" sz="3600" dirty="0" err="1">
                <a:solidFill>
                  <a:schemeClr val="bg1"/>
                </a:solidFill>
              </a:rPr>
              <a:t>vs</a:t>
            </a:r>
            <a:r>
              <a:rPr lang="tr-TR" sz="3600" dirty="0">
                <a:solidFill>
                  <a:schemeClr val="bg1"/>
                </a:solidFill>
              </a:rPr>
              <a:t> </a:t>
            </a:r>
            <a:r>
              <a:rPr lang="tr-TR" sz="3600" dirty="0" err="1">
                <a:solidFill>
                  <a:schemeClr val="bg1"/>
                </a:solidFill>
              </a:rPr>
              <a:t>Rd</a:t>
            </a:r>
            <a:r>
              <a:rPr lang="tr-TR" sz="3600" dirty="0">
                <a:solidFill>
                  <a:schemeClr val="bg1"/>
                </a:solidFill>
              </a:rPr>
              <a:t> (TINE NDMM)</a:t>
            </a:r>
            <a:endParaRPr sz="3600" dirty="0">
              <a:solidFill>
                <a:schemeClr val="bg1"/>
              </a:solidFill>
            </a:endParaRPr>
          </a:p>
        </p:txBody>
      </p:sp>
      <p:sp>
        <p:nvSpPr>
          <p:cNvPr id="1703" name="Google Shape;1703;g247f718b2f6_0_2607"/>
          <p:cNvSpPr txBox="1"/>
          <p:nvPr/>
        </p:nvSpPr>
        <p:spPr>
          <a:xfrm>
            <a:off x="5374878" y="2342451"/>
            <a:ext cx="10311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tr-TR" sz="1800" b="1" i="0" u="none" strike="noStrike" kern="1200" cap="none" spc="0" normalizeH="0" baseline="0" noProof="0">
                <a:ln>
                  <a:noFill/>
                </a:ln>
                <a:solidFill>
                  <a:srgbClr val="000000"/>
                </a:solidFill>
                <a:effectLst/>
                <a:uLnTx/>
                <a:uFillTx/>
                <a:latin typeface="Arial"/>
                <a:ea typeface="Arial"/>
                <a:cs typeface="Arial"/>
                <a:sym typeface="Arial"/>
              </a:rPr>
              <a:t>5-Yr OS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4" name="Google Shape;1704;g247f718b2f6_0_2607"/>
          <p:cNvSpPr txBox="1"/>
          <p:nvPr/>
        </p:nvSpPr>
        <p:spPr>
          <a:xfrm>
            <a:off x="3830857" y="5853605"/>
            <a:ext cx="48675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5" name="Google Shape;1705;g247f718b2f6_0_2607"/>
          <p:cNvSpPr txBox="1"/>
          <p:nvPr/>
        </p:nvSpPr>
        <p:spPr>
          <a:xfrm rot="-5400000">
            <a:off x="146746" y="3825646"/>
            <a:ext cx="29661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OS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6" name="Google Shape;1706;g247f718b2f6_0_2607"/>
          <p:cNvSpPr/>
          <p:nvPr/>
        </p:nvSpPr>
        <p:spPr>
          <a:xfrm>
            <a:off x="2383895" y="2373724"/>
            <a:ext cx="7858539" cy="3225447"/>
          </a:xfrm>
          <a:custGeom>
            <a:avLst/>
            <a:gdLst/>
            <a:ahLst/>
            <a:cxnLst/>
            <a:rect l="l" t="t" r="r" b="b"/>
            <a:pathLst>
              <a:path w="7858539" h="3233531" extrusionOk="0">
                <a:moveTo>
                  <a:pt x="0" y="0"/>
                </a:moveTo>
                <a:lnTo>
                  <a:pt x="0" y="3233531"/>
                </a:lnTo>
                <a:lnTo>
                  <a:pt x="7858539" y="3233531"/>
                </a:lnTo>
              </a:path>
            </a:pathLst>
          </a:cu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707" name="Google Shape;1707;g247f718b2f6_0_2607"/>
          <p:cNvGrpSpPr/>
          <p:nvPr/>
        </p:nvGrpSpPr>
        <p:grpSpPr>
          <a:xfrm>
            <a:off x="2308497" y="2388848"/>
            <a:ext cx="62995" cy="3209907"/>
            <a:chOff x="2165866" y="2388848"/>
            <a:chExt cx="205800" cy="3209907"/>
          </a:xfrm>
        </p:grpSpPr>
        <p:cxnSp>
          <p:nvCxnSpPr>
            <p:cNvPr id="1708" name="Google Shape;1708;g247f718b2f6_0_2607"/>
            <p:cNvCxnSpPr/>
            <p:nvPr/>
          </p:nvCxnSpPr>
          <p:spPr>
            <a:xfrm>
              <a:off x="2165866" y="2388848"/>
              <a:ext cx="205800" cy="0"/>
            </a:xfrm>
            <a:prstGeom prst="straightConnector1">
              <a:avLst/>
            </a:prstGeom>
            <a:noFill/>
            <a:ln w="28575" cap="flat" cmpd="sng">
              <a:solidFill>
                <a:schemeClr val="dk2"/>
              </a:solidFill>
              <a:prstDash val="solid"/>
              <a:round/>
              <a:headEnd type="none" w="sm" len="sm"/>
              <a:tailEnd type="none" w="sm" len="sm"/>
            </a:ln>
          </p:spPr>
        </p:cxnSp>
        <p:cxnSp>
          <p:nvCxnSpPr>
            <p:cNvPr id="1709" name="Google Shape;1709;g247f718b2f6_0_2607"/>
            <p:cNvCxnSpPr/>
            <p:nvPr/>
          </p:nvCxnSpPr>
          <p:spPr>
            <a:xfrm>
              <a:off x="2165866" y="3030829"/>
              <a:ext cx="205800" cy="0"/>
            </a:xfrm>
            <a:prstGeom prst="straightConnector1">
              <a:avLst/>
            </a:prstGeom>
            <a:noFill/>
            <a:ln w="28575" cap="flat" cmpd="sng">
              <a:solidFill>
                <a:schemeClr val="dk2"/>
              </a:solidFill>
              <a:prstDash val="solid"/>
              <a:round/>
              <a:headEnd type="none" w="sm" len="sm"/>
              <a:tailEnd type="none" w="sm" len="sm"/>
            </a:ln>
          </p:spPr>
        </p:cxnSp>
        <p:cxnSp>
          <p:nvCxnSpPr>
            <p:cNvPr id="1710" name="Google Shape;1710;g247f718b2f6_0_2607"/>
            <p:cNvCxnSpPr/>
            <p:nvPr/>
          </p:nvCxnSpPr>
          <p:spPr>
            <a:xfrm>
              <a:off x="2165866" y="3672810"/>
              <a:ext cx="205800" cy="0"/>
            </a:xfrm>
            <a:prstGeom prst="straightConnector1">
              <a:avLst/>
            </a:prstGeom>
            <a:noFill/>
            <a:ln w="28575" cap="flat" cmpd="sng">
              <a:solidFill>
                <a:schemeClr val="dk2"/>
              </a:solidFill>
              <a:prstDash val="solid"/>
              <a:round/>
              <a:headEnd type="none" w="sm" len="sm"/>
              <a:tailEnd type="none" w="sm" len="sm"/>
            </a:ln>
          </p:spPr>
        </p:cxnSp>
        <p:cxnSp>
          <p:nvCxnSpPr>
            <p:cNvPr id="1711" name="Google Shape;1711;g247f718b2f6_0_2607"/>
            <p:cNvCxnSpPr/>
            <p:nvPr/>
          </p:nvCxnSpPr>
          <p:spPr>
            <a:xfrm>
              <a:off x="2165866" y="4314791"/>
              <a:ext cx="205800" cy="0"/>
            </a:xfrm>
            <a:prstGeom prst="straightConnector1">
              <a:avLst/>
            </a:prstGeom>
            <a:noFill/>
            <a:ln w="28575" cap="flat" cmpd="sng">
              <a:solidFill>
                <a:schemeClr val="dk2"/>
              </a:solidFill>
              <a:prstDash val="solid"/>
              <a:round/>
              <a:headEnd type="none" w="sm" len="sm"/>
              <a:tailEnd type="none" w="sm" len="sm"/>
            </a:ln>
          </p:spPr>
        </p:cxnSp>
        <p:cxnSp>
          <p:nvCxnSpPr>
            <p:cNvPr id="1712" name="Google Shape;1712;g247f718b2f6_0_2607"/>
            <p:cNvCxnSpPr/>
            <p:nvPr/>
          </p:nvCxnSpPr>
          <p:spPr>
            <a:xfrm>
              <a:off x="2165866" y="4956772"/>
              <a:ext cx="205800" cy="0"/>
            </a:xfrm>
            <a:prstGeom prst="straightConnector1">
              <a:avLst/>
            </a:prstGeom>
            <a:noFill/>
            <a:ln w="28575" cap="flat" cmpd="sng">
              <a:solidFill>
                <a:schemeClr val="dk2"/>
              </a:solidFill>
              <a:prstDash val="solid"/>
              <a:round/>
              <a:headEnd type="none" w="sm" len="sm"/>
              <a:tailEnd type="none" w="sm" len="sm"/>
            </a:ln>
          </p:spPr>
        </p:cxnSp>
        <p:cxnSp>
          <p:nvCxnSpPr>
            <p:cNvPr id="1713" name="Google Shape;1713;g247f718b2f6_0_2607"/>
            <p:cNvCxnSpPr/>
            <p:nvPr/>
          </p:nvCxnSpPr>
          <p:spPr>
            <a:xfrm>
              <a:off x="2165866" y="5598755"/>
              <a:ext cx="205800" cy="0"/>
            </a:xfrm>
            <a:prstGeom prst="straightConnector1">
              <a:avLst/>
            </a:prstGeom>
            <a:noFill/>
            <a:ln w="28575" cap="flat" cmpd="sng">
              <a:solidFill>
                <a:schemeClr val="dk2"/>
              </a:solidFill>
              <a:prstDash val="solid"/>
              <a:round/>
              <a:headEnd type="none" w="sm" len="sm"/>
              <a:tailEnd type="none" w="sm" len="sm"/>
            </a:ln>
          </p:spPr>
        </p:cxnSp>
      </p:grpSp>
      <p:grpSp>
        <p:nvGrpSpPr>
          <p:cNvPr id="1714" name="Google Shape;1714;g247f718b2f6_0_2607"/>
          <p:cNvGrpSpPr/>
          <p:nvPr/>
        </p:nvGrpSpPr>
        <p:grpSpPr>
          <a:xfrm>
            <a:off x="2383896" y="5589632"/>
            <a:ext cx="7842325" cy="85581"/>
            <a:chOff x="2383896" y="5589672"/>
            <a:chExt cx="7842325" cy="348600"/>
          </a:xfrm>
        </p:grpSpPr>
        <p:cxnSp>
          <p:nvCxnSpPr>
            <p:cNvPr id="1715" name="Google Shape;1715;g247f718b2f6_0_2607"/>
            <p:cNvCxnSpPr/>
            <p:nvPr/>
          </p:nvCxnSpPr>
          <p:spPr>
            <a:xfrm>
              <a:off x="2383896" y="5589672"/>
              <a:ext cx="0" cy="348600"/>
            </a:xfrm>
            <a:prstGeom prst="straightConnector1">
              <a:avLst/>
            </a:prstGeom>
            <a:noFill/>
            <a:ln w="28575" cap="flat" cmpd="sng">
              <a:solidFill>
                <a:schemeClr val="dk2"/>
              </a:solidFill>
              <a:prstDash val="solid"/>
              <a:round/>
              <a:headEnd type="none" w="sm" len="sm"/>
              <a:tailEnd type="none" w="sm" len="sm"/>
            </a:ln>
          </p:spPr>
        </p:cxnSp>
        <p:cxnSp>
          <p:nvCxnSpPr>
            <p:cNvPr id="1716" name="Google Shape;1716;g247f718b2f6_0_2607"/>
            <p:cNvCxnSpPr/>
            <p:nvPr/>
          </p:nvCxnSpPr>
          <p:spPr>
            <a:xfrm>
              <a:off x="3952361" y="5589672"/>
              <a:ext cx="0" cy="348600"/>
            </a:xfrm>
            <a:prstGeom prst="straightConnector1">
              <a:avLst/>
            </a:prstGeom>
            <a:noFill/>
            <a:ln w="28575" cap="flat" cmpd="sng">
              <a:solidFill>
                <a:schemeClr val="dk2"/>
              </a:solidFill>
              <a:prstDash val="solid"/>
              <a:round/>
              <a:headEnd type="none" w="sm" len="sm"/>
              <a:tailEnd type="none" w="sm" len="sm"/>
            </a:ln>
          </p:spPr>
        </p:cxnSp>
        <p:cxnSp>
          <p:nvCxnSpPr>
            <p:cNvPr id="1717" name="Google Shape;1717;g247f718b2f6_0_2607"/>
            <p:cNvCxnSpPr/>
            <p:nvPr/>
          </p:nvCxnSpPr>
          <p:spPr>
            <a:xfrm>
              <a:off x="5520826" y="5589672"/>
              <a:ext cx="0" cy="348600"/>
            </a:xfrm>
            <a:prstGeom prst="straightConnector1">
              <a:avLst/>
            </a:prstGeom>
            <a:noFill/>
            <a:ln w="28575" cap="flat" cmpd="sng">
              <a:solidFill>
                <a:schemeClr val="dk2"/>
              </a:solidFill>
              <a:prstDash val="solid"/>
              <a:round/>
              <a:headEnd type="none" w="sm" len="sm"/>
              <a:tailEnd type="none" w="sm" len="sm"/>
            </a:ln>
          </p:spPr>
        </p:cxnSp>
        <p:cxnSp>
          <p:nvCxnSpPr>
            <p:cNvPr id="1718" name="Google Shape;1718;g247f718b2f6_0_2607"/>
            <p:cNvCxnSpPr/>
            <p:nvPr/>
          </p:nvCxnSpPr>
          <p:spPr>
            <a:xfrm>
              <a:off x="7089291" y="5589672"/>
              <a:ext cx="0" cy="348600"/>
            </a:xfrm>
            <a:prstGeom prst="straightConnector1">
              <a:avLst/>
            </a:prstGeom>
            <a:noFill/>
            <a:ln w="28575" cap="flat" cmpd="sng">
              <a:solidFill>
                <a:schemeClr val="dk2"/>
              </a:solidFill>
              <a:prstDash val="solid"/>
              <a:round/>
              <a:headEnd type="none" w="sm" len="sm"/>
              <a:tailEnd type="none" w="sm" len="sm"/>
            </a:ln>
          </p:spPr>
        </p:cxnSp>
        <p:cxnSp>
          <p:nvCxnSpPr>
            <p:cNvPr id="1719" name="Google Shape;1719;g247f718b2f6_0_2607"/>
            <p:cNvCxnSpPr/>
            <p:nvPr/>
          </p:nvCxnSpPr>
          <p:spPr>
            <a:xfrm>
              <a:off x="8657756" y="5589672"/>
              <a:ext cx="0" cy="348600"/>
            </a:xfrm>
            <a:prstGeom prst="straightConnector1">
              <a:avLst/>
            </a:prstGeom>
            <a:noFill/>
            <a:ln w="28575" cap="flat" cmpd="sng">
              <a:solidFill>
                <a:schemeClr val="dk2"/>
              </a:solidFill>
              <a:prstDash val="solid"/>
              <a:round/>
              <a:headEnd type="none" w="sm" len="sm"/>
              <a:tailEnd type="none" w="sm" len="sm"/>
            </a:ln>
          </p:spPr>
        </p:cxnSp>
        <p:cxnSp>
          <p:nvCxnSpPr>
            <p:cNvPr id="1720" name="Google Shape;1720;g247f718b2f6_0_2607"/>
            <p:cNvCxnSpPr/>
            <p:nvPr/>
          </p:nvCxnSpPr>
          <p:spPr>
            <a:xfrm>
              <a:off x="10226221" y="5589672"/>
              <a:ext cx="0" cy="348600"/>
            </a:xfrm>
            <a:prstGeom prst="straightConnector1">
              <a:avLst/>
            </a:prstGeom>
            <a:noFill/>
            <a:ln w="28575" cap="flat" cmpd="sng">
              <a:solidFill>
                <a:schemeClr val="dk2"/>
              </a:solidFill>
              <a:prstDash val="solid"/>
              <a:round/>
              <a:headEnd type="none" w="sm" len="sm"/>
              <a:tailEnd type="none" w="sm" len="sm"/>
            </a:ln>
          </p:spPr>
        </p:cxnSp>
      </p:grpSp>
      <p:sp>
        <p:nvSpPr>
          <p:cNvPr id="1721" name="Google Shape;1721;g247f718b2f6_0_2607"/>
          <p:cNvSpPr txBox="1"/>
          <p:nvPr/>
        </p:nvSpPr>
        <p:spPr>
          <a:xfrm>
            <a:off x="2064142" y="5412856"/>
            <a:ext cx="3531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2" name="Google Shape;1722;g247f718b2f6_0_2607"/>
          <p:cNvSpPr txBox="1"/>
          <p:nvPr/>
        </p:nvSpPr>
        <p:spPr>
          <a:xfrm>
            <a:off x="2233294" y="5589362"/>
            <a:ext cx="3531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3" name="Google Shape;1723;g247f718b2f6_0_2607"/>
          <p:cNvSpPr txBox="1"/>
          <p:nvPr/>
        </p:nvSpPr>
        <p:spPr>
          <a:xfrm>
            <a:off x="1958728" y="4750958"/>
            <a:ext cx="465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4" name="Google Shape;1724;g247f718b2f6_0_2607"/>
          <p:cNvSpPr txBox="1"/>
          <p:nvPr/>
        </p:nvSpPr>
        <p:spPr>
          <a:xfrm>
            <a:off x="1958728" y="4108671"/>
            <a:ext cx="465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5" name="Google Shape;1725;g247f718b2f6_0_2607"/>
          <p:cNvSpPr txBox="1"/>
          <p:nvPr/>
        </p:nvSpPr>
        <p:spPr>
          <a:xfrm>
            <a:off x="1958728" y="3471287"/>
            <a:ext cx="465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6" name="Google Shape;1726;g247f718b2f6_0_2607"/>
          <p:cNvSpPr txBox="1"/>
          <p:nvPr/>
        </p:nvSpPr>
        <p:spPr>
          <a:xfrm>
            <a:off x="1958728" y="2851064"/>
            <a:ext cx="465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80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7" name="Google Shape;1727;g247f718b2f6_0_2607"/>
          <p:cNvSpPr txBox="1"/>
          <p:nvPr/>
        </p:nvSpPr>
        <p:spPr>
          <a:xfrm>
            <a:off x="1843509" y="2191617"/>
            <a:ext cx="568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8" name="Google Shape;1728;g247f718b2f6_0_2607"/>
          <p:cNvSpPr txBox="1"/>
          <p:nvPr/>
        </p:nvSpPr>
        <p:spPr>
          <a:xfrm>
            <a:off x="3736047" y="5589362"/>
            <a:ext cx="4683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9" name="Google Shape;1729;g247f718b2f6_0_2607"/>
          <p:cNvSpPr txBox="1"/>
          <p:nvPr/>
        </p:nvSpPr>
        <p:spPr>
          <a:xfrm>
            <a:off x="5324603" y="5589362"/>
            <a:ext cx="4683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0" name="Google Shape;1730;g247f718b2f6_0_2607"/>
          <p:cNvSpPr txBox="1"/>
          <p:nvPr/>
        </p:nvSpPr>
        <p:spPr>
          <a:xfrm>
            <a:off x="6893547" y="5589362"/>
            <a:ext cx="4683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72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1" name="Google Shape;1731;g247f718b2f6_0_2607"/>
          <p:cNvSpPr txBox="1"/>
          <p:nvPr/>
        </p:nvSpPr>
        <p:spPr>
          <a:xfrm>
            <a:off x="8450233" y="5589362"/>
            <a:ext cx="4683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96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2" name="Google Shape;1732;g247f718b2f6_0_2607"/>
          <p:cNvSpPr txBox="1"/>
          <p:nvPr/>
        </p:nvSpPr>
        <p:spPr>
          <a:xfrm>
            <a:off x="9948084" y="5589362"/>
            <a:ext cx="6324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33" name="Google Shape;1733;g247f718b2f6_0_2607"/>
          <p:cNvGrpSpPr/>
          <p:nvPr/>
        </p:nvGrpSpPr>
        <p:grpSpPr>
          <a:xfrm>
            <a:off x="2384885" y="2393029"/>
            <a:ext cx="7340788" cy="1544636"/>
            <a:chOff x="2384885" y="2393029"/>
            <a:chExt cx="7340788" cy="1544636"/>
          </a:xfrm>
        </p:grpSpPr>
        <p:sp>
          <p:nvSpPr>
            <p:cNvPr id="1734" name="Google Shape;1734;g247f718b2f6_0_2607"/>
            <p:cNvSpPr/>
            <p:nvPr/>
          </p:nvSpPr>
          <p:spPr>
            <a:xfrm>
              <a:off x="4136343" y="2793468"/>
              <a:ext cx="5589330" cy="1144197"/>
            </a:xfrm>
            <a:custGeom>
              <a:avLst/>
              <a:gdLst/>
              <a:ahLst/>
              <a:cxnLst/>
              <a:rect l="l" t="t" r="r" b="b"/>
              <a:pathLst>
                <a:path w="5589330" h="1144197" extrusionOk="0">
                  <a:moveTo>
                    <a:pt x="5589330" y="1144197"/>
                  </a:moveTo>
                  <a:lnTo>
                    <a:pt x="4093257" y="1144197"/>
                  </a:lnTo>
                  <a:lnTo>
                    <a:pt x="4093257" y="1120260"/>
                  </a:lnTo>
                  <a:lnTo>
                    <a:pt x="4050170" y="1120260"/>
                  </a:lnTo>
                  <a:lnTo>
                    <a:pt x="4050170" y="1072385"/>
                  </a:lnTo>
                  <a:lnTo>
                    <a:pt x="3820373" y="1072385"/>
                  </a:lnTo>
                  <a:lnTo>
                    <a:pt x="3820373" y="1043661"/>
                  </a:lnTo>
                  <a:lnTo>
                    <a:pt x="3636057" y="1043661"/>
                  </a:lnTo>
                  <a:lnTo>
                    <a:pt x="3636057" y="1017330"/>
                  </a:lnTo>
                  <a:lnTo>
                    <a:pt x="3597758" y="1017330"/>
                  </a:lnTo>
                  <a:lnTo>
                    <a:pt x="3597758" y="995786"/>
                  </a:lnTo>
                  <a:lnTo>
                    <a:pt x="3475678" y="995786"/>
                  </a:lnTo>
                  <a:lnTo>
                    <a:pt x="3475678" y="964668"/>
                  </a:lnTo>
                  <a:lnTo>
                    <a:pt x="3308118" y="964668"/>
                  </a:lnTo>
                  <a:lnTo>
                    <a:pt x="3308118" y="935944"/>
                  </a:lnTo>
                  <a:lnTo>
                    <a:pt x="3219550" y="935944"/>
                  </a:lnTo>
                  <a:lnTo>
                    <a:pt x="3219550" y="878494"/>
                  </a:lnTo>
                  <a:lnTo>
                    <a:pt x="3186038" y="878494"/>
                  </a:lnTo>
                  <a:lnTo>
                    <a:pt x="3186038" y="852163"/>
                  </a:lnTo>
                  <a:lnTo>
                    <a:pt x="2865280" y="852163"/>
                  </a:lnTo>
                  <a:lnTo>
                    <a:pt x="2865280" y="842589"/>
                  </a:lnTo>
                  <a:lnTo>
                    <a:pt x="2853311" y="842589"/>
                  </a:lnTo>
                  <a:lnTo>
                    <a:pt x="2853311" y="821045"/>
                  </a:lnTo>
                  <a:lnTo>
                    <a:pt x="2822193" y="821045"/>
                  </a:lnTo>
                  <a:lnTo>
                    <a:pt x="2822193" y="801895"/>
                  </a:lnTo>
                  <a:lnTo>
                    <a:pt x="2786287" y="801895"/>
                  </a:lnTo>
                  <a:lnTo>
                    <a:pt x="2786287" y="785139"/>
                  </a:lnTo>
                  <a:lnTo>
                    <a:pt x="2731232" y="785139"/>
                  </a:lnTo>
                  <a:lnTo>
                    <a:pt x="2731232" y="765990"/>
                  </a:lnTo>
                  <a:lnTo>
                    <a:pt x="2678570" y="765990"/>
                  </a:lnTo>
                  <a:lnTo>
                    <a:pt x="2678570" y="751627"/>
                  </a:lnTo>
                  <a:lnTo>
                    <a:pt x="2611546" y="751627"/>
                  </a:lnTo>
                  <a:lnTo>
                    <a:pt x="2611546" y="730084"/>
                  </a:lnTo>
                  <a:lnTo>
                    <a:pt x="2489466" y="730084"/>
                  </a:lnTo>
                  <a:lnTo>
                    <a:pt x="2489466" y="710934"/>
                  </a:lnTo>
                  <a:lnTo>
                    <a:pt x="2429623" y="710934"/>
                  </a:lnTo>
                  <a:lnTo>
                    <a:pt x="2434411" y="706146"/>
                  </a:lnTo>
                  <a:lnTo>
                    <a:pt x="2345843" y="706146"/>
                  </a:lnTo>
                  <a:lnTo>
                    <a:pt x="2345843" y="675028"/>
                  </a:lnTo>
                  <a:lnTo>
                    <a:pt x="2317119" y="675028"/>
                  </a:lnTo>
                  <a:lnTo>
                    <a:pt x="2317119" y="648697"/>
                  </a:lnTo>
                  <a:lnTo>
                    <a:pt x="2281213" y="648697"/>
                  </a:lnTo>
                  <a:lnTo>
                    <a:pt x="2281213" y="622367"/>
                  </a:lnTo>
                  <a:lnTo>
                    <a:pt x="2223764" y="622367"/>
                  </a:lnTo>
                  <a:lnTo>
                    <a:pt x="2223764" y="605611"/>
                  </a:lnTo>
                  <a:lnTo>
                    <a:pt x="2187858" y="605611"/>
                  </a:lnTo>
                  <a:lnTo>
                    <a:pt x="2187858" y="579280"/>
                  </a:lnTo>
                  <a:lnTo>
                    <a:pt x="1996361" y="579280"/>
                  </a:lnTo>
                  <a:lnTo>
                    <a:pt x="1996361" y="552949"/>
                  </a:lnTo>
                  <a:lnTo>
                    <a:pt x="1924549" y="552949"/>
                  </a:lnTo>
                  <a:lnTo>
                    <a:pt x="1924549" y="526618"/>
                  </a:lnTo>
                  <a:lnTo>
                    <a:pt x="1871887" y="526618"/>
                  </a:lnTo>
                  <a:lnTo>
                    <a:pt x="1871887" y="512256"/>
                  </a:lnTo>
                  <a:lnTo>
                    <a:pt x="1840769" y="512256"/>
                  </a:lnTo>
                  <a:lnTo>
                    <a:pt x="1840769" y="481137"/>
                  </a:lnTo>
                  <a:lnTo>
                    <a:pt x="1766564" y="481137"/>
                  </a:lnTo>
                  <a:lnTo>
                    <a:pt x="1766564" y="464381"/>
                  </a:lnTo>
                  <a:lnTo>
                    <a:pt x="1728264" y="464381"/>
                  </a:lnTo>
                  <a:lnTo>
                    <a:pt x="1728264" y="438050"/>
                  </a:lnTo>
                  <a:lnTo>
                    <a:pt x="1670815" y="438050"/>
                  </a:lnTo>
                  <a:lnTo>
                    <a:pt x="1670815" y="421294"/>
                  </a:lnTo>
                  <a:lnTo>
                    <a:pt x="1615760" y="421294"/>
                  </a:lnTo>
                  <a:lnTo>
                    <a:pt x="1615760" y="411719"/>
                  </a:lnTo>
                  <a:lnTo>
                    <a:pt x="1582248" y="411719"/>
                  </a:lnTo>
                  <a:lnTo>
                    <a:pt x="1582248" y="402145"/>
                  </a:lnTo>
                  <a:lnTo>
                    <a:pt x="1479318" y="402145"/>
                  </a:lnTo>
                  <a:lnTo>
                    <a:pt x="1479318" y="378207"/>
                  </a:lnTo>
                  <a:lnTo>
                    <a:pt x="1402719" y="378207"/>
                  </a:lnTo>
                  <a:lnTo>
                    <a:pt x="1402719" y="366239"/>
                  </a:lnTo>
                  <a:lnTo>
                    <a:pt x="1335695" y="366239"/>
                  </a:lnTo>
                  <a:lnTo>
                    <a:pt x="1335695" y="344695"/>
                  </a:lnTo>
                  <a:lnTo>
                    <a:pt x="1129835" y="344695"/>
                  </a:lnTo>
                  <a:lnTo>
                    <a:pt x="1129835" y="315971"/>
                  </a:lnTo>
                  <a:lnTo>
                    <a:pt x="981425" y="315971"/>
                  </a:lnTo>
                  <a:lnTo>
                    <a:pt x="981425" y="289640"/>
                  </a:lnTo>
                  <a:lnTo>
                    <a:pt x="943125" y="289640"/>
                  </a:lnTo>
                  <a:lnTo>
                    <a:pt x="943125" y="260915"/>
                  </a:lnTo>
                  <a:lnTo>
                    <a:pt x="909613" y="260915"/>
                  </a:lnTo>
                  <a:lnTo>
                    <a:pt x="909613" y="222616"/>
                  </a:lnTo>
                  <a:lnTo>
                    <a:pt x="830620" y="222616"/>
                  </a:lnTo>
                  <a:lnTo>
                    <a:pt x="830620" y="167560"/>
                  </a:lnTo>
                  <a:lnTo>
                    <a:pt x="799502" y="167560"/>
                  </a:lnTo>
                  <a:lnTo>
                    <a:pt x="799502" y="141229"/>
                  </a:lnTo>
                  <a:lnTo>
                    <a:pt x="761203" y="141229"/>
                  </a:lnTo>
                  <a:lnTo>
                    <a:pt x="761203" y="131655"/>
                  </a:lnTo>
                  <a:lnTo>
                    <a:pt x="684604" y="131655"/>
                  </a:lnTo>
                  <a:lnTo>
                    <a:pt x="684604" y="117292"/>
                  </a:lnTo>
                  <a:lnTo>
                    <a:pt x="605611" y="117292"/>
                  </a:lnTo>
                  <a:lnTo>
                    <a:pt x="605611" y="95749"/>
                  </a:lnTo>
                  <a:lnTo>
                    <a:pt x="318365" y="95749"/>
                  </a:lnTo>
                  <a:lnTo>
                    <a:pt x="318365" y="71812"/>
                  </a:lnTo>
                  <a:lnTo>
                    <a:pt x="210648" y="71812"/>
                  </a:lnTo>
                  <a:lnTo>
                    <a:pt x="210648" y="50268"/>
                  </a:lnTo>
                  <a:lnTo>
                    <a:pt x="67025" y="50268"/>
                  </a:lnTo>
                  <a:lnTo>
                    <a:pt x="67025" y="31118"/>
                  </a:lnTo>
                  <a:lnTo>
                    <a:pt x="40694" y="31118"/>
                  </a:lnTo>
                  <a:lnTo>
                    <a:pt x="40694"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35" name="Google Shape;1735;g247f718b2f6_0_2607"/>
            <p:cNvSpPr/>
            <p:nvPr/>
          </p:nvSpPr>
          <p:spPr>
            <a:xfrm>
              <a:off x="2384885" y="2393029"/>
              <a:ext cx="1789246" cy="396705"/>
            </a:xfrm>
            <a:custGeom>
              <a:avLst/>
              <a:gdLst/>
              <a:ahLst/>
              <a:cxnLst/>
              <a:rect l="l" t="t" r="r" b="b"/>
              <a:pathLst>
                <a:path w="1789246" h="396705" extrusionOk="0">
                  <a:moveTo>
                    <a:pt x="1789246" y="396705"/>
                  </a:moveTo>
                  <a:lnTo>
                    <a:pt x="1618233" y="396705"/>
                  </a:lnTo>
                  <a:lnTo>
                    <a:pt x="1618233" y="383908"/>
                  </a:lnTo>
                  <a:lnTo>
                    <a:pt x="1541451" y="383908"/>
                  </a:lnTo>
                  <a:lnTo>
                    <a:pt x="1541451" y="373438"/>
                  </a:lnTo>
                  <a:lnTo>
                    <a:pt x="1390214" y="373438"/>
                  </a:lnTo>
                  <a:lnTo>
                    <a:pt x="1390214" y="354824"/>
                  </a:lnTo>
                  <a:lnTo>
                    <a:pt x="1334373" y="354824"/>
                  </a:lnTo>
                  <a:lnTo>
                    <a:pt x="1334373" y="344354"/>
                  </a:lnTo>
                  <a:lnTo>
                    <a:pt x="1313433" y="344354"/>
                  </a:lnTo>
                  <a:lnTo>
                    <a:pt x="1313433" y="323414"/>
                  </a:lnTo>
                  <a:lnTo>
                    <a:pt x="1257591" y="323414"/>
                  </a:lnTo>
                  <a:lnTo>
                    <a:pt x="1257591" y="312944"/>
                  </a:lnTo>
                  <a:lnTo>
                    <a:pt x="1166849" y="312944"/>
                  </a:lnTo>
                  <a:lnTo>
                    <a:pt x="1166849" y="298983"/>
                  </a:lnTo>
                  <a:lnTo>
                    <a:pt x="1148236" y="298983"/>
                  </a:lnTo>
                  <a:lnTo>
                    <a:pt x="1148236" y="289676"/>
                  </a:lnTo>
                  <a:lnTo>
                    <a:pt x="1126132" y="289676"/>
                  </a:lnTo>
                  <a:lnTo>
                    <a:pt x="1126132" y="253612"/>
                  </a:lnTo>
                  <a:lnTo>
                    <a:pt x="1029573" y="253612"/>
                  </a:lnTo>
                  <a:lnTo>
                    <a:pt x="1029573" y="237325"/>
                  </a:lnTo>
                  <a:lnTo>
                    <a:pt x="960935" y="237325"/>
                  </a:lnTo>
                  <a:lnTo>
                    <a:pt x="960935" y="219875"/>
                  </a:lnTo>
                  <a:lnTo>
                    <a:pt x="903930" y="219875"/>
                  </a:lnTo>
                  <a:lnTo>
                    <a:pt x="903930" y="188464"/>
                  </a:lnTo>
                  <a:lnTo>
                    <a:pt x="835292" y="188464"/>
                  </a:lnTo>
                  <a:lnTo>
                    <a:pt x="835292" y="177994"/>
                  </a:lnTo>
                  <a:lnTo>
                    <a:pt x="638684" y="177994"/>
                  </a:lnTo>
                  <a:lnTo>
                    <a:pt x="638684" y="160544"/>
                  </a:lnTo>
                  <a:lnTo>
                    <a:pt x="558413" y="160544"/>
                  </a:lnTo>
                  <a:lnTo>
                    <a:pt x="558413" y="148910"/>
                  </a:lnTo>
                  <a:lnTo>
                    <a:pt x="492101" y="148910"/>
                  </a:lnTo>
                  <a:lnTo>
                    <a:pt x="492101" y="134950"/>
                  </a:lnTo>
                  <a:lnTo>
                    <a:pt x="376929" y="134950"/>
                  </a:lnTo>
                  <a:lnTo>
                    <a:pt x="376929" y="122153"/>
                  </a:lnTo>
                  <a:lnTo>
                    <a:pt x="168688" y="122153"/>
                  </a:lnTo>
                  <a:lnTo>
                    <a:pt x="168688" y="107029"/>
                  </a:lnTo>
                  <a:lnTo>
                    <a:pt x="147747" y="107029"/>
                  </a:lnTo>
                  <a:lnTo>
                    <a:pt x="147747" y="95395"/>
                  </a:lnTo>
                  <a:lnTo>
                    <a:pt x="91906" y="95395"/>
                  </a:lnTo>
                  <a:lnTo>
                    <a:pt x="91906" y="76782"/>
                  </a:lnTo>
                  <a:lnTo>
                    <a:pt x="61659" y="76782"/>
                  </a:lnTo>
                  <a:lnTo>
                    <a:pt x="61659" y="55841"/>
                  </a:lnTo>
                  <a:lnTo>
                    <a:pt x="46535" y="55841"/>
                  </a:lnTo>
                  <a:lnTo>
                    <a:pt x="46535" y="39554"/>
                  </a:lnTo>
                  <a:lnTo>
                    <a:pt x="23268" y="39554"/>
                  </a:lnTo>
                  <a:lnTo>
                    <a:pt x="23268"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736" name="Google Shape;1736;g247f718b2f6_0_2607"/>
          <p:cNvSpPr/>
          <p:nvPr/>
        </p:nvSpPr>
        <p:spPr>
          <a:xfrm>
            <a:off x="2381495" y="2393231"/>
            <a:ext cx="7346142" cy="1949369"/>
          </a:xfrm>
          <a:custGeom>
            <a:avLst/>
            <a:gdLst/>
            <a:ahLst/>
            <a:cxnLst/>
            <a:rect l="l" t="t" r="r" b="b"/>
            <a:pathLst>
              <a:path w="7346142" h="1949369" extrusionOk="0">
                <a:moveTo>
                  <a:pt x="7346142" y="1949369"/>
                </a:moveTo>
                <a:lnTo>
                  <a:pt x="6408268" y="1949369"/>
                </a:lnTo>
                <a:lnTo>
                  <a:pt x="6408268" y="1898154"/>
                </a:lnTo>
                <a:lnTo>
                  <a:pt x="5923860" y="1898154"/>
                </a:lnTo>
                <a:lnTo>
                  <a:pt x="5923860" y="1857609"/>
                </a:lnTo>
                <a:lnTo>
                  <a:pt x="5763814" y="1857609"/>
                </a:lnTo>
                <a:lnTo>
                  <a:pt x="5763814" y="1825599"/>
                </a:lnTo>
                <a:lnTo>
                  <a:pt x="5616571" y="1825599"/>
                </a:lnTo>
                <a:lnTo>
                  <a:pt x="5616571" y="1780786"/>
                </a:lnTo>
                <a:lnTo>
                  <a:pt x="5284741" y="1780786"/>
                </a:lnTo>
                <a:lnTo>
                  <a:pt x="5284741" y="1776518"/>
                </a:lnTo>
                <a:lnTo>
                  <a:pt x="5125761" y="1776518"/>
                </a:lnTo>
                <a:lnTo>
                  <a:pt x="5125761" y="1758380"/>
                </a:lnTo>
                <a:lnTo>
                  <a:pt x="4894227" y="1758380"/>
                </a:lnTo>
                <a:lnTo>
                  <a:pt x="4894227" y="1732772"/>
                </a:lnTo>
                <a:lnTo>
                  <a:pt x="4871820" y="1732772"/>
                </a:lnTo>
                <a:lnTo>
                  <a:pt x="4871820" y="1714634"/>
                </a:lnTo>
                <a:lnTo>
                  <a:pt x="4817404" y="1714634"/>
                </a:lnTo>
                <a:lnTo>
                  <a:pt x="4817404" y="1701830"/>
                </a:lnTo>
                <a:lnTo>
                  <a:pt x="4801400" y="1701830"/>
                </a:lnTo>
                <a:lnTo>
                  <a:pt x="4801400" y="1675155"/>
                </a:lnTo>
                <a:lnTo>
                  <a:pt x="4791797" y="1675155"/>
                </a:lnTo>
                <a:lnTo>
                  <a:pt x="4791797" y="1667687"/>
                </a:lnTo>
                <a:lnTo>
                  <a:pt x="4698970" y="1667687"/>
                </a:lnTo>
                <a:lnTo>
                  <a:pt x="4698970" y="1638878"/>
                </a:lnTo>
                <a:lnTo>
                  <a:pt x="4616813" y="1638878"/>
                </a:lnTo>
                <a:lnTo>
                  <a:pt x="4616813" y="1627141"/>
                </a:lnTo>
                <a:lnTo>
                  <a:pt x="4573066" y="1627141"/>
                </a:lnTo>
                <a:lnTo>
                  <a:pt x="4573066" y="1607936"/>
                </a:lnTo>
                <a:lnTo>
                  <a:pt x="4489842" y="1607936"/>
                </a:lnTo>
                <a:lnTo>
                  <a:pt x="4489842" y="1595132"/>
                </a:lnTo>
                <a:lnTo>
                  <a:pt x="4427958" y="1595132"/>
                </a:lnTo>
                <a:lnTo>
                  <a:pt x="4427958" y="1582328"/>
                </a:lnTo>
                <a:lnTo>
                  <a:pt x="4386345" y="1582328"/>
                </a:lnTo>
                <a:lnTo>
                  <a:pt x="4386345" y="1553520"/>
                </a:lnTo>
                <a:lnTo>
                  <a:pt x="4365006" y="1553520"/>
                </a:lnTo>
                <a:lnTo>
                  <a:pt x="4365006" y="1534314"/>
                </a:lnTo>
                <a:lnTo>
                  <a:pt x="4297786" y="1534314"/>
                </a:lnTo>
                <a:lnTo>
                  <a:pt x="4297786" y="1518310"/>
                </a:lnTo>
                <a:lnTo>
                  <a:pt x="4279648" y="1518310"/>
                </a:lnTo>
                <a:lnTo>
                  <a:pt x="4279648" y="1503372"/>
                </a:lnTo>
                <a:lnTo>
                  <a:pt x="4248705" y="1503372"/>
                </a:lnTo>
                <a:lnTo>
                  <a:pt x="4248705" y="1491635"/>
                </a:lnTo>
                <a:lnTo>
                  <a:pt x="4226299" y="1491635"/>
                </a:lnTo>
                <a:lnTo>
                  <a:pt x="4226299" y="1474564"/>
                </a:lnTo>
                <a:lnTo>
                  <a:pt x="4177218" y="1474564"/>
                </a:lnTo>
                <a:lnTo>
                  <a:pt x="4177218" y="1439353"/>
                </a:lnTo>
                <a:lnTo>
                  <a:pt x="4113199" y="1439353"/>
                </a:lnTo>
                <a:lnTo>
                  <a:pt x="4113199" y="1428684"/>
                </a:lnTo>
                <a:lnTo>
                  <a:pt x="4055582" y="1428684"/>
                </a:lnTo>
                <a:lnTo>
                  <a:pt x="4055582" y="1414813"/>
                </a:lnTo>
                <a:lnTo>
                  <a:pt x="3969157" y="1414813"/>
                </a:lnTo>
                <a:lnTo>
                  <a:pt x="3969157" y="1392406"/>
                </a:lnTo>
                <a:lnTo>
                  <a:pt x="3864593" y="1392406"/>
                </a:lnTo>
                <a:lnTo>
                  <a:pt x="3864593" y="1384937"/>
                </a:lnTo>
                <a:lnTo>
                  <a:pt x="3827249" y="1384937"/>
                </a:lnTo>
                <a:lnTo>
                  <a:pt x="3827249" y="1368933"/>
                </a:lnTo>
                <a:lnTo>
                  <a:pt x="3778168" y="1368933"/>
                </a:lnTo>
                <a:lnTo>
                  <a:pt x="3778168" y="1355062"/>
                </a:lnTo>
                <a:lnTo>
                  <a:pt x="3722685" y="1355062"/>
                </a:lnTo>
                <a:lnTo>
                  <a:pt x="3722685" y="1340124"/>
                </a:lnTo>
                <a:lnTo>
                  <a:pt x="3668269" y="1340124"/>
                </a:lnTo>
                <a:lnTo>
                  <a:pt x="3668269" y="1318785"/>
                </a:lnTo>
                <a:lnTo>
                  <a:pt x="3646930" y="1318785"/>
                </a:lnTo>
                <a:lnTo>
                  <a:pt x="3646930" y="1277173"/>
                </a:lnTo>
                <a:lnTo>
                  <a:pt x="3596782" y="1277173"/>
                </a:lnTo>
                <a:lnTo>
                  <a:pt x="3596782" y="1266503"/>
                </a:lnTo>
                <a:lnTo>
                  <a:pt x="3561572" y="1266503"/>
                </a:lnTo>
                <a:lnTo>
                  <a:pt x="3561572" y="1259034"/>
                </a:lnTo>
                <a:lnTo>
                  <a:pt x="3528495" y="1259034"/>
                </a:lnTo>
                <a:lnTo>
                  <a:pt x="3528495" y="1243029"/>
                </a:lnTo>
                <a:lnTo>
                  <a:pt x="3466610" y="1243029"/>
                </a:lnTo>
                <a:lnTo>
                  <a:pt x="3466610" y="1214221"/>
                </a:lnTo>
                <a:lnTo>
                  <a:pt x="3445271" y="1214221"/>
                </a:lnTo>
                <a:lnTo>
                  <a:pt x="3445271" y="1200350"/>
                </a:lnTo>
                <a:lnTo>
                  <a:pt x="3407927" y="1200350"/>
                </a:lnTo>
                <a:lnTo>
                  <a:pt x="3407927" y="1185413"/>
                </a:lnTo>
                <a:lnTo>
                  <a:pt x="3341774" y="1185413"/>
                </a:lnTo>
                <a:lnTo>
                  <a:pt x="3341774" y="1172609"/>
                </a:lnTo>
                <a:lnTo>
                  <a:pt x="3275621" y="1172609"/>
                </a:lnTo>
                <a:lnTo>
                  <a:pt x="3275621" y="1125662"/>
                </a:lnTo>
                <a:lnTo>
                  <a:pt x="3184928" y="1125662"/>
                </a:lnTo>
                <a:lnTo>
                  <a:pt x="3184928" y="1107523"/>
                </a:lnTo>
                <a:lnTo>
                  <a:pt x="3107039" y="1107523"/>
                </a:lnTo>
                <a:lnTo>
                  <a:pt x="3107039" y="1081916"/>
                </a:lnTo>
                <a:lnTo>
                  <a:pt x="3085699" y="1081916"/>
                </a:lnTo>
                <a:lnTo>
                  <a:pt x="3085699" y="1061643"/>
                </a:lnTo>
                <a:lnTo>
                  <a:pt x="3044087" y="1061643"/>
                </a:lnTo>
                <a:lnTo>
                  <a:pt x="3044087" y="1047773"/>
                </a:lnTo>
                <a:lnTo>
                  <a:pt x="3008877" y="1047773"/>
                </a:lnTo>
                <a:lnTo>
                  <a:pt x="3008877" y="1033902"/>
                </a:lnTo>
                <a:lnTo>
                  <a:pt x="2987537" y="1033902"/>
                </a:lnTo>
                <a:lnTo>
                  <a:pt x="2987537" y="1023232"/>
                </a:lnTo>
                <a:lnTo>
                  <a:pt x="2964064" y="1023232"/>
                </a:lnTo>
                <a:lnTo>
                  <a:pt x="2964064" y="991223"/>
                </a:lnTo>
                <a:lnTo>
                  <a:pt x="2869103" y="991223"/>
                </a:lnTo>
                <a:lnTo>
                  <a:pt x="2869103" y="961347"/>
                </a:lnTo>
                <a:lnTo>
                  <a:pt x="2785879" y="961347"/>
                </a:lnTo>
                <a:lnTo>
                  <a:pt x="2785879" y="945343"/>
                </a:lnTo>
                <a:lnTo>
                  <a:pt x="2709056" y="945343"/>
                </a:lnTo>
                <a:lnTo>
                  <a:pt x="2709056" y="896262"/>
                </a:lnTo>
                <a:lnTo>
                  <a:pt x="2639703" y="896262"/>
                </a:lnTo>
                <a:lnTo>
                  <a:pt x="2639703" y="872788"/>
                </a:lnTo>
                <a:lnTo>
                  <a:pt x="2626899" y="872788"/>
                </a:lnTo>
                <a:lnTo>
                  <a:pt x="2626899" y="858917"/>
                </a:lnTo>
                <a:lnTo>
                  <a:pt x="2605559" y="858917"/>
                </a:lnTo>
                <a:lnTo>
                  <a:pt x="2605559" y="846114"/>
                </a:lnTo>
                <a:lnTo>
                  <a:pt x="2586354" y="846114"/>
                </a:lnTo>
                <a:lnTo>
                  <a:pt x="2586354" y="827975"/>
                </a:lnTo>
                <a:lnTo>
                  <a:pt x="2500996" y="827975"/>
                </a:lnTo>
                <a:lnTo>
                  <a:pt x="2500996" y="814104"/>
                </a:lnTo>
                <a:lnTo>
                  <a:pt x="2427374" y="814104"/>
                </a:lnTo>
                <a:lnTo>
                  <a:pt x="2427374" y="798100"/>
                </a:lnTo>
                <a:lnTo>
                  <a:pt x="2343083" y="798100"/>
                </a:lnTo>
                <a:lnTo>
                  <a:pt x="2343083" y="789564"/>
                </a:lnTo>
                <a:lnTo>
                  <a:pt x="2266260" y="789564"/>
                </a:lnTo>
                <a:lnTo>
                  <a:pt x="2266260" y="756488"/>
                </a:lnTo>
                <a:lnTo>
                  <a:pt x="2208644" y="756488"/>
                </a:lnTo>
                <a:lnTo>
                  <a:pt x="2208644" y="725545"/>
                </a:lnTo>
                <a:lnTo>
                  <a:pt x="2158496" y="725545"/>
                </a:lnTo>
                <a:lnTo>
                  <a:pt x="2158496" y="698871"/>
                </a:lnTo>
                <a:lnTo>
                  <a:pt x="2076338" y="698871"/>
                </a:lnTo>
                <a:lnTo>
                  <a:pt x="2076338" y="678598"/>
                </a:lnTo>
                <a:lnTo>
                  <a:pt x="2057133" y="678598"/>
                </a:lnTo>
                <a:lnTo>
                  <a:pt x="2057133" y="665794"/>
                </a:lnTo>
                <a:lnTo>
                  <a:pt x="2035793" y="665794"/>
                </a:lnTo>
                <a:lnTo>
                  <a:pt x="2035793" y="651924"/>
                </a:lnTo>
                <a:lnTo>
                  <a:pt x="1993114" y="651924"/>
                </a:lnTo>
                <a:lnTo>
                  <a:pt x="1993114" y="626316"/>
                </a:lnTo>
                <a:lnTo>
                  <a:pt x="1960038" y="626316"/>
                </a:lnTo>
                <a:lnTo>
                  <a:pt x="1960038" y="607111"/>
                </a:lnTo>
                <a:lnTo>
                  <a:pt x="1880014" y="607111"/>
                </a:lnTo>
                <a:lnTo>
                  <a:pt x="1880014" y="593240"/>
                </a:lnTo>
                <a:lnTo>
                  <a:pt x="1725303" y="593240"/>
                </a:lnTo>
                <a:lnTo>
                  <a:pt x="1725303" y="567632"/>
                </a:lnTo>
                <a:lnTo>
                  <a:pt x="1693293" y="567632"/>
                </a:lnTo>
                <a:lnTo>
                  <a:pt x="1693293" y="545226"/>
                </a:lnTo>
                <a:lnTo>
                  <a:pt x="1677289" y="545226"/>
                </a:lnTo>
                <a:lnTo>
                  <a:pt x="1677289" y="526020"/>
                </a:lnTo>
                <a:lnTo>
                  <a:pt x="1657016" y="526020"/>
                </a:lnTo>
                <a:lnTo>
                  <a:pt x="1657016" y="491877"/>
                </a:lnTo>
                <a:lnTo>
                  <a:pt x="1595131" y="491877"/>
                </a:lnTo>
                <a:lnTo>
                  <a:pt x="1595131" y="468404"/>
                </a:lnTo>
                <a:lnTo>
                  <a:pt x="1563122" y="468404"/>
                </a:lnTo>
                <a:lnTo>
                  <a:pt x="1563122" y="453466"/>
                </a:lnTo>
                <a:lnTo>
                  <a:pt x="1409477" y="453466"/>
                </a:lnTo>
                <a:lnTo>
                  <a:pt x="1409477" y="435327"/>
                </a:lnTo>
                <a:lnTo>
                  <a:pt x="1366798" y="435327"/>
                </a:lnTo>
                <a:lnTo>
                  <a:pt x="1366798" y="407586"/>
                </a:lnTo>
                <a:lnTo>
                  <a:pt x="1309181" y="407586"/>
                </a:lnTo>
                <a:lnTo>
                  <a:pt x="1309181" y="393715"/>
                </a:lnTo>
                <a:lnTo>
                  <a:pt x="1250498" y="393715"/>
                </a:lnTo>
                <a:lnTo>
                  <a:pt x="1250498" y="368108"/>
                </a:lnTo>
                <a:lnTo>
                  <a:pt x="1223823" y="368108"/>
                </a:lnTo>
                <a:lnTo>
                  <a:pt x="1223823" y="342500"/>
                </a:lnTo>
                <a:lnTo>
                  <a:pt x="1187546" y="342500"/>
                </a:lnTo>
                <a:lnTo>
                  <a:pt x="1187546" y="331830"/>
                </a:lnTo>
                <a:lnTo>
                  <a:pt x="1120326" y="331830"/>
                </a:lnTo>
                <a:lnTo>
                  <a:pt x="1120326" y="308357"/>
                </a:lnTo>
                <a:lnTo>
                  <a:pt x="1055241" y="308357"/>
                </a:lnTo>
                <a:lnTo>
                  <a:pt x="1055241" y="276348"/>
                </a:lnTo>
                <a:lnTo>
                  <a:pt x="1015762" y="276348"/>
                </a:lnTo>
                <a:lnTo>
                  <a:pt x="1015762" y="260343"/>
                </a:lnTo>
                <a:lnTo>
                  <a:pt x="903730" y="260343"/>
                </a:lnTo>
                <a:lnTo>
                  <a:pt x="903730" y="242204"/>
                </a:lnTo>
                <a:lnTo>
                  <a:pt x="827974" y="242204"/>
                </a:lnTo>
                <a:lnTo>
                  <a:pt x="827974" y="220865"/>
                </a:lnTo>
                <a:lnTo>
                  <a:pt x="808769" y="220865"/>
                </a:lnTo>
                <a:lnTo>
                  <a:pt x="808769" y="211262"/>
                </a:lnTo>
                <a:lnTo>
                  <a:pt x="755420" y="211262"/>
                </a:lnTo>
                <a:lnTo>
                  <a:pt x="755420" y="197391"/>
                </a:lnTo>
                <a:lnTo>
                  <a:pt x="697803" y="197391"/>
                </a:lnTo>
                <a:lnTo>
                  <a:pt x="697803" y="179253"/>
                </a:lnTo>
                <a:lnTo>
                  <a:pt x="598574" y="179253"/>
                </a:lnTo>
                <a:lnTo>
                  <a:pt x="598574" y="162181"/>
                </a:lnTo>
                <a:lnTo>
                  <a:pt x="553761" y="162181"/>
                </a:lnTo>
                <a:lnTo>
                  <a:pt x="553761" y="144042"/>
                </a:lnTo>
                <a:lnTo>
                  <a:pt x="496144" y="144042"/>
                </a:lnTo>
                <a:lnTo>
                  <a:pt x="496144" y="103497"/>
                </a:lnTo>
                <a:lnTo>
                  <a:pt x="433193" y="103497"/>
                </a:lnTo>
                <a:lnTo>
                  <a:pt x="433193" y="96028"/>
                </a:lnTo>
                <a:lnTo>
                  <a:pt x="346767" y="96028"/>
                </a:lnTo>
                <a:lnTo>
                  <a:pt x="346767" y="73622"/>
                </a:lnTo>
                <a:lnTo>
                  <a:pt x="137640" y="73622"/>
                </a:lnTo>
                <a:lnTo>
                  <a:pt x="137640" y="62952"/>
                </a:lnTo>
                <a:lnTo>
                  <a:pt x="91760" y="62952"/>
                </a:lnTo>
                <a:lnTo>
                  <a:pt x="91760" y="53349"/>
                </a:lnTo>
                <a:lnTo>
                  <a:pt x="64018" y="53349"/>
                </a:lnTo>
                <a:lnTo>
                  <a:pt x="64018" y="40545"/>
                </a:lnTo>
                <a:lnTo>
                  <a:pt x="41612" y="40545"/>
                </a:lnTo>
                <a:lnTo>
                  <a:pt x="41612" y="14938"/>
                </a:lnTo>
                <a:lnTo>
                  <a:pt x="22406" y="14938"/>
                </a:lnTo>
                <a:lnTo>
                  <a:pt x="22406" y="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37" name="Google Shape;1737;g247f718b2f6_0_2607"/>
          <p:cNvGraphicFramePr/>
          <p:nvPr/>
        </p:nvGraphicFramePr>
        <p:xfrm>
          <a:off x="2522163" y="4500024"/>
          <a:ext cx="7203500" cy="1005870"/>
        </p:xfrm>
        <a:graphic>
          <a:graphicData uri="http://schemas.openxmlformats.org/drawingml/2006/table">
            <a:tbl>
              <a:tblPr firstRow="1" bandRow="1">
                <a:noFill/>
              </a:tblPr>
              <a:tblGrid>
                <a:gridCol w="1587075">
                  <a:extLst>
                    <a:ext uri="{9D8B030D-6E8A-4147-A177-3AD203B41FA5}">
                      <a16:colId xmlns:a16="http://schemas.microsoft.com/office/drawing/2014/main" val="20000"/>
                    </a:ext>
                  </a:extLst>
                </a:gridCol>
                <a:gridCol w="855625">
                  <a:extLst>
                    <a:ext uri="{9D8B030D-6E8A-4147-A177-3AD203B41FA5}">
                      <a16:colId xmlns:a16="http://schemas.microsoft.com/office/drawing/2014/main" val="20001"/>
                    </a:ext>
                  </a:extLst>
                </a:gridCol>
                <a:gridCol w="1961950">
                  <a:extLst>
                    <a:ext uri="{9D8B030D-6E8A-4147-A177-3AD203B41FA5}">
                      <a16:colId xmlns:a16="http://schemas.microsoft.com/office/drawing/2014/main" val="20002"/>
                    </a:ext>
                  </a:extLst>
                </a:gridCol>
                <a:gridCol w="2798850">
                  <a:extLst>
                    <a:ext uri="{9D8B030D-6E8A-4147-A177-3AD203B41FA5}">
                      <a16:colId xmlns:a16="http://schemas.microsoft.com/office/drawing/2014/main" val="20003"/>
                    </a:ext>
                  </a:extLst>
                </a:gridCol>
              </a:tblGrid>
              <a:tr h="203200">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2"/>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Deaths</a:t>
                      </a:r>
                      <a:endParaRPr sz="1400" u="none" strike="noStrike" cap="none"/>
                    </a:p>
                  </a:txBody>
                  <a:tcPr marL="91450" marR="91450" marT="45725" marB="45725" anchor="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Median, Mo (Range)</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60-Mo Estimate, % (Range)</a:t>
                      </a:r>
                      <a:endParaRPr sz="1400" u="none" strike="noStrike" cap="none"/>
                    </a:p>
                  </a:txBody>
                  <a:tcPr marL="91450" marR="91450" marT="45725" marB="45725">
                    <a:solidFill>
                      <a:schemeClr val="lt1"/>
                    </a:solidFill>
                  </a:tcPr>
                </a:tc>
                <a:extLst>
                  <a:ext uri="{0D108BD9-81ED-4DB2-BD59-A6C34878D82A}">
                    <a16:rowId xmlns:a16="http://schemas.microsoft.com/office/drawing/2014/main" val="10000"/>
                  </a:ext>
                </a:extLst>
              </a:tr>
              <a:tr h="203200">
                <a:tc>
                  <a:txBody>
                    <a:bodyPr/>
                    <a:lstStyle/>
                    <a:p>
                      <a:pPr marL="0" marR="0" lvl="0" indent="0" algn="l" rtl="0">
                        <a:lnSpc>
                          <a:spcPct val="100000"/>
                        </a:lnSpc>
                        <a:spcBef>
                          <a:spcPts val="0"/>
                        </a:spcBef>
                        <a:spcAft>
                          <a:spcPts val="0"/>
                        </a:spcAft>
                        <a:buClr>
                          <a:srgbClr val="000000"/>
                        </a:buClr>
                        <a:buSzPts val="1600"/>
                        <a:buFont typeface="Arial"/>
                        <a:buNone/>
                      </a:pPr>
                      <a:r>
                        <a:rPr lang="tr-TR" sz="1600" u="none" strike="noStrike" cap="none">
                          <a:solidFill>
                            <a:schemeClr val="accent1"/>
                          </a:solidFill>
                        </a:rPr>
                        <a:t>RVd (n = 235)</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102</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NR</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dirty="0">
                          <a:solidFill>
                            <a:schemeClr val="dk2"/>
                          </a:solidFill>
                        </a:rPr>
                        <a:t>69 (63-75)</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r h="203200">
                <a:tc>
                  <a:txBody>
                    <a:bodyPr/>
                    <a:lstStyle/>
                    <a:p>
                      <a:pPr marL="0" marR="0" lvl="0" indent="0" algn="l" rtl="0">
                        <a:lnSpc>
                          <a:spcPct val="100000"/>
                        </a:lnSpc>
                        <a:spcBef>
                          <a:spcPts val="0"/>
                        </a:spcBef>
                        <a:spcAft>
                          <a:spcPts val="0"/>
                        </a:spcAft>
                        <a:buClr>
                          <a:srgbClr val="000000"/>
                        </a:buClr>
                        <a:buSzPts val="1600"/>
                        <a:buFont typeface="Arial"/>
                        <a:buNone/>
                      </a:pPr>
                      <a:r>
                        <a:rPr lang="tr-TR" sz="1600" u="none" strike="noStrike" cap="none">
                          <a:solidFill>
                            <a:schemeClr val="accent3"/>
                          </a:solidFill>
                        </a:rPr>
                        <a:t>Rd (n = 225)</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125</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69 (59-88)</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dirty="0">
                          <a:solidFill>
                            <a:schemeClr val="dk2"/>
                          </a:solidFill>
                        </a:rPr>
                        <a:t>56 (60-63)</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2"/>
                  </a:ext>
                </a:extLst>
              </a:tr>
            </a:tbl>
          </a:graphicData>
        </a:graphic>
      </p:graphicFrame>
      <p:sp>
        <p:nvSpPr>
          <p:cNvPr id="1738" name="Google Shape;1738;g247f718b2f6_0_2607"/>
          <p:cNvSpPr txBox="1"/>
          <p:nvPr/>
        </p:nvSpPr>
        <p:spPr>
          <a:xfrm>
            <a:off x="443137" y="6397364"/>
            <a:ext cx="85233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Calibri"/>
              <a:buNone/>
              <a:tabLst/>
              <a:defRPr/>
            </a:pPr>
            <a:r>
              <a:rPr kumimoji="0" lang="tr-TR" sz="1200" b="1" i="0" u="none" strike="noStrike" kern="1200" cap="none" spc="0" normalizeH="0" baseline="0" noProof="0" dirty="0" err="1">
                <a:ln>
                  <a:noFill/>
                </a:ln>
                <a:solidFill>
                  <a:srgbClr val="455560"/>
                </a:solidFill>
                <a:effectLst/>
                <a:uLnTx/>
                <a:uFillTx/>
                <a:latin typeface="Calibri"/>
                <a:ea typeface="Calibri"/>
                <a:cs typeface="Calibri"/>
                <a:sym typeface="Calibri"/>
              </a:rPr>
              <a:t>Durie</a:t>
            </a:r>
            <a:r>
              <a:rPr kumimoji="0" lang="tr-TR" sz="1200" b="1" i="0" u="none" strike="noStrike" kern="1200" cap="none" spc="0" normalizeH="0" baseline="0" noProof="0" dirty="0">
                <a:ln>
                  <a:noFill/>
                </a:ln>
                <a:solidFill>
                  <a:srgbClr val="455560"/>
                </a:solidFill>
                <a:effectLst/>
                <a:uLnTx/>
                <a:uFillTx/>
                <a:latin typeface="Calibri"/>
                <a:ea typeface="Calibri"/>
                <a:cs typeface="Calibri"/>
                <a:sym typeface="Calibri"/>
              </a:rPr>
              <a:t>. Blood </a:t>
            </a:r>
            <a:r>
              <a:rPr kumimoji="0" lang="tr-TR" sz="1200" b="1" i="0" u="none" strike="noStrike" kern="1200" cap="none" spc="0" normalizeH="0" baseline="0" noProof="0" dirty="0" err="1">
                <a:ln>
                  <a:noFill/>
                </a:ln>
                <a:solidFill>
                  <a:srgbClr val="455560"/>
                </a:solidFill>
                <a:effectLst/>
                <a:uLnTx/>
                <a:uFillTx/>
                <a:latin typeface="Calibri"/>
                <a:ea typeface="Calibri"/>
                <a:cs typeface="Calibri"/>
                <a:sym typeface="Calibri"/>
              </a:rPr>
              <a:t>Cancer</a:t>
            </a:r>
            <a:r>
              <a:rPr kumimoji="0" lang="tr-TR" sz="1200" b="1" i="0" u="none" strike="noStrike" kern="1200" cap="none" spc="0" normalizeH="0" baseline="0" noProof="0" dirty="0">
                <a:ln>
                  <a:noFill/>
                </a:ln>
                <a:solidFill>
                  <a:srgbClr val="455560"/>
                </a:solidFill>
                <a:effectLst/>
                <a:uLnTx/>
                <a:uFillTx/>
                <a:latin typeface="Calibri"/>
                <a:ea typeface="Calibri"/>
                <a:cs typeface="Calibri"/>
                <a:sym typeface="Calibri"/>
              </a:rPr>
              <a:t> J. 2020;10:1.</a:t>
            </a:r>
            <a:endParaRPr kumimoji="0" sz="1200" b="1" i="0" u="none" strike="noStrike" kern="1200" cap="none" spc="0" normalizeH="0" baseline="0" noProof="0" dirty="0">
              <a:ln>
                <a:noFill/>
              </a:ln>
              <a:solidFill>
                <a:srgbClr val="455560"/>
              </a:solidFill>
              <a:effectLst/>
              <a:uLnTx/>
              <a:uFillTx/>
              <a:latin typeface="Calibri"/>
              <a:ea typeface="Calibri"/>
              <a:cs typeface="Calibri"/>
              <a:sym typeface="Calibri"/>
            </a:endParaRPr>
          </a:p>
        </p:txBody>
      </p:sp>
      <p:sp>
        <p:nvSpPr>
          <p:cNvPr id="2" name="Dikdörtgen 1">
            <a:extLst>
              <a:ext uri="{FF2B5EF4-FFF2-40B4-BE49-F238E27FC236}">
                <a16:creationId xmlns:a16="http://schemas.microsoft.com/office/drawing/2014/main" id="{57EFA5C0-F503-4575-A1BD-7BAE15E1E0C1}"/>
              </a:ext>
            </a:extLst>
          </p:cNvPr>
          <p:cNvSpPr/>
          <p:nvPr/>
        </p:nvSpPr>
        <p:spPr>
          <a:xfrm>
            <a:off x="7089291" y="4477971"/>
            <a:ext cx="2580546" cy="10353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FCE67D21-9B22-F7F8-6AA6-49B83D8DD4E7}"/>
              </a:ext>
            </a:extLst>
          </p:cNvPr>
          <p:cNvSpPr/>
          <p:nvPr/>
        </p:nvSpPr>
        <p:spPr>
          <a:xfrm>
            <a:off x="9372604" y="6154329"/>
            <a:ext cx="2537842" cy="5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69105A0E-FB65-1A4A-A203-B8784D84DC6A}"/>
              </a:ext>
            </a:extLst>
          </p:cNvPr>
          <p:cNvPicPr>
            <a:picLocks noGrp="1" noChangeAspect="1"/>
          </p:cNvPicPr>
          <p:nvPr>
            <p:ph idx="1"/>
          </p:nvPr>
        </p:nvPicPr>
        <p:blipFill>
          <a:blip r:embed="rId2"/>
          <a:stretch>
            <a:fillRect/>
          </a:stretch>
        </p:blipFill>
        <p:spPr>
          <a:xfrm>
            <a:off x="699247" y="301457"/>
            <a:ext cx="5741894" cy="3325652"/>
          </a:xfrm>
          <a:prstGeom prst="rect">
            <a:avLst/>
          </a:prstGeom>
        </p:spPr>
      </p:pic>
      <p:pic>
        <p:nvPicPr>
          <p:cNvPr id="5" name="Resim 4">
            <a:extLst>
              <a:ext uri="{FF2B5EF4-FFF2-40B4-BE49-F238E27FC236}">
                <a16:creationId xmlns:a16="http://schemas.microsoft.com/office/drawing/2014/main" id="{DB064B94-49C7-AB4C-8A2C-F4B6811CC8F9}"/>
              </a:ext>
            </a:extLst>
          </p:cNvPr>
          <p:cNvPicPr>
            <a:picLocks noChangeAspect="1"/>
          </p:cNvPicPr>
          <p:nvPr/>
        </p:nvPicPr>
        <p:blipFill>
          <a:blip r:embed="rId3"/>
          <a:stretch>
            <a:fillRect/>
          </a:stretch>
        </p:blipFill>
        <p:spPr>
          <a:xfrm>
            <a:off x="7095713" y="105490"/>
            <a:ext cx="4699686" cy="6400800"/>
          </a:xfrm>
          <a:prstGeom prst="rect">
            <a:avLst/>
          </a:prstGeom>
        </p:spPr>
      </p:pic>
      <p:sp>
        <p:nvSpPr>
          <p:cNvPr id="6" name="Metin kutusu 5">
            <a:extLst>
              <a:ext uri="{FF2B5EF4-FFF2-40B4-BE49-F238E27FC236}">
                <a16:creationId xmlns:a16="http://schemas.microsoft.com/office/drawing/2014/main" id="{19F14AEF-70E5-5F43-830F-7EFCF99001CA}"/>
              </a:ext>
            </a:extLst>
          </p:cNvPr>
          <p:cNvSpPr txBox="1"/>
          <p:nvPr/>
        </p:nvSpPr>
        <p:spPr>
          <a:xfrm>
            <a:off x="565451" y="3883275"/>
            <a:ext cx="4352913" cy="923330"/>
          </a:xfrm>
          <a:prstGeom prst="rect">
            <a:avLst/>
          </a:prstGeom>
          <a:solidFill>
            <a:srgbClr val="FBF1FB"/>
          </a:solidFill>
          <a:ln>
            <a:solidFill>
              <a:schemeClr val="accent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21 günlük </a:t>
            </a:r>
            <a:r>
              <a:rPr kumimoji="0" lang="tr-TR" sz="1800" b="0" i="0" u="none" strike="noStrike" kern="1200" cap="none" spc="0" normalizeH="0" baseline="0" noProof="0" dirty="0" err="1">
                <a:ln>
                  <a:noFill/>
                </a:ln>
                <a:solidFill>
                  <a:prstClr val="black"/>
                </a:solidFill>
                <a:effectLst/>
                <a:uLnTx/>
                <a:uFillTx/>
                <a:latin typeface="Aptos" panose="02110004020202020204"/>
                <a:ea typeface="+mn-ea"/>
                <a:cs typeface="+mn-cs"/>
              </a:rPr>
              <a:t>siklus</a:t>
            </a: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tr-TR" sz="1800" b="0" i="0" u="none" strike="noStrike" kern="1200" cap="none" spc="0" normalizeH="0" baseline="0" noProof="0" dirty="0" err="1">
                <a:ln>
                  <a:noFill/>
                </a:ln>
                <a:solidFill>
                  <a:prstClr val="black"/>
                </a:solidFill>
                <a:effectLst/>
                <a:uLnTx/>
                <a:uFillTx/>
                <a:latin typeface="Aptos" panose="02110004020202020204"/>
                <a:ea typeface="+mn-ea"/>
                <a:cs typeface="+mn-cs"/>
              </a:rPr>
              <a:t>Bortezomib</a:t>
            </a: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 haftada 2</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21 günlük </a:t>
            </a:r>
            <a:r>
              <a:rPr kumimoji="0" lang="tr-TR" sz="1800" b="0" i="0" u="none" strike="noStrike" kern="1200" cap="none" spc="0" normalizeH="0" baseline="0" noProof="0" dirty="0" err="1">
                <a:ln>
                  <a:noFill/>
                </a:ln>
                <a:solidFill>
                  <a:prstClr val="black"/>
                </a:solidFill>
                <a:effectLst/>
                <a:uLnTx/>
                <a:uFillTx/>
                <a:latin typeface="Aptos" panose="02110004020202020204"/>
                <a:ea typeface="+mn-ea"/>
                <a:cs typeface="+mn-cs"/>
              </a:rPr>
              <a:t>siklus</a:t>
            </a: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tr-TR" sz="1800" b="0" i="0" u="none" strike="noStrike" kern="1200" cap="none" spc="0" normalizeH="0" baseline="0" noProof="0" dirty="0" err="1">
                <a:ln>
                  <a:noFill/>
                </a:ln>
                <a:solidFill>
                  <a:prstClr val="black"/>
                </a:solidFill>
                <a:effectLst/>
                <a:uLnTx/>
                <a:uFillTx/>
                <a:latin typeface="Aptos" panose="02110004020202020204"/>
                <a:ea typeface="+mn-ea"/>
                <a:cs typeface="+mn-cs"/>
              </a:rPr>
              <a:t>Bortezomib</a:t>
            </a: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 haftada 1</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28 günlük </a:t>
            </a:r>
            <a:r>
              <a:rPr kumimoji="0" lang="tr-TR" sz="1800" b="0" i="0" u="none" strike="noStrike" kern="1200" cap="none" spc="0" normalizeH="0" baseline="0" noProof="0" dirty="0" err="1">
                <a:ln>
                  <a:noFill/>
                </a:ln>
                <a:solidFill>
                  <a:prstClr val="black"/>
                </a:solidFill>
                <a:effectLst/>
                <a:uLnTx/>
                <a:uFillTx/>
                <a:latin typeface="Aptos" panose="02110004020202020204"/>
                <a:ea typeface="+mn-ea"/>
                <a:cs typeface="+mn-cs"/>
              </a:rPr>
              <a:t>siklus</a:t>
            </a: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tr-TR" sz="1800" b="0" i="0" u="none" strike="noStrike" kern="1200" cap="none" spc="0" normalizeH="0" baseline="0" noProof="0" dirty="0" err="1">
                <a:ln>
                  <a:noFill/>
                </a:ln>
                <a:solidFill>
                  <a:prstClr val="black"/>
                </a:solidFill>
                <a:effectLst/>
                <a:uLnTx/>
                <a:uFillTx/>
                <a:latin typeface="Aptos" panose="02110004020202020204"/>
                <a:ea typeface="+mn-ea"/>
                <a:cs typeface="+mn-cs"/>
              </a:rPr>
              <a:t>Bortezomib</a:t>
            </a: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 haftada 1</a:t>
            </a:r>
          </a:p>
        </p:txBody>
      </p:sp>
      <p:sp>
        <p:nvSpPr>
          <p:cNvPr id="8" name="Metin kutusu 7">
            <a:extLst>
              <a:ext uri="{FF2B5EF4-FFF2-40B4-BE49-F238E27FC236}">
                <a16:creationId xmlns:a16="http://schemas.microsoft.com/office/drawing/2014/main" id="{4FFAC142-3300-074B-AD1D-1761E8528B5E}"/>
              </a:ext>
            </a:extLst>
          </p:cNvPr>
          <p:cNvSpPr txBox="1"/>
          <p:nvPr/>
        </p:nvSpPr>
        <p:spPr>
          <a:xfrm>
            <a:off x="5096288" y="4021774"/>
            <a:ext cx="1918602" cy="646331"/>
          </a:xfrm>
          <a:prstGeom prst="rect">
            <a:avLst/>
          </a:prstGeom>
          <a:no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Retrospektif analiz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ptos" panose="02110004020202020204"/>
                <a:ea typeface="+mn-ea"/>
                <a:cs typeface="+mn-cs"/>
              </a:rPr>
              <a:t>N:555</a:t>
            </a:r>
          </a:p>
        </p:txBody>
      </p:sp>
      <p:sp>
        <p:nvSpPr>
          <p:cNvPr id="9" name="Metin kutusu 8">
            <a:extLst>
              <a:ext uri="{FF2B5EF4-FFF2-40B4-BE49-F238E27FC236}">
                <a16:creationId xmlns:a16="http://schemas.microsoft.com/office/drawing/2014/main" id="{5FEDE7CB-C0EC-FC40-9AEB-B896990371FA}"/>
              </a:ext>
            </a:extLst>
          </p:cNvPr>
          <p:cNvSpPr txBox="1"/>
          <p:nvPr/>
        </p:nvSpPr>
        <p:spPr>
          <a:xfrm>
            <a:off x="3705504" y="6506289"/>
            <a:ext cx="46281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err="1">
                <a:ln>
                  <a:noFill/>
                </a:ln>
                <a:solidFill>
                  <a:prstClr val="black"/>
                </a:solidFill>
                <a:effectLst/>
                <a:uLnTx/>
                <a:uFillTx/>
                <a:latin typeface="Aptos" panose="02110004020202020204"/>
                <a:ea typeface="+mn-ea"/>
                <a:cs typeface="+mn-cs"/>
              </a:rPr>
              <a:t>Cook</a:t>
            </a:r>
            <a:r>
              <a:rPr kumimoji="0" lang="tr-TR" sz="1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tr-TR" sz="1000" b="1" i="0" u="none" strike="noStrike" kern="1200" cap="none" spc="0" normalizeH="0" baseline="0" noProof="0" dirty="0" err="1">
                <a:ln>
                  <a:noFill/>
                </a:ln>
                <a:solidFill>
                  <a:prstClr val="black"/>
                </a:solidFill>
                <a:effectLst/>
                <a:uLnTx/>
                <a:uFillTx/>
                <a:latin typeface="Aptos" panose="02110004020202020204"/>
                <a:ea typeface="+mn-ea"/>
                <a:cs typeface="+mn-cs"/>
              </a:rPr>
              <a:t>Joselle</a:t>
            </a:r>
            <a:r>
              <a:rPr kumimoji="0" lang="tr-TR" sz="1000" b="1" i="0" u="none" strike="noStrike" kern="1200" cap="none" spc="0" normalizeH="0" baseline="0" noProof="0" dirty="0">
                <a:ln>
                  <a:noFill/>
                </a:ln>
                <a:solidFill>
                  <a:prstClr val="black"/>
                </a:solidFill>
                <a:effectLst/>
                <a:uLnTx/>
                <a:uFillTx/>
                <a:latin typeface="Aptos" panose="02110004020202020204"/>
                <a:ea typeface="+mn-ea"/>
                <a:cs typeface="+mn-cs"/>
              </a:rPr>
              <a:t> et al.  </a:t>
            </a:r>
            <a:r>
              <a:rPr kumimoji="0" lang="tr-TR" sz="1000" b="1" i="1" u="none" strike="noStrike" kern="1200" cap="none" spc="0" normalizeH="0" baseline="0" noProof="0" dirty="0" err="1">
                <a:ln>
                  <a:noFill/>
                </a:ln>
                <a:solidFill>
                  <a:prstClr val="black"/>
                </a:solidFill>
                <a:effectLst/>
                <a:uLnTx/>
                <a:uFillTx/>
                <a:latin typeface="Aptos" panose="02110004020202020204"/>
                <a:ea typeface="+mn-ea"/>
                <a:cs typeface="+mn-cs"/>
              </a:rPr>
              <a:t>American</a:t>
            </a:r>
            <a:r>
              <a:rPr kumimoji="0" lang="tr-TR" sz="10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tr-TR" sz="1000" b="1" i="1" u="none" strike="noStrike" kern="1200" cap="none" spc="0" normalizeH="0" baseline="0" noProof="0" dirty="0" err="1">
                <a:ln>
                  <a:noFill/>
                </a:ln>
                <a:solidFill>
                  <a:prstClr val="black"/>
                </a:solidFill>
                <a:effectLst/>
                <a:uLnTx/>
                <a:uFillTx/>
                <a:latin typeface="Aptos" panose="02110004020202020204"/>
                <a:ea typeface="+mn-ea"/>
                <a:cs typeface="+mn-cs"/>
              </a:rPr>
              <a:t>journal</a:t>
            </a:r>
            <a:r>
              <a:rPr kumimoji="0" lang="tr-TR" sz="1000" b="1" i="1"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tr-TR" sz="1000" b="1" i="1" u="none" strike="noStrike" kern="1200" cap="none" spc="0" normalizeH="0" baseline="0" noProof="0" dirty="0" err="1">
                <a:ln>
                  <a:noFill/>
                </a:ln>
                <a:solidFill>
                  <a:prstClr val="black"/>
                </a:solidFill>
                <a:effectLst/>
                <a:uLnTx/>
                <a:uFillTx/>
                <a:latin typeface="Aptos" panose="02110004020202020204"/>
                <a:ea typeface="+mn-ea"/>
                <a:cs typeface="+mn-cs"/>
              </a:rPr>
              <a:t>hematology</a:t>
            </a:r>
            <a:r>
              <a:rPr kumimoji="0" lang="tr-TR" sz="1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tr-TR" sz="1000" b="1" i="0" u="none" strike="noStrike" kern="1200" cap="none" spc="0" normalizeH="0" baseline="0" noProof="0" dirty="0" err="1">
                <a:ln>
                  <a:noFill/>
                </a:ln>
                <a:solidFill>
                  <a:prstClr val="black"/>
                </a:solidFill>
                <a:effectLst/>
                <a:uLnTx/>
                <a:uFillTx/>
                <a:latin typeface="Aptos" panose="02110004020202020204"/>
                <a:ea typeface="+mn-ea"/>
                <a:cs typeface="+mn-cs"/>
              </a:rPr>
              <a:t>vol</a:t>
            </a:r>
            <a:r>
              <a:rPr kumimoji="0" lang="tr-TR" sz="1000" b="1" i="0" u="none" strike="noStrike" kern="1200" cap="none" spc="0" normalizeH="0" baseline="0" noProof="0" dirty="0">
                <a:ln>
                  <a:noFill/>
                </a:ln>
                <a:solidFill>
                  <a:prstClr val="black"/>
                </a:solidFill>
                <a:effectLst/>
                <a:uLnTx/>
                <a:uFillTx/>
                <a:latin typeface="Aptos" panose="02110004020202020204"/>
                <a:ea typeface="+mn-ea"/>
                <a:cs typeface="+mn-cs"/>
              </a:rPr>
              <a:t>. 96,3 (2021): 330-337.</a:t>
            </a:r>
          </a:p>
        </p:txBody>
      </p:sp>
      <p:sp>
        <p:nvSpPr>
          <p:cNvPr id="11" name="Metin kutusu 10">
            <a:extLst>
              <a:ext uri="{FF2B5EF4-FFF2-40B4-BE49-F238E27FC236}">
                <a16:creationId xmlns:a16="http://schemas.microsoft.com/office/drawing/2014/main" id="{7BE49A19-1D53-184E-94E1-140B704DC267}"/>
              </a:ext>
            </a:extLst>
          </p:cNvPr>
          <p:cNvSpPr txBox="1"/>
          <p:nvPr/>
        </p:nvSpPr>
        <p:spPr>
          <a:xfrm>
            <a:off x="1398494" y="4865128"/>
            <a:ext cx="5210124" cy="923330"/>
          </a:xfrm>
          <a:prstGeom prst="rect">
            <a:avLst/>
          </a:prstGeom>
          <a:solidFill>
            <a:srgbClr val="FF0000"/>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1.Grupta (21 günlük </a:t>
            </a:r>
            <a:r>
              <a:rPr kumimoji="0" lang="tr-TR" sz="1800" b="0" i="0" u="none" strike="noStrike" kern="1200" cap="none" spc="0" normalizeH="0" baseline="0" noProof="0" dirty="0" err="1">
                <a:ln>
                  <a:noFill/>
                </a:ln>
                <a:solidFill>
                  <a:prstClr val="white"/>
                </a:solidFill>
                <a:effectLst/>
                <a:uLnTx/>
                <a:uFillTx/>
                <a:latin typeface="Aptos" panose="02110004020202020204"/>
                <a:ea typeface="+mn-ea"/>
                <a:cs typeface="+mn-cs"/>
              </a:rPr>
              <a:t>siklus</a:t>
            </a: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tr-TR" sz="1800" b="0" i="0" u="none" strike="noStrike" kern="1200" cap="none" spc="0" normalizeH="0" baseline="0" noProof="0" dirty="0" err="1">
                <a:ln>
                  <a:noFill/>
                </a:ln>
                <a:solidFill>
                  <a:prstClr val="white"/>
                </a:solidFill>
                <a:effectLst/>
                <a:uLnTx/>
                <a:uFillTx/>
                <a:latin typeface="Aptos" panose="02110004020202020204"/>
                <a:ea typeface="+mn-ea"/>
                <a:cs typeface="+mn-cs"/>
              </a:rPr>
              <a:t>Bortezomib</a:t>
            </a: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 haftada 2);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tr-TR" sz="1800" b="0" i="0" u="none" strike="noStrike" kern="1200" cap="none" spc="0" normalizeH="0" baseline="0" noProof="0" dirty="0" err="1">
                <a:ln>
                  <a:noFill/>
                </a:ln>
                <a:solidFill>
                  <a:prstClr val="white"/>
                </a:solidFill>
                <a:effectLst/>
                <a:uLnTx/>
                <a:uFillTx/>
                <a:latin typeface="Aptos" panose="02110004020202020204"/>
                <a:ea typeface="+mn-ea"/>
                <a:cs typeface="+mn-cs"/>
              </a:rPr>
              <a:t>Periferal</a:t>
            </a: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 duyusal </a:t>
            </a:r>
            <a:r>
              <a:rPr kumimoji="0" lang="tr-TR" sz="1800" b="0" i="0" u="none" strike="noStrike" kern="1200" cap="none" spc="0" normalizeH="0" baseline="0" noProof="0" dirty="0" err="1">
                <a:ln>
                  <a:noFill/>
                </a:ln>
                <a:solidFill>
                  <a:prstClr val="white"/>
                </a:solidFill>
                <a:effectLst/>
                <a:uLnTx/>
                <a:uFillTx/>
                <a:latin typeface="Aptos" panose="02110004020202020204"/>
                <a:ea typeface="+mn-ea"/>
                <a:cs typeface="+mn-cs"/>
              </a:rPr>
              <a:t>nöropati</a:t>
            </a: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 daha sık</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En iyi yanıta ulaşma süresi daha kısa</a:t>
            </a:r>
          </a:p>
        </p:txBody>
      </p:sp>
      <p:sp>
        <p:nvSpPr>
          <p:cNvPr id="12" name="Metin kutusu 11">
            <a:extLst>
              <a:ext uri="{FF2B5EF4-FFF2-40B4-BE49-F238E27FC236}">
                <a16:creationId xmlns:a16="http://schemas.microsoft.com/office/drawing/2014/main" id="{0EFC1762-7977-A446-8432-B6ED621812FC}"/>
              </a:ext>
            </a:extLst>
          </p:cNvPr>
          <p:cNvSpPr txBox="1"/>
          <p:nvPr/>
        </p:nvSpPr>
        <p:spPr>
          <a:xfrm>
            <a:off x="2001484" y="5987018"/>
            <a:ext cx="4004143" cy="369332"/>
          </a:xfrm>
          <a:prstGeom prst="rect">
            <a:avLst/>
          </a:prstGeom>
          <a:solidFill>
            <a:srgbClr val="00B0F0"/>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rPr>
              <a:t>Gruplar arasında PFS ve OS farkı yok</a:t>
            </a:r>
          </a:p>
        </p:txBody>
      </p:sp>
      <p:sp>
        <p:nvSpPr>
          <p:cNvPr id="7" name="Slayt Numarası Yer Tutucusu 6">
            <a:extLst>
              <a:ext uri="{FF2B5EF4-FFF2-40B4-BE49-F238E27FC236}">
                <a16:creationId xmlns:a16="http://schemas.microsoft.com/office/drawing/2014/main" id="{2A4E0397-2768-A549-9F25-0450107586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78EC7-007D-0644-903D-BA1E50F683F1}" type="slidenum">
              <a:rPr kumimoji="0" lang="tr-TR"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r>
              <a:rPr kumimoji="0" lang="tr-TR"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/26</a:t>
            </a:r>
          </a:p>
        </p:txBody>
      </p:sp>
    </p:spTree>
    <p:extLst>
      <p:ext uri="{BB962C8B-B14F-4D97-AF65-F5344CB8AC3E}">
        <p14:creationId xmlns:p14="http://schemas.microsoft.com/office/powerpoint/2010/main" val="1856962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85C408-BB35-0789-567A-9B0AF96DB3C7}"/>
              </a:ext>
            </a:extLst>
          </p:cNvPr>
          <p:cNvSpPr>
            <a:spLocks noGrp="1"/>
          </p:cNvSpPr>
          <p:nvPr>
            <p:ph type="title"/>
          </p:nvPr>
        </p:nvSpPr>
        <p:spPr>
          <a:xfrm>
            <a:off x="838200" y="365125"/>
            <a:ext cx="10515600" cy="854075"/>
          </a:xfrm>
        </p:spPr>
        <p:txBody>
          <a:bodyPr/>
          <a:lstStyle/>
          <a:p>
            <a:r>
              <a:rPr lang="tr-TR" dirty="0"/>
              <a:t>                     </a:t>
            </a:r>
            <a:r>
              <a:rPr lang="tr-TR" b="1" dirty="0">
                <a:solidFill>
                  <a:srgbClr val="FF0000"/>
                </a:solidFill>
              </a:rPr>
              <a:t>IRD Kırılganlık Çalışması </a:t>
            </a:r>
          </a:p>
        </p:txBody>
      </p:sp>
      <p:pic>
        <p:nvPicPr>
          <p:cNvPr id="4" name="Resim 3" descr="metin, diyagram, ekran görüntüsü, çizgi içeren bir resim&#10;&#10;Yapay zeka tarafından oluşturulan içerik yanlış olabilir.">
            <a:extLst>
              <a:ext uri="{FF2B5EF4-FFF2-40B4-BE49-F238E27FC236}">
                <a16:creationId xmlns:a16="http://schemas.microsoft.com/office/drawing/2014/main" id="{CF0D5652-4256-0066-5119-625CE6C29022}"/>
              </a:ext>
            </a:extLst>
          </p:cNvPr>
          <p:cNvPicPr>
            <a:picLocks noChangeAspect="1"/>
          </p:cNvPicPr>
          <p:nvPr/>
        </p:nvPicPr>
        <p:blipFill>
          <a:blip r:embed="rId2"/>
          <a:stretch>
            <a:fillRect/>
          </a:stretch>
        </p:blipFill>
        <p:spPr>
          <a:xfrm>
            <a:off x="3533197" y="1219200"/>
            <a:ext cx="5125605" cy="4967894"/>
          </a:xfrm>
          <a:prstGeom prst="rect">
            <a:avLst/>
          </a:prstGeom>
        </p:spPr>
      </p:pic>
      <p:sp>
        <p:nvSpPr>
          <p:cNvPr id="6" name="Metin kutusu 5">
            <a:extLst>
              <a:ext uri="{FF2B5EF4-FFF2-40B4-BE49-F238E27FC236}">
                <a16:creationId xmlns:a16="http://schemas.microsoft.com/office/drawing/2014/main" id="{CA6C03DA-B671-B8EC-790E-04B8F17140DF}"/>
              </a:ext>
            </a:extLst>
          </p:cNvPr>
          <p:cNvSpPr txBox="1"/>
          <p:nvPr/>
        </p:nvSpPr>
        <p:spPr>
          <a:xfrm>
            <a:off x="304800" y="6123543"/>
            <a:ext cx="6096000" cy="369332"/>
          </a:xfrm>
          <a:prstGeom prst="rect">
            <a:avLst/>
          </a:prstGeom>
          <a:noFill/>
        </p:spPr>
        <p:txBody>
          <a:bodyPr wrap="square">
            <a:spAutoFit/>
          </a:bodyPr>
          <a:lstStyle/>
          <a:p>
            <a:r>
              <a:rPr lang="tr-TR" dirty="0" err="1">
                <a:solidFill>
                  <a:srgbClr val="000000"/>
                </a:solidFill>
                <a:effectLst/>
                <a:latin typeface="Arial" panose="020B0604020202020204" pitchFamily="34" charset="0"/>
              </a:rPr>
              <a:t>Stege</a:t>
            </a:r>
            <a:r>
              <a:rPr lang="tr-TR" dirty="0">
                <a:solidFill>
                  <a:srgbClr val="000000"/>
                </a:solidFill>
                <a:effectLst/>
                <a:latin typeface="Arial" panose="020B0604020202020204" pitchFamily="34" charset="0"/>
              </a:rPr>
              <a:t>, et al. JCO 2021</a:t>
            </a:r>
          </a:p>
        </p:txBody>
      </p:sp>
      <p:pic>
        <p:nvPicPr>
          <p:cNvPr id="8" name="Resim 7" descr="metin, yazı tipi, ekran görüntüsü, dikdörtgen içeren bir resim&#10;&#10;Yapay zeka tarafından oluşturulan içerik yanlış olabilir.">
            <a:extLst>
              <a:ext uri="{FF2B5EF4-FFF2-40B4-BE49-F238E27FC236}">
                <a16:creationId xmlns:a16="http://schemas.microsoft.com/office/drawing/2014/main" id="{70BE43CE-2553-9882-EC56-E5741949338F}"/>
              </a:ext>
            </a:extLst>
          </p:cNvPr>
          <p:cNvPicPr>
            <a:picLocks noChangeAspect="1"/>
          </p:cNvPicPr>
          <p:nvPr/>
        </p:nvPicPr>
        <p:blipFill>
          <a:blip r:embed="rId3"/>
          <a:stretch>
            <a:fillRect/>
          </a:stretch>
        </p:blipFill>
        <p:spPr>
          <a:xfrm>
            <a:off x="8915399" y="3429000"/>
            <a:ext cx="2971800" cy="635000"/>
          </a:xfrm>
          <a:prstGeom prst="rect">
            <a:avLst/>
          </a:prstGeom>
        </p:spPr>
      </p:pic>
    </p:spTree>
    <p:extLst>
      <p:ext uri="{BB962C8B-B14F-4D97-AF65-F5344CB8AC3E}">
        <p14:creationId xmlns:p14="http://schemas.microsoft.com/office/powerpoint/2010/main" val="889956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2F30EA-B97F-EB2D-7648-52344D35CBCB}"/>
              </a:ext>
            </a:extLst>
          </p:cNvPr>
          <p:cNvSpPr>
            <a:spLocks noGrp="1"/>
          </p:cNvSpPr>
          <p:nvPr>
            <p:ph type="title"/>
          </p:nvPr>
        </p:nvSpPr>
        <p:spPr>
          <a:xfrm>
            <a:off x="952500" y="2701925"/>
            <a:ext cx="10515600" cy="1044575"/>
          </a:xfrm>
        </p:spPr>
        <p:txBody>
          <a:bodyPr/>
          <a:lstStyle/>
          <a:p>
            <a:r>
              <a:rPr lang="tr-TR" b="1" dirty="0">
                <a:solidFill>
                  <a:srgbClr val="FF0000"/>
                </a:solidFill>
              </a:rPr>
              <a:t>                         İndüksiyon Tedavi </a:t>
            </a:r>
          </a:p>
        </p:txBody>
      </p:sp>
    </p:spTree>
    <p:extLst>
      <p:ext uri="{BB962C8B-B14F-4D97-AF65-F5344CB8AC3E}">
        <p14:creationId xmlns:p14="http://schemas.microsoft.com/office/powerpoint/2010/main" val="3387610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9ED7D34-B0C5-4F49-9BA4-90C09A943404}"/>
              </a:ext>
            </a:extLst>
          </p:cNvPr>
          <p:cNvPicPr>
            <a:picLocks noChangeAspect="1"/>
          </p:cNvPicPr>
          <p:nvPr/>
        </p:nvPicPr>
        <p:blipFill>
          <a:blip r:embed="rId2"/>
          <a:stretch>
            <a:fillRect/>
          </a:stretch>
        </p:blipFill>
        <p:spPr>
          <a:xfrm>
            <a:off x="-1" y="758425"/>
            <a:ext cx="8868335" cy="6008532"/>
          </a:xfrm>
          <a:prstGeom prst="rect">
            <a:avLst/>
          </a:prstGeom>
        </p:spPr>
      </p:pic>
      <p:sp>
        <p:nvSpPr>
          <p:cNvPr id="3" name="TextBox 2">
            <a:extLst>
              <a:ext uri="{FF2B5EF4-FFF2-40B4-BE49-F238E27FC236}">
                <a16:creationId xmlns:a16="http://schemas.microsoft.com/office/drawing/2014/main" id="{D8477F31-D0AC-128F-5A64-B31B5DD0B225}"/>
              </a:ext>
            </a:extLst>
          </p:cNvPr>
          <p:cNvSpPr txBox="1"/>
          <p:nvPr/>
        </p:nvSpPr>
        <p:spPr>
          <a:xfrm>
            <a:off x="8868334" y="3049511"/>
            <a:ext cx="3182815" cy="1323439"/>
          </a:xfrm>
          <a:prstGeom prst="rect">
            <a:avLst/>
          </a:prstGeom>
          <a:solidFill>
            <a:schemeClr val="bg1"/>
          </a:solidFill>
          <a:ln w="38100">
            <a:solidFill>
              <a:srgbClr val="FF0000"/>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SPECTRUM TRIAL FOR FRAILTY</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tr-TR" sz="16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600" b="0" i="0" u="sng"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Senolytic</a:t>
            </a:r>
            <a:r>
              <a:rPr kumimoji="0" lang="tr-TR" sz="16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 and </a:t>
            </a:r>
            <a:r>
              <a:rPr kumimoji="0" lang="tr-TR" sz="1600" b="0" i="0" u="sng"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senomorphic</a:t>
            </a:r>
            <a:r>
              <a:rPr kumimoji="0" lang="tr-TR" sz="16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tr-TR" sz="1600" b="0" i="0" u="sng"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therapy</a:t>
            </a:r>
            <a:endParaRPr kumimoji="0" lang="tr-TR" sz="16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tr-TR"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nicotinamide</a:t>
            </a: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tr-TR"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riboside</a:t>
            </a: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metformin, IL6, NKG2A)</a:t>
            </a:r>
            <a:endParaRPr kumimoji="0" lang="tr-TR" sz="16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endParaRPr>
          </a:p>
        </p:txBody>
      </p:sp>
      <p:sp>
        <p:nvSpPr>
          <p:cNvPr id="4" name="Başlık 5">
            <a:extLst>
              <a:ext uri="{FF2B5EF4-FFF2-40B4-BE49-F238E27FC236}">
                <a16:creationId xmlns:a16="http://schemas.microsoft.com/office/drawing/2014/main" id="{0B5E41A0-8733-0676-DBBB-5D3421B0565C}"/>
              </a:ext>
            </a:extLst>
          </p:cNvPr>
          <p:cNvSpPr>
            <a:spLocks noGrp="1"/>
          </p:cNvSpPr>
          <p:nvPr>
            <p:ph type="title"/>
          </p:nvPr>
        </p:nvSpPr>
        <p:spPr>
          <a:xfrm>
            <a:off x="2912917" y="91043"/>
            <a:ext cx="6754091" cy="667382"/>
          </a:xfrm>
          <a:solidFill>
            <a:srgbClr val="FF0000"/>
          </a:solidFill>
        </p:spPr>
        <p:txBody>
          <a:bodyPr>
            <a:normAutofit fontScale="90000"/>
          </a:bodyPr>
          <a:lstStyle/>
          <a:p>
            <a:r>
              <a:rPr lang="tr-TR" dirty="0">
                <a:solidFill>
                  <a:schemeClr val="bg1"/>
                </a:solidFill>
              </a:rPr>
              <a:t>Kırılganlık Tabanlı Çalışmalar</a:t>
            </a:r>
          </a:p>
        </p:txBody>
      </p:sp>
    </p:spTree>
    <p:extLst>
      <p:ext uri="{BB962C8B-B14F-4D97-AF65-F5344CB8AC3E}">
        <p14:creationId xmlns:p14="http://schemas.microsoft.com/office/powerpoint/2010/main" val="1065549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2553" name="Google Shape;2553;g247f718b2f6_0_3450"/>
          <p:cNvSpPr txBox="1">
            <a:spLocks noGrp="1"/>
          </p:cNvSpPr>
          <p:nvPr>
            <p:ph type="title"/>
          </p:nvPr>
        </p:nvSpPr>
        <p:spPr>
          <a:xfrm>
            <a:off x="2696628" y="363171"/>
            <a:ext cx="7481296" cy="535578"/>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chemeClr val="bg1"/>
                </a:solidFill>
              </a:rPr>
              <a:t>TOURMALINE-MM2: IRD </a:t>
            </a:r>
            <a:r>
              <a:rPr lang="tr-TR" dirty="0" err="1">
                <a:solidFill>
                  <a:schemeClr val="bg1"/>
                </a:solidFill>
              </a:rPr>
              <a:t>vs</a:t>
            </a:r>
            <a:r>
              <a:rPr lang="tr-TR" dirty="0">
                <a:solidFill>
                  <a:schemeClr val="bg1"/>
                </a:solidFill>
              </a:rPr>
              <a:t> </a:t>
            </a:r>
            <a:r>
              <a:rPr lang="tr-TR" dirty="0" err="1">
                <a:solidFill>
                  <a:schemeClr val="bg1"/>
                </a:solidFill>
              </a:rPr>
              <a:t>Rd</a:t>
            </a:r>
            <a:endParaRPr dirty="0">
              <a:solidFill>
                <a:schemeClr val="bg1"/>
              </a:solidFill>
            </a:endParaRPr>
          </a:p>
        </p:txBody>
      </p:sp>
      <p:sp>
        <p:nvSpPr>
          <p:cNvPr id="2554" name="Google Shape;2554;g247f718b2f6_0_3450"/>
          <p:cNvSpPr txBox="1">
            <a:spLocks noGrp="1"/>
          </p:cNvSpPr>
          <p:nvPr>
            <p:ph type="body" idx="1"/>
          </p:nvPr>
        </p:nvSpPr>
        <p:spPr>
          <a:xfrm>
            <a:off x="604675" y="1513047"/>
            <a:ext cx="10877400" cy="4650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Char char="▪"/>
            </a:pPr>
            <a:r>
              <a:rPr lang="tr-TR" sz="2400"/>
              <a:t>Multicenter, randomized, double-blind, placebo-controlled phase III trial</a:t>
            </a:r>
            <a:endParaRPr/>
          </a:p>
        </p:txBody>
      </p:sp>
      <p:sp>
        <p:nvSpPr>
          <p:cNvPr id="2555" name="Google Shape;2555;g247f718b2f6_0_3450"/>
          <p:cNvSpPr txBox="1"/>
          <p:nvPr/>
        </p:nvSpPr>
        <p:spPr>
          <a:xfrm>
            <a:off x="598128" y="5693850"/>
            <a:ext cx="4197000" cy="6960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90000"/>
              </a:lnSpc>
              <a:spcBef>
                <a:spcPts val="0"/>
              </a:spcBef>
              <a:spcAft>
                <a:spcPts val="0"/>
              </a:spcAft>
              <a:buClr>
                <a:srgbClr val="000000"/>
              </a:buClr>
              <a:buSzPts val="2400"/>
              <a:buFont typeface="Noto Sans Symbols"/>
              <a:buChar char="▪"/>
              <a:tabLst/>
              <a:defRPr/>
            </a:pPr>
            <a:r>
              <a:rPr kumimoji="0" lang="tr-TR" sz="2400" b="1" i="0" u="none" strike="noStrike" kern="1200" cap="none" spc="0" normalizeH="0" baseline="0" noProof="0">
                <a:ln>
                  <a:noFill/>
                </a:ln>
                <a:solidFill>
                  <a:srgbClr val="000000"/>
                </a:solidFill>
                <a:effectLst/>
                <a:uLnTx/>
                <a:uFillTx/>
                <a:latin typeface="Calibri"/>
                <a:ea typeface="Calibri"/>
                <a:cs typeface="Calibri"/>
                <a:sym typeface="Calibri"/>
              </a:rPr>
              <a:t>Primary endpoint</a:t>
            </a:r>
            <a:r>
              <a:rPr kumimoji="0" lang="tr-TR" sz="2400" b="0" i="0" u="none" strike="noStrike" kern="1200" cap="none" spc="0" normalizeH="0" baseline="0" noProof="0">
                <a:ln>
                  <a:noFill/>
                </a:ln>
                <a:solidFill>
                  <a:srgbClr val="000000"/>
                </a:solidFill>
                <a:effectLst/>
                <a:uLnTx/>
                <a:uFillTx/>
                <a:latin typeface="Calibri"/>
                <a:ea typeface="Calibri"/>
                <a:cs typeface="Calibri"/>
                <a:sym typeface="Calibri"/>
              </a:rPr>
              <a:t>: PFS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56" name="Google Shape;2556;g247f718b2f6_0_3450"/>
          <p:cNvSpPr txBox="1"/>
          <p:nvPr/>
        </p:nvSpPr>
        <p:spPr>
          <a:xfrm>
            <a:off x="164801" y="3284856"/>
            <a:ext cx="2640300" cy="1477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Noto Sans Symbols"/>
              <a:buNone/>
              <a:tabLst/>
              <a:defRPr/>
            </a:pP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Adult</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patients</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with</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newly</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diagnosed</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MM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ineligible</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for</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ASCT; ECOG PS ≤2,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and</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CrCl</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≥30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mL</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min</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Noto Sans Symbols"/>
              <a:buNone/>
              <a:tabLst/>
              <a:defRPr/>
            </a:pP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(N = 705)</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557" name="Google Shape;2557;g247f718b2f6_0_3450"/>
          <p:cNvSpPr/>
          <p:nvPr/>
        </p:nvSpPr>
        <p:spPr>
          <a:xfrm>
            <a:off x="3454808" y="2880991"/>
            <a:ext cx="4156500" cy="1087800"/>
          </a:xfrm>
          <a:prstGeom prst="rect">
            <a:avLst/>
          </a:prstGeom>
          <a:solidFill>
            <a:schemeClr val="accent1"/>
          </a:solid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600" b="1" i="0" u="none" strike="noStrike" kern="1200" cap="none" spc="0" normalizeH="0" baseline="0" noProof="0" dirty="0" err="1">
                <a:ln>
                  <a:noFill/>
                </a:ln>
                <a:solidFill>
                  <a:srgbClr val="FFFFFF"/>
                </a:solidFill>
                <a:effectLst/>
                <a:uLnTx/>
                <a:uFillTx/>
                <a:latin typeface="Calibri"/>
                <a:ea typeface="Calibri"/>
                <a:cs typeface="Calibri"/>
                <a:sym typeface="Calibri"/>
              </a:rPr>
              <a:t>Ixazomib</a:t>
            </a:r>
            <a:r>
              <a:rPr kumimoji="0" lang="tr-TR" sz="1600" b="1" i="0" u="none" strike="noStrike" kern="1200" cap="none" spc="0" normalizeH="0" baseline="0" noProof="0" dirty="0">
                <a:ln>
                  <a:noFill/>
                </a:ln>
                <a:solidFill>
                  <a:srgbClr val="FFFFFF"/>
                </a:solidFill>
                <a:effectLst/>
                <a:uLnTx/>
                <a:uFillTx/>
                <a:latin typeface="Calibri"/>
                <a:ea typeface="Calibri"/>
                <a:cs typeface="Calibri"/>
                <a:sym typeface="Calibri"/>
              </a:rPr>
              <a:t> </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4 mg on </a:t>
            </a:r>
            <a:r>
              <a:rPr kumimoji="0" lang="tr-TR" sz="1600" b="0" i="0" u="none" strike="noStrike" kern="1200" cap="none" spc="0" normalizeH="0" baseline="0" noProof="0" dirty="0" err="1">
                <a:ln>
                  <a:noFill/>
                </a:ln>
                <a:solidFill>
                  <a:srgbClr val="FFFFFF"/>
                </a:solidFill>
                <a:effectLst/>
                <a:uLnTx/>
                <a:uFillTx/>
                <a:latin typeface="Calibri"/>
                <a:ea typeface="Calibri"/>
                <a:cs typeface="Calibri"/>
                <a:sym typeface="Calibri"/>
              </a:rPr>
              <a:t>Days</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1, 8, 15 +</a:t>
            </a:r>
            <a:b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br>
            <a:r>
              <a:rPr kumimoji="0" lang="tr-TR" sz="1600" b="1" i="0" u="none" strike="noStrike" kern="1200" cap="none" spc="0" normalizeH="0" baseline="0" noProof="0" dirty="0" err="1">
                <a:ln>
                  <a:noFill/>
                </a:ln>
                <a:solidFill>
                  <a:srgbClr val="FFFFFF"/>
                </a:solidFill>
                <a:effectLst/>
                <a:uLnTx/>
                <a:uFillTx/>
                <a:latin typeface="Calibri"/>
                <a:ea typeface="Calibri"/>
                <a:cs typeface="Calibri"/>
                <a:sym typeface="Calibri"/>
              </a:rPr>
              <a:t>Lenalidomide</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25 mg on </a:t>
            </a:r>
            <a:r>
              <a:rPr kumimoji="0" lang="tr-TR" sz="1600" b="0" i="0" u="none" strike="noStrike" kern="1200" cap="none" spc="0" normalizeH="0" baseline="0" noProof="0" dirty="0" err="1">
                <a:ln>
                  <a:noFill/>
                </a:ln>
                <a:solidFill>
                  <a:srgbClr val="FFFFFF"/>
                </a:solidFill>
                <a:effectLst/>
                <a:uLnTx/>
                <a:uFillTx/>
                <a:latin typeface="Calibri"/>
                <a:ea typeface="Calibri"/>
                <a:cs typeface="Calibri"/>
                <a:sym typeface="Calibri"/>
              </a:rPr>
              <a:t>Days</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1-21 +</a:t>
            </a:r>
            <a:b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br>
            <a:r>
              <a:rPr kumimoji="0" lang="tr-TR" sz="1600" b="1" i="0" u="none" strike="noStrike" kern="1200" cap="none" spc="0" normalizeH="0" baseline="0" noProof="0" dirty="0" err="1">
                <a:ln>
                  <a:noFill/>
                </a:ln>
                <a:solidFill>
                  <a:srgbClr val="FFFFFF"/>
                </a:solidFill>
                <a:effectLst/>
                <a:uLnTx/>
                <a:uFillTx/>
                <a:latin typeface="Calibri"/>
                <a:ea typeface="Calibri"/>
                <a:cs typeface="Calibri"/>
                <a:sym typeface="Calibri"/>
              </a:rPr>
              <a:t>Dexamethasone</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40 mg on </a:t>
            </a:r>
            <a:r>
              <a:rPr kumimoji="0" lang="tr-TR" sz="1600" b="0" i="0" u="none" strike="noStrike" kern="1200" cap="none" spc="0" normalizeH="0" baseline="0" noProof="0" dirty="0" err="1">
                <a:ln>
                  <a:noFill/>
                </a:ln>
                <a:solidFill>
                  <a:srgbClr val="FFFFFF"/>
                </a:solidFill>
                <a:effectLst/>
                <a:uLnTx/>
                <a:uFillTx/>
                <a:latin typeface="Calibri"/>
                <a:ea typeface="Calibri"/>
                <a:cs typeface="Calibri"/>
                <a:sym typeface="Calibri"/>
              </a:rPr>
              <a:t>Days</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1, 8, 15, 22</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(n = 351)</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558" name="Google Shape;2558;g247f718b2f6_0_3450"/>
          <p:cNvSpPr/>
          <p:nvPr/>
        </p:nvSpPr>
        <p:spPr>
          <a:xfrm>
            <a:off x="3454808" y="4023520"/>
            <a:ext cx="4156500" cy="1090200"/>
          </a:xfrm>
          <a:prstGeom prst="rect">
            <a:avLst/>
          </a:prstGeom>
          <a:solidFill>
            <a:schemeClr val="accent3"/>
          </a:solid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600" b="1" i="0" u="none" strike="noStrike" kern="1200" cap="none" spc="0" normalizeH="0" baseline="0" noProof="0" dirty="0" err="1">
                <a:ln>
                  <a:noFill/>
                </a:ln>
                <a:solidFill>
                  <a:srgbClr val="FFFFFF"/>
                </a:solidFill>
                <a:effectLst/>
                <a:uLnTx/>
                <a:uFillTx/>
                <a:latin typeface="Calibri"/>
                <a:ea typeface="Calibri"/>
                <a:cs typeface="Calibri"/>
                <a:sym typeface="Calibri"/>
              </a:rPr>
              <a:t>Placebo</a:t>
            </a:r>
            <a:r>
              <a:rPr kumimoji="0" lang="tr-TR" sz="1600" b="1" i="0" u="none" strike="noStrike" kern="1200" cap="none" spc="0" normalizeH="0" baseline="0" noProof="0" dirty="0">
                <a:ln>
                  <a:noFill/>
                </a:ln>
                <a:solidFill>
                  <a:srgbClr val="FFFFFF"/>
                </a:solidFill>
                <a:effectLst/>
                <a:uLnTx/>
                <a:uFillTx/>
                <a:latin typeface="Calibri"/>
                <a:ea typeface="Calibri"/>
                <a:cs typeface="Calibri"/>
                <a:sym typeface="Calibri"/>
              </a:rPr>
              <a:t> </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on </a:t>
            </a:r>
            <a:r>
              <a:rPr kumimoji="0" lang="tr-TR" sz="1600" b="0" i="0" u="none" strike="noStrike" kern="1200" cap="none" spc="0" normalizeH="0" baseline="0" noProof="0" dirty="0" err="1">
                <a:ln>
                  <a:noFill/>
                </a:ln>
                <a:solidFill>
                  <a:srgbClr val="FFFFFF"/>
                </a:solidFill>
                <a:effectLst/>
                <a:uLnTx/>
                <a:uFillTx/>
                <a:latin typeface="Calibri"/>
                <a:ea typeface="Calibri"/>
                <a:cs typeface="Calibri"/>
                <a:sym typeface="Calibri"/>
              </a:rPr>
              <a:t>Days</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1, 8, 15 +</a:t>
            </a:r>
            <a:b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br>
            <a:r>
              <a:rPr kumimoji="0" lang="tr-TR" sz="1600" b="1" i="0" u="none" strike="noStrike" kern="1200" cap="none" spc="0" normalizeH="0" baseline="0" noProof="0" dirty="0" err="1">
                <a:ln>
                  <a:noFill/>
                </a:ln>
                <a:solidFill>
                  <a:srgbClr val="FFFFFF"/>
                </a:solidFill>
                <a:effectLst/>
                <a:uLnTx/>
                <a:uFillTx/>
                <a:latin typeface="Calibri"/>
                <a:ea typeface="Calibri"/>
                <a:cs typeface="Calibri"/>
                <a:sym typeface="Calibri"/>
              </a:rPr>
              <a:t>Lenalidomide</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25 mg on </a:t>
            </a:r>
            <a:r>
              <a:rPr kumimoji="0" lang="tr-TR" sz="1600" b="0" i="0" u="none" strike="noStrike" kern="1200" cap="none" spc="0" normalizeH="0" baseline="0" noProof="0" dirty="0" err="1">
                <a:ln>
                  <a:noFill/>
                </a:ln>
                <a:solidFill>
                  <a:srgbClr val="FFFFFF"/>
                </a:solidFill>
                <a:effectLst/>
                <a:uLnTx/>
                <a:uFillTx/>
                <a:latin typeface="Calibri"/>
                <a:ea typeface="Calibri"/>
                <a:cs typeface="Calibri"/>
                <a:sym typeface="Calibri"/>
              </a:rPr>
              <a:t>Days</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1-21 +</a:t>
            </a:r>
            <a:b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br>
            <a:r>
              <a:rPr kumimoji="0" lang="tr-TR" sz="1600" b="1" i="0" u="none" strike="noStrike" kern="1200" cap="none" spc="0" normalizeH="0" baseline="0" noProof="0" dirty="0" err="1">
                <a:ln>
                  <a:noFill/>
                </a:ln>
                <a:solidFill>
                  <a:srgbClr val="FFFFFF"/>
                </a:solidFill>
                <a:effectLst/>
                <a:uLnTx/>
                <a:uFillTx/>
                <a:latin typeface="Calibri"/>
                <a:ea typeface="Calibri"/>
                <a:cs typeface="Calibri"/>
                <a:sym typeface="Calibri"/>
              </a:rPr>
              <a:t>Dexamethasone</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40 mg on </a:t>
            </a:r>
            <a:r>
              <a:rPr kumimoji="0" lang="tr-TR" sz="1600" b="0" i="0" u="none" strike="noStrike" kern="1200" cap="none" spc="0" normalizeH="0" baseline="0" noProof="0" dirty="0" err="1">
                <a:ln>
                  <a:noFill/>
                </a:ln>
                <a:solidFill>
                  <a:srgbClr val="FFFFFF"/>
                </a:solidFill>
                <a:effectLst/>
                <a:uLnTx/>
                <a:uFillTx/>
                <a:latin typeface="Calibri"/>
                <a:ea typeface="Calibri"/>
                <a:cs typeface="Calibri"/>
                <a:sym typeface="Calibri"/>
              </a:rPr>
              <a:t>Days</a:t>
            </a: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 1, 8, 15, 22</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600" b="0" i="0" u="none" strike="noStrike" kern="1200" cap="none" spc="0" normalizeH="0" baseline="0" noProof="0" dirty="0">
                <a:ln>
                  <a:noFill/>
                </a:ln>
                <a:solidFill>
                  <a:srgbClr val="FFFFFF"/>
                </a:solidFill>
                <a:effectLst/>
                <a:uLnTx/>
                <a:uFillTx/>
                <a:latin typeface="Calibri"/>
                <a:ea typeface="Calibri"/>
                <a:cs typeface="Calibri"/>
                <a:sym typeface="Calibri"/>
              </a:rPr>
              <a:t>(n = 354)</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559" name="Google Shape;2559;g247f718b2f6_0_3450"/>
          <p:cNvCxnSpPr/>
          <p:nvPr/>
        </p:nvCxnSpPr>
        <p:spPr>
          <a:xfrm>
            <a:off x="2793295" y="4345068"/>
            <a:ext cx="624600" cy="209700"/>
          </a:xfrm>
          <a:prstGeom prst="straightConnector1">
            <a:avLst/>
          </a:prstGeom>
          <a:noFill/>
          <a:ln w="28575" cap="flat" cmpd="sng">
            <a:solidFill>
              <a:schemeClr val="dk2"/>
            </a:solidFill>
            <a:prstDash val="solid"/>
            <a:round/>
            <a:headEnd type="none" w="sm" len="sm"/>
            <a:tailEnd type="triangle" w="med" len="med"/>
          </a:ln>
        </p:spPr>
      </p:cxnSp>
      <p:cxnSp>
        <p:nvCxnSpPr>
          <p:cNvPr id="2560" name="Google Shape;2560;g247f718b2f6_0_3450"/>
          <p:cNvCxnSpPr/>
          <p:nvPr/>
        </p:nvCxnSpPr>
        <p:spPr>
          <a:xfrm rot="10800000" flipH="1">
            <a:off x="2769709" y="3397339"/>
            <a:ext cx="622200" cy="226200"/>
          </a:xfrm>
          <a:prstGeom prst="straightConnector1">
            <a:avLst/>
          </a:prstGeom>
          <a:noFill/>
          <a:ln w="28575" cap="flat" cmpd="sng">
            <a:solidFill>
              <a:schemeClr val="dk2"/>
            </a:solidFill>
            <a:prstDash val="solid"/>
            <a:round/>
            <a:headEnd type="none" w="sm" len="sm"/>
            <a:tailEnd type="triangle" w="med" len="med"/>
          </a:ln>
        </p:spPr>
      </p:cxnSp>
      <p:cxnSp>
        <p:nvCxnSpPr>
          <p:cNvPr id="2561" name="Google Shape;2561;g247f718b2f6_0_3450"/>
          <p:cNvCxnSpPr/>
          <p:nvPr/>
        </p:nvCxnSpPr>
        <p:spPr>
          <a:xfrm>
            <a:off x="2963582" y="2556968"/>
            <a:ext cx="0" cy="548700"/>
          </a:xfrm>
          <a:prstGeom prst="straightConnector1">
            <a:avLst/>
          </a:prstGeom>
          <a:noFill/>
          <a:ln w="28575" cap="flat" cmpd="sng">
            <a:solidFill>
              <a:schemeClr val="dk2"/>
            </a:solidFill>
            <a:prstDash val="solid"/>
            <a:round/>
            <a:headEnd type="none" w="sm" len="sm"/>
            <a:tailEnd type="triangle" w="med" len="med"/>
          </a:ln>
        </p:spPr>
      </p:cxnSp>
      <p:sp>
        <p:nvSpPr>
          <p:cNvPr id="2562" name="Google Shape;2562;g247f718b2f6_0_3450"/>
          <p:cNvSpPr txBox="1"/>
          <p:nvPr/>
        </p:nvSpPr>
        <p:spPr>
          <a:xfrm>
            <a:off x="4971355" y="2542341"/>
            <a:ext cx="1246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Cycles 1-18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63" name="Google Shape;2563;g247f718b2f6_0_3450"/>
          <p:cNvSpPr/>
          <p:nvPr/>
        </p:nvSpPr>
        <p:spPr>
          <a:xfrm>
            <a:off x="450459" y="1968472"/>
            <a:ext cx="5116500" cy="523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Noto Sans Symbols"/>
              <a:buNone/>
              <a:tabLst/>
              <a:defRPr/>
            </a:pPr>
            <a:r>
              <a:rPr kumimoji="0" lang="tr-TR" sz="1400" b="0" i="1" u="none" strike="noStrike" kern="1200" cap="none" spc="0" normalizeH="0" baseline="0" noProof="0">
                <a:ln>
                  <a:noFill/>
                </a:ln>
                <a:solidFill>
                  <a:srgbClr val="000000"/>
                </a:solidFill>
                <a:effectLst/>
                <a:uLnTx/>
                <a:uFillTx/>
                <a:latin typeface="Calibri"/>
                <a:ea typeface="Calibri"/>
                <a:cs typeface="Calibri"/>
                <a:sym typeface="Calibri"/>
              </a:rPr>
              <a:t>Stratified by age (&lt;75 vs ≥75 yr), ISS disease stage (I or II vs III), </a:t>
            </a:r>
            <a:br>
              <a:rPr kumimoji="0" lang="tr-TR" sz="1400" b="0" i="1" u="none" strike="noStrike" kern="1200" cap="none" spc="0" normalizeH="0" baseline="0" noProof="0">
                <a:ln>
                  <a:noFill/>
                </a:ln>
                <a:solidFill>
                  <a:srgbClr val="000000"/>
                </a:solidFill>
                <a:effectLst/>
                <a:uLnTx/>
                <a:uFillTx/>
                <a:latin typeface="Calibri"/>
                <a:ea typeface="Calibri"/>
                <a:cs typeface="Calibri"/>
                <a:sym typeface="Calibri"/>
              </a:rPr>
            </a:br>
            <a:r>
              <a:rPr kumimoji="0" lang="tr-TR" sz="1400" b="0" i="1" u="none" strike="noStrike" kern="1200" cap="none" spc="0" normalizeH="0" baseline="0" noProof="0">
                <a:ln>
                  <a:noFill/>
                </a:ln>
                <a:solidFill>
                  <a:srgbClr val="000000"/>
                </a:solidFill>
                <a:effectLst/>
                <a:uLnTx/>
                <a:uFillTx/>
                <a:latin typeface="Calibri"/>
                <a:ea typeface="Calibri"/>
                <a:cs typeface="Calibri"/>
                <a:sym typeface="Calibri"/>
              </a:rPr>
              <a:t>and BPI-SF worst pain score (&lt;4 vs ≥4)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64" name="Google Shape;2564;g247f718b2f6_0_3450"/>
          <p:cNvSpPr/>
          <p:nvPr/>
        </p:nvSpPr>
        <p:spPr>
          <a:xfrm>
            <a:off x="3454807" y="5085161"/>
            <a:ext cx="8375700" cy="523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Noto Sans Symbols"/>
              <a:buNone/>
              <a:tabLst/>
              <a:defRPr/>
            </a:pPr>
            <a:r>
              <a:rPr kumimoji="0" lang="tr-TR" sz="1400" b="0" i="0" u="none" strike="noStrike" kern="1200" cap="none" spc="0" normalizeH="0" baseline="0" noProof="0">
                <a:ln>
                  <a:noFill/>
                </a:ln>
                <a:solidFill>
                  <a:srgbClr val="000000"/>
                </a:solidFill>
                <a:effectLst/>
                <a:uLnTx/>
                <a:uFillTx/>
                <a:latin typeface="Calibri"/>
                <a:ea typeface="Calibri"/>
                <a:cs typeface="Calibri"/>
                <a:sym typeface="Calibri"/>
              </a:rPr>
              <a:t>Initial lenalidomide dose reduced to 10 mg for patients with renal impairment; initial dexamethasone dose reduced to 20 mg for patients aged &gt;75 yr</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65" name="Google Shape;2565;g247f718b2f6_0_3450"/>
          <p:cNvSpPr txBox="1"/>
          <p:nvPr/>
        </p:nvSpPr>
        <p:spPr>
          <a:xfrm>
            <a:off x="4569354" y="5693850"/>
            <a:ext cx="6644700" cy="5934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90000"/>
              </a:lnSpc>
              <a:spcBef>
                <a:spcPts val="0"/>
              </a:spcBef>
              <a:spcAft>
                <a:spcPts val="0"/>
              </a:spcAft>
              <a:buClr>
                <a:srgbClr val="000000"/>
              </a:buClr>
              <a:buSzPts val="2400"/>
              <a:buFont typeface="Noto Sans Symbols"/>
              <a:buChar char="▪"/>
              <a:tabLst/>
              <a:defRPr/>
            </a:pPr>
            <a:r>
              <a:rPr kumimoji="0" lang="tr-TR" sz="2400" b="1" i="0" u="none" strike="noStrike" kern="1200" cap="none" spc="0" normalizeH="0" baseline="0" noProof="0">
                <a:ln>
                  <a:noFill/>
                </a:ln>
                <a:solidFill>
                  <a:srgbClr val="000000"/>
                </a:solidFill>
                <a:effectLst/>
                <a:uLnTx/>
                <a:uFillTx/>
                <a:latin typeface="Calibri"/>
                <a:ea typeface="Calibri"/>
                <a:cs typeface="Calibri"/>
                <a:sym typeface="Calibri"/>
              </a:rPr>
              <a:t>Secondary endpoints</a:t>
            </a:r>
            <a:r>
              <a:rPr kumimoji="0" lang="tr-TR" sz="2400" b="0" i="0" u="none" strike="noStrike" kern="1200" cap="none" spc="0" normalizeH="0" baseline="0" noProof="0">
                <a:ln>
                  <a:noFill/>
                </a:ln>
                <a:solidFill>
                  <a:srgbClr val="000000"/>
                </a:solidFill>
                <a:effectLst/>
                <a:uLnTx/>
                <a:uFillTx/>
                <a:latin typeface="Calibri"/>
                <a:ea typeface="Calibri"/>
                <a:cs typeface="Calibri"/>
                <a:sym typeface="Calibri"/>
              </a:rPr>
              <a:t>: OS, CR, pain response rate</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66" name="Google Shape;2566;g247f718b2f6_0_3450"/>
          <p:cNvSpPr/>
          <p:nvPr/>
        </p:nvSpPr>
        <p:spPr>
          <a:xfrm>
            <a:off x="7674070" y="2889850"/>
            <a:ext cx="4156500" cy="1087800"/>
          </a:xfrm>
          <a:prstGeom prst="rect">
            <a:avLst/>
          </a:prstGeom>
          <a:solidFill>
            <a:schemeClr val="accent1"/>
          </a:solid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800" b="1" i="0" u="none" strike="noStrike" kern="1200" cap="none" spc="0" normalizeH="0" baseline="0" noProof="0">
                <a:ln>
                  <a:noFill/>
                </a:ln>
                <a:solidFill>
                  <a:srgbClr val="FFFFFF"/>
                </a:solidFill>
                <a:effectLst/>
                <a:uLnTx/>
                <a:uFillTx/>
                <a:latin typeface="Calibri"/>
                <a:ea typeface="Calibri"/>
                <a:cs typeface="Calibri"/>
                <a:sym typeface="Calibri"/>
              </a:rPr>
              <a:t>Ixazomib </a:t>
            </a:r>
            <a: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t>3 mg on Days 1, 8, 15 +</a:t>
            </a:r>
            <a:b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br>
            <a:r>
              <a:rPr kumimoji="0" lang="tr-TR" sz="1800" b="1" i="0" u="none" strike="noStrike" kern="1200" cap="none" spc="0" normalizeH="0" baseline="0" noProof="0">
                <a:ln>
                  <a:noFill/>
                </a:ln>
                <a:solidFill>
                  <a:srgbClr val="FFFFFF"/>
                </a:solidFill>
                <a:effectLst/>
                <a:uLnTx/>
                <a:uFillTx/>
                <a:latin typeface="Calibri"/>
                <a:ea typeface="Calibri"/>
                <a:cs typeface="Calibri"/>
                <a:sym typeface="Calibri"/>
              </a:rPr>
              <a:t>Lenalidomide</a:t>
            </a:r>
            <a: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t> 10 mg on Days 1-21</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67" name="Google Shape;2567;g247f718b2f6_0_3450"/>
          <p:cNvSpPr/>
          <p:nvPr/>
        </p:nvSpPr>
        <p:spPr>
          <a:xfrm>
            <a:off x="7674070" y="4032379"/>
            <a:ext cx="4156500" cy="1090200"/>
          </a:xfrm>
          <a:prstGeom prst="rect">
            <a:avLst/>
          </a:prstGeom>
          <a:solidFill>
            <a:schemeClr val="accent3"/>
          </a:solid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800" b="1" i="0" u="none" strike="noStrike" kern="1200" cap="none" spc="0" normalizeH="0" baseline="0" noProof="0">
                <a:ln>
                  <a:noFill/>
                </a:ln>
                <a:solidFill>
                  <a:srgbClr val="FFFFFF"/>
                </a:solidFill>
                <a:effectLst/>
                <a:uLnTx/>
                <a:uFillTx/>
                <a:latin typeface="Calibri"/>
                <a:ea typeface="Calibri"/>
                <a:cs typeface="Calibri"/>
                <a:sym typeface="Calibri"/>
              </a:rPr>
              <a:t>Placebo </a:t>
            </a:r>
            <a: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t>on Days 1, 8, 15 +</a:t>
            </a:r>
            <a:b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br>
            <a:r>
              <a:rPr kumimoji="0" lang="tr-TR" sz="1800" b="1" i="0" u="none" strike="noStrike" kern="1200" cap="none" spc="0" normalizeH="0" baseline="0" noProof="0">
                <a:ln>
                  <a:noFill/>
                </a:ln>
                <a:solidFill>
                  <a:srgbClr val="FFFFFF"/>
                </a:solidFill>
                <a:effectLst/>
                <a:uLnTx/>
                <a:uFillTx/>
                <a:latin typeface="Calibri"/>
                <a:ea typeface="Calibri"/>
                <a:cs typeface="Calibri"/>
                <a:sym typeface="Calibri"/>
              </a:rPr>
              <a:t>Lenalidomide</a:t>
            </a:r>
            <a: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t> 10 mg on Days 1-21</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68" name="Google Shape;2568;g247f718b2f6_0_3450"/>
          <p:cNvSpPr txBox="1"/>
          <p:nvPr/>
        </p:nvSpPr>
        <p:spPr>
          <a:xfrm>
            <a:off x="9127040" y="2538626"/>
            <a:ext cx="1227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Cycles &gt; 18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69" name="Google Shape;2569;g247f718b2f6_0_3450"/>
          <p:cNvSpPr txBox="1"/>
          <p:nvPr/>
        </p:nvSpPr>
        <p:spPr>
          <a:xfrm>
            <a:off x="450459" y="6388915"/>
            <a:ext cx="7853400" cy="276900"/>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Calibri"/>
              <a:buNone/>
              <a:tabLst/>
              <a:defRPr/>
            </a:pPr>
            <a:r>
              <a:rPr kumimoji="0" lang="tr-TR" sz="1200" b="0" i="0" u="none" strike="noStrike" kern="1200" cap="none" spc="0" normalizeH="0" baseline="0" noProof="0">
                <a:ln>
                  <a:noFill/>
                </a:ln>
                <a:solidFill>
                  <a:srgbClr val="455560"/>
                </a:solidFill>
                <a:effectLst/>
                <a:uLnTx/>
                <a:uFillTx/>
                <a:latin typeface="Calibri"/>
                <a:ea typeface="Calibri"/>
                <a:cs typeface="Calibri"/>
                <a:sym typeface="Calibri"/>
              </a:rPr>
              <a:t>Facon. Blood. 2021;137:3616.</a:t>
            </a:r>
            <a:endParaRPr kumimoji="0" sz="1200" b="0" i="0" u="none" strike="noStrike" kern="1200" cap="none" spc="0" normalizeH="0" baseline="0" noProof="0">
              <a:ln>
                <a:noFill/>
              </a:ln>
              <a:solidFill>
                <a:srgbClr val="455560"/>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0A52C954-FF8C-378D-081C-BADFEB834C5E}"/>
              </a:ext>
            </a:extLst>
          </p:cNvPr>
          <p:cNvSpPr/>
          <p:nvPr/>
        </p:nvSpPr>
        <p:spPr>
          <a:xfrm>
            <a:off x="9372604" y="6154329"/>
            <a:ext cx="2537842" cy="5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0112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74"/>
        <p:cNvGrpSpPr/>
        <p:nvPr/>
      </p:nvGrpSpPr>
      <p:grpSpPr>
        <a:xfrm>
          <a:off x="0" y="0"/>
          <a:ext cx="0" cy="0"/>
          <a:chOff x="0" y="0"/>
          <a:chExt cx="0" cy="0"/>
        </a:xfrm>
      </p:grpSpPr>
      <p:sp>
        <p:nvSpPr>
          <p:cNvPr id="2575" name="Google Shape;2575;g247f718b2f6_0_3471"/>
          <p:cNvSpPr txBox="1">
            <a:spLocks noGrp="1"/>
          </p:cNvSpPr>
          <p:nvPr>
            <p:ph type="title"/>
          </p:nvPr>
        </p:nvSpPr>
        <p:spPr>
          <a:xfrm>
            <a:off x="2952418" y="361068"/>
            <a:ext cx="6135682" cy="684021"/>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chemeClr val="bg1"/>
                </a:solidFill>
              </a:rPr>
              <a:t>TOURMALINE-MM2: PFS</a:t>
            </a:r>
            <a:endParaRPr dirty="0">
              <a:solidFill>
                <a:schemeClr val="bg1"/>
              </a:solidFill>
            </a:endParaRPr>
          </a:p>
        </p:txBody>
      </p:sp>
      <p:sp>
        <p:nvSpPr>
          <p:cNvPr id="2576" name="Google Shape;2576;g247f718b2f6_0_3471"/>
          <p:cNvSpPr txBox="1"/>
          <p:nvPr/>
        </p:nvSpPr>
        <p:spPr>
          <a:xfrm>
            <a:off x="450459" y="6388915"/>
            <a:ext cx="7853400" cy="276900"/>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Calibri"/>
              <a:buNone/>
              <a:tabLst/>
              <a:defRPr/>
            </a:pPr>
            <a:r>
              <a:rPr kumimoji="0" lang="tr-TR" sz="1200" b="0" i="0" u="none" strike="noStrike" kern="1200" cap="none" spc="0" normalizeH="0" baseline="0" noProof="0">
                <a:ln>
                  <a:noFill/>
                </a:ln>
                <a:solidFill>
                  <a:srgbClr val="455560"/>
                </a:solidFill>
                <a:effectLst/>
                <a:uLnTx/>
                <a:uFillTx/>
                <a:latin typeface="Calibri"/>
                <a:ea typeface="Calibri"/>
                <a:cs typeface="Calibri"/>
                <a:sym typeface="Calibri"/>
              </a:rPr>
              <a:t>Facon. Blood. 2021;137:3616.</a:t>
            </a:r>
            <a:endParaRPr kumimoji="0" sz="1200" b="0" i="0" u="none" strike="noStrike" kern="1200" cap="none" spc="0" normalizeH="0" baseline="0" noProof="0">
              <a:ln>
                <a:noFill/>
              </a:ln>
              <a:solidFill>
                <a:srgbClr val="455560"/>
              </a:solidFill>
              <a:effectLst/>
              <a:uLnTx/>
              <a:uFillTx/>
              <a:latin typeface="Calibri"/>
              <a:ea typeface="Calibri"/>
              <a:cs typeface="Calibri"/>
              <a:sym typeface="Calibri"/>
            </a:endParaRPr>
          </a:p>
        </p:txBody>
      </p:sp>
      <p:sp>
        <p:nvSpPr>
          <p:cNvPr id="2577" name="Google Shape;2577;g247f718b2f6_0_3471"/>
          <p:cNvSpPr txBox="1"/>
          <p:nvPr/>
        </p:nvSpPr>
        <p:spPr>
          <a:xfrm rot="-5400000">
            <a:off x="1337185" y="3205394"/>
            <a:ext cx="19851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Probability of PFS</a:t>
            </a:r>
            <a:endParaRPr kumimoji="0" sz="1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8" name="Google Shape;2578;g247f718b2f6_0_3471"/>
          <p:cNvSpPr txBox="1"/>
          <p:nvPr/>
        </p:nvSpPr>
        <p:spPr>
          <a:xfrm>
            <a:off x="4666702" y="5861111"/>
            <a:ext cx="37161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9" name="Google Shape;2579;g247f718b2f6_0_3471"/>
          <p:cNvSpPr/>
          <p:nvPr/>
        </p:nvSpPr>
        <p:spPr>
          <a:xfrm>
            <a:off x="3100855" y="1633785"/>
            <a:ext cx="6326423" cy="3968234"/>
          </a:xfrm>
          <a:custGeom>
            <a:avLst/>
            <a:gdLst/>
            <a:ahLst/>
            <a:cxnLst/>
            <a:rect l="l" t="t" r="r" b="b"/>
            <a:pathLst>
              <a:path w="6326423" h="3968234" extrusionOk="0">
                <a:moveTo>
                  <a:pt x="0" y="0"/>
                </a:moveTo>
                <a:lnTo>
                  <a:pt x="0" y="3968234"/>
                </a:lnTo>
                <a:lnTo>
                  <a:pt x="6326423" y="3968234"/>
                </a:lnTo>
              </a:path>
            </a:pathLst>
          </a:cu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580" name="Google Shape;2580;g247f718b2f6_0_3471"/>
          <p:cNvGrpSpPr/>
          <p:nvPr/>
        </p:nvGrpSpPr>
        <p:grpSpPr>
          <a:xfrm>
            <a:off x="3011697" y="1668143"/>
            <a:ext cx="79620" cy="3933787"/>
            <a:chOff x="2892490" y="1668143"/>
            <a:chExt cx="198900" cy="3933787"/>
          </a:xfrm>
        </p:grpSpPr>
        <p:cxnSp>
          <p:nvCxnSpPr>
            <p:cNvPr id="2581" name="Google Shape;2581;g247f718b2f6_0_3471"/>
            <p:cNvCxnSpPr/>
            <p:nvPr/>
          </p:nvCxnSpPr>
          <p:spPr>
            <a:xfrm>
              <a:off x="2892490" y="1668143"/>
              <a:ext cx="198900" cy="0"/>
            </a:xfrm>
            <a:prstGeom prst="straightConnector1">
              <a:avLst/>
            </a:prstGeom>
            <a:noFill/>
            <a:ln w="28575" cap="flat" cmpd="sng">
              <a:solidFill>
                <a:schemeClr val="dk2"/>
              </a:solidFill>
              <a:prstDash val="solid"/>
              <a:round/>
              <a:headEnd type="none" w="sm" len="sm"/>
              <a:tailEnd type="none" w="sm" len="sm"/>
            </a:ln>
          </p:spPr>
        </p:cxnSp>
        <p:cxnSp>
          <p:nvCxnSpPr>
            <p:cNvPr id="2582" name="Google Shape;2582;g247f718b2f6_0_3471"/>
            <p:cNvCxnSpPr/>
            <p:nvPr/>
          </p:nvCxnSpPr>
          <p:spPr>
            <a:xfrm>
              <a:off x="2892490" y="2454900"/>
              <a:ext cx="198900" cy="0"/>
            </a:xfrm>
            <a:prstGeom prst="straightConnector1">
              <a:avLst/>
            </a:prstGeom>
            <a:noFill/>
            <a:ln w="28575" cap="flat" cmpd="sng">
              <a:solidFill>
                <a:schemeClr val="dk2"/>
              </a:solidFill>
              <a:prstDash val="solid"/>
              <a:round/>
              <a:headEnd type="none" w="sm" len="sm"/>
              <a:tailEnd type="none" w="sm" len="sm"/>
            </a:ln>
          </p:spPr>
        </p:cxnSp>
        <p:cxnSp>
          <p:nvCxnSpPr>
            <p:cNvPr id="2583" name="Google Shape;2583;g247f718b2f6_0_3471"/>
            <p:cNvCxnSpPr/>
            <p:nvPr/>
          </p:nvCxnSpPr>
          <p:spPr>
            <a:xfrm>
              <a:off x="2892490" y="3241657"/>
              <a:ext cx="198900" cy="0"/>
            </a:xfrm>
            <a:prstGeom prst="straightConnector1">
              <a:avLst/>
            </a:prstGeom>
            <a:noFill/>
            <a:ln w="28575" cap="flat" cmpd="sng">
              <a:solidFill>
                <a:schemeClr val="dk2"/>
              </a:solidFill>
              <a:prstDash val="solid"/>
              <a:round/>
              <a:headEnd type="none" w="sm" len="sm"/>
              <a:tailEnd type="none" w="sm" len="sm"/>
            </a:ln>
          </p:spPr>
        </p:cxnSp>
        <p:cxnSp>
          <p:nvCxnSpPr>
            <p:cNvPr id="2584" name="Google Shape;2584;g247f718b2f6_0_3471"/>
            <p:cNvCxnSpPr/>
            <p:nvPr/>
          </p:nvCxnSpPr>
          <p:spPr>
            <a:xfrm>
              <a:off x="2892490" y="4028414"/>
              <a:ext cx="198900" cy="0"/>
            </a:xfrm>
            <a:prstGeom prst="straightConnector1">
              <a:avLst/>
            </a:prstGeom>
            <a:noFill/>
            <a:ln w="28575" cap="flat" cmpd="sng">
              <a:solidFill>
                <a:schemeClr val="dk2"/>
              </a:solidFill>
              <a:prstDash val="solid"/>
              <a:round/>
              <a:headEnd type="none" w="sm" len="sm"/>
              <a:tailEnd type="none" w="sm" len="sm"/>
            </a:ln>
          </p:spPr>
        </p:cxnSp>
        <p:cxnSp>
          <p:nvCxnSpPr>
            <p:cNvPr id="2585" name="Google Shape;2585;g247f718b2f6_0_3471"/>
            <p:cNvCxnSpPr/>
            <p:nvPr/>
          </p:nvCxnSpPr>
          <p:spPr>
            <a:xfrm>
              <a:off x="2892490" y="4815171"/>
              <a:ext cx="198900" cy="0"/>
            </a:xfrm>
            <a:prstGeom prst="straightConnector1">
              <a:avLst/>
            </a:prstGeom>
            <a:noFill/>
            <a:ln w="28575" cap="flat" cmpd="sng">
              <a:solidFill>
                <a:schemeClr val="dk2"/>
              </a:solidFill>
              <a:prstDash val="solid"/>
              <a:round/>
              <a:headEnd type="none" w="sm" len="sm"/>
              <a:tailEnd type="none" w="sm" len="sm"/>
            </a:ln>
          </p:spPr>
        </p:cxnSp>
        <p:cxnSp>
          <p:nvCxnSpPr>
            <p:cNvPr id="2586" name="Google Shape;2586;g247f718b2f6_0_3471"/>
            <p:cNvCxnSpPr/>
            <p:nvPr/>
          </p:nvCxnSpPr>
          <p:spPr>
            <a:xfrm>
              <a:off x="2892490" y="5601930"/>
              <a:ext cx="198900" cy="0"/>
            </a:xfrm>
            <a:prstGeom prst="straightConnector1">
              <a:avLst/>
            </a:prstGeom>
            <a:noFill/>
            <a:ln w="28575" cap="flat" cmpd="sng">
              <a:solidFill>
                <a:schemeClr val="dk2"/>
              </a:solidFill>
              <a:prstDash val="solid"/>
              <a:round/>
              <a:headEnd type="none" w="sm" len="sm"/>
              <a:tailEnd type="none" w="sm" len="sm"/>
            </a:ln>
          </p:spPr>
        </p:cxnSp>
      </p:grpSp>
      <p:grpSp>
        <p:nvGrpSpPr>
          <p:cNvPr id="2587" name="Google Shape;2587;g247f718b2f6_0_3471"/>
          <p:cNvGrpSpPr/>
          <p:nvPr/>
        </p:nvGrpSpPr>
        <p:grpSpPr>
          <a:xfrm>
            <a:off x="3101008" y="5605659"/>
            <a:ext cx="6041462" cy="74883"/>
            <a:chOff x="3101008" y="5605669"/>
            <a:chExt cx="6041462" cy="256800"/>
          </a:xfrm>
        </p:grpSpPr>
        <p:cxnSp>
          <p:nvCxnSpPr>
            <p:cNvPr id="2588" name="Google Shape;2588;g247f718b2f6_0_3471"/>
            <p:cNvCxnSpPr/>
            <p:nvPr/>
          </p:nvCxnSpPr>
          <p:spPr>
            <a:xfrm>
              <a:off x="3101008"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89" name="Google Shape;2589;g247f718b2f6_0_3471"/>
            <p:cNvCxnSpPr/>
            <p:nvPr/>
          </p:nvCxnSpPr>
          <p:spPr>
            <a:xfrm>
              <a:off x="3583720"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0" name="Google Shape;2590;g247f718b2f6_0_3471"/>
            <p:cNvCxnSpPr/>
            <p:nvPr/>
          </p:nvCxnSpPr>
          <p:spPr>
            <a:xfrm>
              <a:off x="4102731"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1" name="Google Shape;2591;g247f718b2f6_0_3471"/>
            <p:cNvCxnSpPr/>
            <p:nvPr/>
          </p:nvCxnSpPr>
          <p:spPr>
            <a:xfrm>
              <a:off x="4607915"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2" name="Google Shape;2592;g247f718b2f6_0_3471"/>
            <p:cNvCxnSpPr/>
            <p:nvPr/>
          </p:nvCxnSpPr>
          <p:spPr>
            <a:xfrm>
              <a:off x="5109641"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3" name="Google Shape;2593;g247f718b2f6_0_3471"/>
            <p:cNvCxnSpPr/>
            <p:nvPr/>
          </p:nvCxnSpPr>
          <p:spPr>
            <a:xfrm>
              <a:off x="5609638"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4" name="Google Shape;2594;g247f718b2f6_0_3471"/>
            <p:cNvCxnSpPr/>
            <p:nvPr/>
          </p:nvCxnSpPr>
          <p:spPr>
            <a:xfrm>
              <a:off x="6109635"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5" name="Google Shape;2595;g247f718b2f6_0_3471"/>
            <p:cNvCxnSpPr/>
            <p:nvPr/>
          </p:nvCxnSpPr>
          <p:spPr>
            <a:xfrm>
              <a:off x="6611361"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6" name="Google Shape;2596;g247f718b2f6_0_3471"/>
            <p:cNvCxnSpPr/>
            <p:nvPr/>
          </p:nvCxnSpPr>
          <p:spPr>
            <a:xfrm>
              <a:off x="7118274"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7" name="Google Shape;2597;g247f718b2f6_0_3471"/>
            <p:cNvCxnSpPr/>
            <p:nvPr/>
          </p:nvCxnSpPr>
          <p:spPr>
            <a:xfrm>
              <a:off x="7635561"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8" name="Google Shape;2598;g247f718b2f6_0_3471"/>
            <p:cNvCxnSpPr/>
            <p:nvPr/>
          </p:nvCxnSpPr>
          <p:spPr>
            <a:xfrm>
              <a:off x="8137287"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599" name="Google Shape;2599;g247f718b2f6_0_3471"/>
            <p:cNvCxnSpPr/>
            <p:nvPr/>
          </p:nvCxnSpPr>
          <p:spPr>
            <a:xfrm>
              <a:off x="8639013" y="5605669"/>
              <a:ext cx="0" cy="256800"/>
            </a:xfrm>
            <a:prstGeom prst="straightConnector1">
              <a:avLst/>
            </a:prstGeom>
            <a:noFill/>
            <a:ln w="28575" cap="flat" cmpd="sng">
              <a:solidFill>
                <a:schemeClr val="dk2"/>
              </a:solidFill>
              <a:prstDash val="solid"/>
              <a:round/>
              <a:headEnd type="none" w="sm" len="sm"/>
              <a:tailEnd type="none" w="sm" len="sm"/>
            </a:ln>
          </p:spPr>
        </p:cxnSp>
        <p:cxnSp>
          <p:nvCxnSpPr>
            <p:cNvPr id="2600" name="Google Shape;2600;g247f718b2f6_0_3471"/>
            <p:cNvCxnSpPr/>
            <p:nvPr/>
          </p:nvCxnSpPr>
          <p:spPr>
            <a:xfrm>
              <a:off x="9142470" y="5605669"/>
              <a:ext cx="0" cy="256800"/>
            </a:xfrm>
            <a:prstGeom prst="straightConnector1">
              <a:avLst/>
            </a:prstGeom>
            <a:noFill/>
            <a:ln w="28575" cap="flat" cmpd="sng">
              <a:solidFill>
                <a:schemeClr val="dk2"/>
              </a:solidFill>
              <a:prstDash val="solid"/>
              <a:round/>
              <a:headEnd type="none" w="sm" len="sm"/>
              <a:tailEnd type="none" w="sm" len="sm"/>
            </a:ln>
          </p:spPr>
        </p:cxnSp>
      </p:grpSp>
      <p:sp>
        <p:nvSpPr>
          <p:cNvPr id="2601" name="Google Shape;2601;g247f718b2f6_0_3471"/>
          <p:cNvSpPr txBox="1"/>
          <p:nvPr/>
        </p:nvSpPr>
        <p:spPr>
          <a:xfrm>
            <a:off x="2774975" y="5405198"/>
            <a:ext cx="2754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2" name="Google Shape;2602;g247f718b2f6_0_3471"/>
          <p:cNvSpPr txBox="1"/>
          <p:nvPr/>
        </p:nvSpPr>
        <p:spPr>
          <a:xfrm>
            <a:off x="2952418" y="5609829"/>
            <a:ext cx="2754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3" name="Google Shape;2603;g247f718b2f6_0_3471"/>
          <p:cNvSpPr txBox="1"/>
          <p:nvPr/>
        </p:nvSpPr>
        <p:spPr>
          <a:xfrm>
            <a:off x="3444677" y="5609829"/>
            <a:ext cx="2754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4" name="Google Shape;2604;g247f718b2f6_0_3471"/>
          <p:cNvSpPr txBox="1"/>
          <p:nvPr/>
        </p:nvSpPr>
        <p:spPr>
          <a:xfrm>
            <a:off x="3902592"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5" name="Google Shape;2605;g247f718b2f6_0_3471"/>
          <p:cNvSpPr txBox="1"/>
          <p:nvPr/>
        </p:nvSpPr>
        <p:spPr>
          <a:xfrm>
            <a:off x="4402006"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6" name="Google Shape;2606;g247f718b2f6_0_3471"/>
          <p:cNvSpPr txBox="1"/>
          <p:nvPr/>
        </p:nvSpPr>
        <p:spPr>
          <a:xfrm>
            <a:off x="4898558"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7" name="Google Shape;2607;g247f718b2f6_0_3471"/>
          <p:cNvSpPr txBox="1"/>
          <p:nvPr/>
        </p:nvSpPr>
        <p:spPr>
          <a:xfrm>
            <a:off x="5410852"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8" name="Google Shape;2608;g247f718b2f6_0_3471"/>
          <p:cNvSpPr txBox="1"/>
          <p:nvPr/>
        </p:nvSpPr>
        <p:spPr>
          <a:xfrm>
            <a:off x="5923145"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09" name="Google Shape;2609;g247f718b2f6_0_3471"/>
          <p:cNvSpPr txBox="1"/>
          <p:nvPr/>
        </p:nvSpPr>
        <p:spPr>
          <a:xfrm>
            <a:off x="6409681"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0" name="Google Shape;2610;g247f718b2f6_0_3471"/>
          <p:cNvSpPr txBox="1"/>
          <p:nvPr/>
        </p:nvSpPr>
        <p:spPr>
          <a:xfrm>
            <a:off x="6929128"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1" name="Google Shape;2611;g247f718b2f6_0_3471"/>
          <p:cNvSpPr txBox="1"/>
          <p:nvPr/>
        </p:nvSpPr>
        <p:spPr>
          <a:xfrm>
            <a:off x="7412801"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54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2" name="Google Shape;2612;g247f718b2f6_0_3471"/>
          <p:cNvSpPr txBox="1"/>
          <p:nvPr/>
        </p:nvSpPr>
        <p:spPr>
          <a:xfrm>
            <a:off x="7930818"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3" name="Google Shape;2613;g247f718b2f6_0_3471"/>
          <p:cNvSpPr txBox="1"/>
          <p:nvPr/>
        </p:nvSpPr>
        <p:spPr>
          <a:xfrm>
            <a:off x="8435956"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4" name="Google Shape;2614;g247f718b2f6_0_3471"/>
          <p:cNvSpPr txBox="1"/>
          <p:nvPr/>
        </p:nvSpPr>
        <p:spPr>
          <a:xfrm>
            <a:off x="8939664" y="5609829"/>
            <a:ext cx="432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72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5" name="Google Shape;2615;g247f718b2f6_0_3471"/>
          <p:cNvSpPr txBox="1"/>
          <p:nvPr/>
        </p:nvSpPr>
        <p:spPr>
          <a:xfrm>
            <a:off x="2610118" y="4619586"/>
            <a:ext cx="494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6" name="Google Shape;2616;g247f718b2f6_0_3471"/>
          <p:cNvSpPr txBox="1"/>
          <p:nvPr/>
        </p:nvSpPr>
        <p:spPr>
          <a:xfrm>
            <a:off x="2610118" y="3836837"/>
            <a:ext cx="494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7" name="Google Shape;2617;g247f718b2f6_0_3471"/>
          <p:cNvSpPr txBox="1"/>
          <p:nvPr/>
        </p:nvSpPr>
        <p:spPr>
          <a:xfrm>
            <a:off x="2610118" y="3038347"/>
            <a:ext cx="494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8" name="Google Shape;2618;g247f718b2f6_0_3471"/>
          <p:cNvSpPr txBox="1"/>
          <p:nvPr/>
        </p:nvSpPr>
        <p:spPr>
          <a:xfrm>
            <a:off x="2610118" y="2259891"/>
            <a:ext cx="494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19" name="Google Shape;2619;g247f718b2f6_0_3471"/>
          <p:cNvSpPr txBox="1"/>
          <p:nvPr/>
        </p:nvSpPr>
        <p:spPr>
          <a:xfrm>
            <a:off x="2746062" y="1465694"/>
            <a:ext cx="2706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2620" name="Google Shape;2620;g247f718b2f6_0_3471"/>
          <p:cNvCxnSpPr/>
          <p:nvPr/>
        </p:nvCxnSpPr>
        <p:spPr>
          <a:xfrm>
            <a:off x="3109599" y="3625739"/>
            <a:ext cx="6333900" cy="0"/>
          </a:xfrm>
          <a:prstGeom prst="straightConnector1">
            <a:avLst/>
          </a:prstGeom>
          <a:noFill/>
          <a:ln w="28575" cap="flat" cmpd="sng">
            <a:solidFill>
              <a:schemeClr val="dk2"/>
            </a:solidFill>
            <a:prstDash val="dash"/>
            <a:round/>
            <a:headEnd type="none" w="sm" len="sm"/>
            <a:tailEnd type="none" w="sm" len="sm"/>
          </a:ln>
        </p:spPr>
      </p:cxnSp>
      <p:graphicFrame>
        <p:nvGraphicFramePr>
          <p:cNvPr id="2621" name="Google Shape;2621;g247f718b2f6_0_3471"/>
          <p:cNvGraphicFramePr/>
          <p:nvPr/>
        </p:nvGraphicFramePr>
        <p:xfrm>
          <a:off x="5220505" y="1617343"/>
          <a:ext cx="4216100" cy="1249710"/>
        </p:xfrm>
        <a:graphic>
          <a:graphicData uri="http://schemas.openxmlformats.org/drawingml/2006/table">
            <a:tbl>
              <a:tblPr firstRow="1" bandRow="1">
                <a:noFill/>
              </a:tblPr>
              <a:tblGrid>
                <a:gridCol w="2085550">
                  <a:extLst>
                    <a:ext uri="{9D8B030D-6E8A-4147-A177-3AD203B41FA5}">
                      <a16:colId xmlns:a16="http://schemas.microsoft.com/office/drawing/2014/main" val="20000"/>
                    </a:ext>
                  </a:extLst>
                </a:gridCol>
                <a:gridCol w="978400">
                  <a:extLst>
                    <a:ext uri="{9D8B030D-6E8A-4147-A177-3AD203B41FA5}">
                      <a16:colId xmlns:a16="http://schemas.microsoft.com/office/drawing/2014/main" val="20001"/>
                    </a:ext>
                  </a:extLst>
                </a:gridCol>
                <a:gridCol w="1152150">
                  <a:extLst>
                    <a:ext uri="{9D8B030D-6E8A-4147-A177-3AD203B41FA5}">
                      <a16:colId xmlns:a16="http://schemas.microsoft.com/office/drawing/2014/main" val="20002"/>
                    </a:ext>
                  </a:extLst>
                </a:gridCol>
              </a:tblGrid>
              <a:tr h="260075">
                <a:tc>
                  <a:txBody>
                    <a:bodyPr/>
                    <a:lstStyle/>
                    <a:p>
                      <a:pPr marL="0" marR="0" lvl="0" indent="0" algn="l"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 </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Events, n</a:t>
                      </a:r>
                      <a:endParaRPr sz="1400" u="none" strike="noStrike" cap="none"/>
                    </a:p>
                  </a:txBody>
                  <a:tcPr marL="91450" marR="91450" marT="45725" marB="45725" anchor="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Median PFS, Mo</a:t>
                      </a:r>
                      <a:endParaRPr sz="1400" u="none" strike="noStrike" cap="none"/>
                    </a:p>
                  </a:txBody>
                  <a:tcPr marL="91450" marR="91450" marT="45725" marB="45725">
                    <a:solidFill>
                      <a:schemeClr val="lt1"/>
                    </a:solidFill>
                  </a:tcPr>
                </a:tc>
                <a:extLst>
                  <a:ext uri="{0D108BD9-81ED-4DB2-BD59-A6C34878D82A}">
                    <a16:rowId xmlns:a16="http://schemas.microsoft.com/office/drawing/2014/main" val="10000"/>
                  </a:ext>
                </a:extLst>
              </a:tr>
              <a:tr h="219475">
                <a:tc>
                  <a:txBody>
                    <a:bodyPr/>
                    <a:lstStyle/>
                    <a:p>
                      <a:pPr marL="0" marR="0" lvl="0" indent="0" algn="l" rtl="0">
                        <a:lnSpc>
                          <a:spcPct val="100000"/>
                        </a:lnSpc>
                        <a:spcBef>
                          <a:spcPts val="0"/>
                        </a:spcBef>
                        <a:spcAft>
                          <a:spcPts val="0"/>
                        </a:spcAft>
                        <a:buClr>
                          <a:srgbClr val="000000"/>
                        </a:buClr>
                        <a:buSzPts val="1600"/>
                        <a:buFont typeface="Arial"/>
                        <a:buNone/>
                      </a:pPr>
                      <a:r>
                        <a:rPr lang="tr-TR" sz="1600" u="none" strike="noStrike" cap="none">
                          <a:solidFill>
                            <a:schemeClr val="accent1"/>
                          </a:solidFill>
                        </a:rPr>
                        <a:t>Ixazomib-Rd (n = 351)</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dirty="0">
                          <a:solidFill>
                            <a:schemeClr val="dk2"/>
                          </a:solidFill>
                        </a:rPr>
                        <a:t>169</a:t>
                      </a:r>
                      <a:endParaRPr sz="1400" u="none" strike="noStrike" cap="none" dirty="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35.3</a:t>
                      </a: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219475">
                <a:tc>
                  <a:txBody>
                    <a:bodyPr/>
                    <a:lstStyle/>
                    <a:p>
                      <a:pPr marL="0" marR="0" lvl="0" indent="0" algn="l" rtl="0">
                        <a:lnSpc>
                          <a:spcPct val="100000"/>
                        </a:lnSpc>
                        <a:spcBef>
                          <a:spcPts val="0"/>
                        </a:spcBef>
                        <a:spcAft>
                          <a:spcPts val="0"/>
                        </a:spcAft>
                        <a:buClr>
                          <a:srgbClr val="000000"/>
                        </a:buClr>
                        <a:buSzPts val="1600"/>
                        <a:buFont typeface="Arial"/>
                        <a:buNone/>
                      </a:pPr>
                      <a:r>
                        <a:rPr lang="tr-TR" sz="1600" u="none" strike="noStrike" cap="none">
                          <a:solidFill>
                            <a:schemeClr val="accent3"/>
                          </a:solidFill>
                        </a:rPr>
                        <a:t>Placebo-Rd (n = 354)</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a:solidFill>
                            <a:schemeClr val="dk2"/>
                          </a:solidFill>
                        </a:rPr>
                        <a:t>209</a:t>
                      </a:r>
                      <a:endParaRPr sz="1400" u="none" strike="noStrike" cap="none"/>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tr-TR" sz="1600" u="none" strike="noStrike" cap="none" dirty="0">
                          <a:solidFill>
                            <a:schemeClr val="dk2"/>
                          </a:solidFill>
                        </a:rPr>
                        <a:t>21.8</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2"/>
                  </a:ext>
                </a:extLst>
              </a:tr>
            </a:tbl>
          </a:graphicData>
        </a:graphic>
      </p:graphicFrame>
      <p:sp>
        <p:nvSpPr>
          <p:cNvPr id="2622" name="Google Shape;2622;g247f718b2f6_0_3471"/>
          <p:cNvSpPr txBox="1"/>
          <p:nvPr/>
        </p:nvSpPr>
        <p:spPr>
          <a:xfrm>
            <a:off x="6249121" y="2851540"/>
            <a:ext cx="30033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HR: 0.830 (95% CI: 0.676-1.018)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Log-rank</a:t>
            </a:r>
            <a:r>
              <a:rPr kumimoji="0" lang="tr-TR" sz="1600" b="0" i="1" u="none" strike="noStrike" kern="1200" cap="none" spc="0" normalizeH="0" baseline="0" noProof="0">
                <a:ln>
                  <a:noFill/>
                </a:ln>
                <a:solidFill>
                  <a:srgbClr val="000000"/>
                </a:solidFill>
                <a:effectLst/>
                <a:uLnTx/>
                <a:uFillTx/>
                <a:latin typeface="Calibri"/>
                <a:ea typeface="Calibri"/>
                <a:cs typeface="Calibri"/>
                <a:sym typeface="Calibri"/>
              </a:rPr>
              <a:t> P </a:t>
            </a: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 .073</a:t>
            </a:r>
            <a:endParaRPr kumimoji="0" sz="1600" b="0" i="1"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3" name="Google Shape;2623;g247f718b2f6_0_3471"/>
          <p:cNvSpPr txBox="1"/>
          <p:nvPr/>
        </p:nvSpPr>
        <p:spPr>
          <a:xfrm>
            <a:off x="3575370" y="4960127"/>
            <a:ext cx="12072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Ixazomib-Rd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Placebo-Rd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24" name="Google Shape;2624;g247f718b2f6_0_3471"/>
          <p:cNvSpPr/>
          <p:nvPr/>
        </p:nvSpPr>
        <p:spPr>
          <a:xfrm>
            <a:off x="3111795" y="1695539"/>
            <a:ext cx="6132860" cy="2706340"/>
          </a:xfrm>
          <a:custGeom>
            <a:avLst/>
            <a:gdLst/>
            <a:ahLst/>
            <a:cxnLst/>
            <a:rect l="l" t="t" r="r" b="b"/>
            <a:pathLst>
              <a:path w="6132860" h="2706340" extrusionOk="0">
                <a:moveTo>
                  <a:pt x="6132860" y="2706340"/>
                </a:moveTo>
                <a:lnTo>
                  <a:pt x="5510501" y="2706340"/>
                </a:lnTo>
                <a:lnTo>
                  <a:pt x="5510501" y="2568826"/>
                </a:lnTo>
                <a:lnTo>
                  <a:pt x="4737868" y="2568826"/>
                </a:lnTo>
                <a:lnTo>
                  <a:pt x="4737868" y="2472424"/>
                </a:lnTo>
                <a:lnTo>
                  <a:pt x="4620201" y="2472424"/>
                </a:lnTo>
                <a:lnTo>
                  <a:pt x="4620201" y="2452576"/>
                </a:lnTo>
                <a:lnTo>
                  <a:pt x="4545065" y="2452576"/>
                </a:lnTo>
                <a:lnTo>
                  <a:pt x="4545065" y="2421388"/>
                </a:lnTo>
                <a:lnTo>
                  <a:pt x="4452916" y="2421388"/>
                </a:lnTo>
                <a:lnTo>
                  <a:pt x="4452916" y="2387363"/>
                </a:lnTo>
                <a:lnTo>
                  <a:pt x="4224670" y="2387363"/>
                </a:lnTo>
                <a:lnTo>
                  <a:pt x="4224670" y="2336327"/>
                </a:lnTo>
                <a:lnTo>
                  <a:pt x="4112674" y="2336327"/>
                </a:lnTo>
                <a:lnTo>
                  <a:pt x="4112674" y="2283873"/>
                </a:lnTo>
                <a:lnTo>
                  <a:pt x="3936882" y="2283873"/>
                </a:lnTo>
                <a:lnTo>
                  <a:pt x="3936882" y="2268279"/>
                </a:lnTo>
                <a:lnTo>
                  <a:pt x="3776685" y="2268279"/>
                </a:lnTo>
                <a:lnTo>
                  <a:pt x="3776685" y="2232837"/>
                </a:lnTo>
                <a:lnTo>
                  <a:pt x="3676030" y="2232837"/>
                </a:lnTo>
                <a:lnTo>
                  <a:pt x="3676030" y="2210154"/>
                </a:lnTo>
                <a:lnTo>
                  <a:pt x="3651930" y="2210154"/>
                </a:lnTo>
                <a:lnTo>
                  <a:pt x="3651930" y="2147776"/>
                </a:lnTo>
                <a:lnTo>
                  <a:pt x="3558363" y="2147776"/>
                </a:lnTo>
                <a:lnTo>
                  <a:pt x="3558363" y="2119423"/>
                </a:lnTo>
                <a:lnTo>
                  <a:pt x="3490315" y="2119423"/>
                </a:lnTo>
                <a:lnTo>
                  <a:pt x="3490315" y="2079728"/>
                </a:lnTo>
                <a:lnTo>
                  <a:pt x="3347130" y="2079728"/>
                </a:lnTo>
                <a:lnTo>
                  <a:pt x="3347130" y="2045704"/>
                </a:lnTo>
                <a:lnTo>
                  <a:pt x="3212451" y="2045704"/>
                </a:lnTo>
                <a:lnTo>
                  <a:pt x="3212451" y="2024439"/>
                </a:lnTo>
                <a:lnTo>
                  <a:pt x="3106125" y="2024439"/>
                </a:lnTo>
                <a:lnTo>
                  <a:pt x="3106125" y="1980491"/>
                </a:lnTo>
                <a:lnTo>
                  <a:pt x="2988458" y="1980491"/>
                </a:lnTo>
                <a:lnTo>
                  <a:pt x="2988458" y="1960643"/>
                </a:lnTo>
                <a:lnTo>
                  <a:pt x="2721935" y="1960643"/>
                </a:lnTo>
                <a:lnTo>
                  <a:pt x="2721935" y="1949302"/>
                </a:lnTo>
                <a:lnTo>
                  <a:pt x="2690746" y="1949302"/>
                </a:lnTo>
                <a:lnTo>
                  <a:pt x="2690746" y="1926619"/>
                </a:lnTo>
                <a:lnTo>
                  <a:pt x="2631204" y="1926619"/>
                </a:lnTo>
                <a:lnTo>
                  <a:pt x="2631204" y="1891177"/>
                </a:lnTo>
                <a:lnTo>
                  <a:pt x="2458248" y="1891177"/>
                </a:lnTo>
                <a:lnTo>
                  <a:pt x="2458248" y="1847229"/>
                </a:lnTo>
                <a:lnTo>
                  <a:pt x="2401541" y="1847229"/>
                </a:lnTo>
                <a:lnTo>
                  <a:pt x="2401541" y="1823129"/>
                </a:lnTo>
                <a:lnTo>
                  <a:pt x="2336328" y="1823129"/>
                </a:lnTo>
                <a:lnTo>
                  <a:pt x="2336328" y="1750828"/>
                </a:lnTo>
                <a:lnTo>
                  <a:pt x="2247014" y="1750828"/>
                </a:lnTo>
                <a:lnTo>
                  <a:pt x="2247014" y="1704044"/>
                </a:lnTo>
                <a:lnTo>
                  <a:pt x="2161954" y="1704044"/>
                </a:lnTo>
                <a:lnTo>
                  <a:pt x="2161954" y="1665767"/>
                </a:lnTo>
                <a:lnTo>
                  <a:pt x="2088235" y="1665767"/>
                </a:lnTo>
                <a:lnTo>
                  <a:pt x="2088235" y="1643084"/>
                </a:lnTo>
                <a:lnTo>
                  <a:pt x="2052793" y="1643084"/>
                </a:lnTo>
                <a:lnTo>
                  <a:pt x="2052793" y="1618984"/>
                </a:lnTo>
                <a:lnTo>
                  <a:pt x="2020186" y="1618984"/>
                </a:lnTo>
                <a:lnTo>
                  <a:pt x="2020186" y="1559441"/>
                </a:lnTo>
                <a:lnTo>
                  <a:pt x="1878419" y="1559441"/>
                </a:lnTo>
                <a:lnTo>
                  <a:pt x="1878419" y="1512658"/>
                </a:lnTo>
                <a:lnTo>
                  <a:pt x="1831636" y="1512658"/>
                </a:lnTo>
                <a:lnTo>
                  <a:pt x="1831636" y="1497064"/>
                </a:lnTo>
                <a:lnTo>
                  <a:pt x="1817459" y="1497064"/>
                </a:lnTo>
                <a:lnTo>
                  <a:pt x="1817459" y="1458787"/>
                </a:lnTo>
                <a:lnTo>
                  <a:pt x="1755081" y="1458787"/>
                </a:lnTo>
                <a:lnTo>
                  <a:pt x="1755081" y="1423345"/>
                </a:lnTo>
                <a:lnTo>
                  <a:pt x="1688451" y="1423345"/>
                </a:lnTo>
                <a:lnTo>
                  <a:pt x="1688451" y="1352461"/>
                </a:lnTo>
                <a:lnTo>
                  <a:pt x="1643085" y="1352461"/>
                </a:lnTo>
                <a:lnTo>
                  <a:pt x="1643085" y="1312766"/>
                </a:lnTo>
                <a:lnTo>
                  <a:pt x="1594884" y="1312766"/>
                </a:lnTo>
                <a:lnTo>
                  <a:pt x="1594884" y="1274489"/>
                </a:lnTo>
                <a:lnTo>
                  <a:pt x="1565113" y="1274489"/>
                </a:lnTo>
                <a:lnTo>
                  <a:pt x="1565113" y="1248971"/>
                </a:lnTo>
                <a:lnTo>
                  <a:pt x="1535342" y="1248971"/>
                </a:lnTo>
                <a:lnTo>
                  <a:pt x="1535342" y="1234794"/>
                </a:lnTo>
                <a:lnTo>
                  <a:pt x="1516912" y="1234794"/>
                </a:lnTo>
                <a:lnTo>
                  <a:pt x="1516912" y="1175252"/>
                </a:lnTo>
                <a:lnTo>
                  <a:pt x="1489976" y="1175252"/>
                </a:lnTo>
                <a:lnTo>
                  <a:pt x="1489976" y="1146898"/>
                </a:lnTo>
                <a:lnTo>
                  <a:pt x="1453117" y="1146898"/>
                </a:lnTo>
                <a:lnTo>
                  <a:pt x="1453117" y="1087356"/>
                </a:lnTo>
                <a:lnTo>
                  <a:pt x="1434687" y="1087356"/>
                </a:lnTo>
                <a:lnTo>
                  <a:pt x="1434687" y="1070344"/>
                </a:lnTo>
                <a:lnTo>
                  <a:pt x="1402080" y="1070344"/>
                </a:lnTo>
                <a:lnTo>
                  <a:pt x="1402080" y="1034902"/>
                </a:lnTo>
                <a:lnTo>
                  <a:pt x="1372309" y="1034902"/>
                </a:lnTo>
                <a:lnTo>
                  <a:pt x="1372309" y="1003713"/>
                </a:lnTo>
                <a:lnTo>
                  <a:pt x="1338285" y="1003713"/>
                </a:lnTo>
                <a:lnTo>
                  <a:pt x="1338285" y="983866"/>
                </a:lnTo>
                <a:lnTo>
                  <a:pt x="1244718" y="983866"/>
                </a:lnTo>
                <a:lnTo>
                  <a:pt x="1244718" y="910147"/>
                </a:lnTo>
                <a:lnTo>
                  <a:pt x="1151152" y="910147"/>
                </a:lnTo>
                <a:lnTo>
                  <a:pt x="1151152" y="886046"/>
                </a:lnTo>
                <a:lnTo>
                  <a:pt x="1016473" y="886046"/>
                </a:lnTo>
                <a:lnTo>
                  <a:pt x="1016473" y="792480"/>
                </a:lnTo>
                <a:lnTo>
                  <a:pt x="968272" y="792480"/>
                </a:lnTo>
                <a:lnTo>
                  <a:pt x="968272" y="772632"/>
                </a:lnTo>
                <a:lnTo>
                  <a:pt x="901641" y="772632"/>
                </a:lnTo>
                <a:lnTo>
                  <a:pt x="901641" y="754202"/>
                </a:lnTo>
                <a:lnTo>
                  <a:pt x="839264" y="754202"/>
                </a:lnTo>
                <a:lnTo>
                  <a:pt x="839264" y="663471"/>
                </a:lnTo>
                <a:lnTo>
                  <a:pt x="779721" y="663471"/>
                </a:lnTo>
                <a:lnTo>
                  <a:pt x="779721" y="650712"/>
                </a:lnTo>
                <a:lnTo>
                  <a:pt x="701749" y="650712"/>
                </a:lnTo>
                <a:lnTo>
                  <a:pt x="701749" y="603929"/>
                </a:lnTo>
                <a:lnTo>
                  <a:pt x="578412" y="603929"/>
                </a:lnTo>
                <a:lnTo>
                  <a:pt x="578412" y="545804"/>
                </a:lnTo>
                <a:lnTo>
                  <a:pt x="533046" y="545804"/>
                </a:lnTo>
                <a:lnTo>
                  <a:pt x="533046" y="517451"/>
                </a:lnTo>
                <a:lnTo>
                  <a:pt x="508945" y="517451"/>
                </a:lnTo>
                <a:lnTo>
                  <a:pt x="508945" y="500439"/>
                </a:lnTo>
                <a:lnTo>
                  <a:pt x="484845" y="500439"/>
                </a:lnTo>
                <a:lnTo>
                  <a:pt x="484845" y="472085"/>
                </a:lnTo>
                <a:lnTo>
                  <a:pt x="467833" y="472085"/>
                </a:lnTo>
                <a:lnTo>
                  <a:pt x="467833" y="446567"/>
                </a:lnTo>
                <a:lnTo>
                  <a:pt x="428138" y="446567"/>
                </a:lnTo>
                <a:lnTo>
                  <a:pt x="428138" y="422467"/>
                </a:lnTo>
                <a:lnTo>
                  <a:pt x="388443" y="422467"/>
                </a:lnTo>
                <a:lnTo>
                  <a:pt x="388443" y="398366"/>
                </a:lnTo>
                <a:lnTo>
                  <a:pt x="362925" y="398366"/>
                </a:lnTo>
                <a:lnTo>
                  <a:pt x="362925" y="355836"/>
                </a:lnTo>
                <a:lnTo>
                  <a:pt x="354419" y="355836"/>
                </a:lnTo>
                <a:lnTo>
                  <a:pt x="354419" y="340241"/>
                </a:lnTo>
                <a:lnTo>
                  <a:pt x="316142" y="340241"/>
                </a:lnTo>
                <a:lnTo>
                  <a:pt x="316142" y="297711"/>
                </a:lnTo>
                <a:lnTo>
                  <a:pt x="267941" y="297711"/>
                </a:lnTo>
                <a:lnTo>
                  <a:pt x="267941" y="255181"/>
                </a:lnTo>
                <a:lnTo>
                  <a:pt x="231081" y="255181"/>
                </a:lnTo>
                <a:lnTo>
                  <a:pt x="231081" y="188550"/>
                </a:lnTo>
                <a:lnTo>
                  <a:pt x="205563" y="188550"/>
                </a:lnTo>
                <a:lnTo>
                  <a:pt x="205563" y="144602"/>
                </a:lnTo>
                <a:lnTo>
                  <a:pt x="175792" y="144602"/>
                </a:lnTo>
                <a:lnTo>
                  <a:pt x="175792" y="100654"/>
                </a:lnTo>
                <a:lnTo>
                  <a:pt x="150274" y="100654"/>
                </a:lnTo>
                <a:lnTo>
                  <a:pt x="150274" y="76554"/>
                </a:lnTo>
                <a:lnTo>
                  <a:pt x="121920" y="76554"/>
                </a:lnTo>
                <a:lnTo>
                  <a:pt x="121920" y="58124"/>
                </a:lnTo>
                <a:lnTo>
                  <a:pt x="93567" y="58124"/>
                </a:lnTo>
                <a:lnTo>
                  <a:pt x="93567" y="26935"/>
                </a:lnTo>
                <a:lnTo>
                  <a:pt x="65213" y="26935"/>
                </a:lnTo>
                <a:lnTo>
                  <a:pt x="65213"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25" name="Google Shape;2625;g247f718b2f6_0_3471"/>
          <p:cNvSpPr/>
          <p:nvPr/>
        </p:nvSpPr>
        <p:spPr>
          <a:xfrm>
            <a:off x="3118884" y="1685615"/>
            <a:ext cx="6246273" cy="3303181"/>
          </a:xfrm>
          <a:custGeom>
            <a:avLst/>
            <a:gdLst/>
            <a:ahLst/>
            <a:cxnLst/>
            <a:rect l="l" t="t" r="r" b="b"/>
            <a:pathLst>
              <a:path w="6246273" h="3303181" extrusionOk="0">
                <a:moveTo>
                  <a:pt x="6246273" y="3303181"/>
                </a:moveTo>
                <a:lnTo>
                  <a:pt x="5845071" y="3303181"/>
                </a:lnTo>
                <a:lnTo>
                  <a:pt x="5845071" y="3147237"/>
                </a:lnTo>
                <a:lnTo>
                  <a:pt x="5710392" y="3147237"/>
                </a:lnTo>
                <a:lnTo>
                  <a:pt x="5710392" y="3030988"/>
                </a:lnTo>
                <a:lnTo>
                  <a:pt x="5513336" y="3030988"/>
                </a:lnTo>
                <a:lnTo>
                  <a:pt x="5513336" y="2971445"/>
                </a:lnTo>
                <a:lnTo>
                  <a:pt x="5445287" y="2971445"/>
                </a:lnTo>
                <a:lnTo>
                  <a:pt x="5445287" y="2931751"/>
                </a:lnTo>
                <a:lnTo>
                  <a:pt x="5395669" y="2931751"/>
                </a:lnTo>
                <a:lnTo>
                  <a:pt x="5395669" y="2867955"/>
                </a:lnTo>
                <a:lnTo>
                  <a:pt x="5314861" y="2867955"/>
                </a:lnTo>
                <a:lnTo>
                  <a:pt x="5314861" y="2811248"/>
                </a:lnTo>
                <a:lnTo>
                  <a:pt x="5249648" y="2811248"/>
                </a:lnTo>
                <a:lnTo>
                  <a:pt x="5249648" y="2765883"/>
                </a:lnTo>
                <a:lnTo>
                  <a:pt x="4763386" y="2765883"/>
                </a:lnTo>
                <a:lnTo>
                  <a:pt x="4763386" y="2712011"/>
                </a:lnTo>
                <a:lnTo>
                  <a:pt x="4692502" y="2712011"/>
                </a:lnTo>
                <a:lnTo>
                  <a:pt x="4642883" y="2712011"/>
                </a:lnTo>
                <a:lnTo>
                  <a:pt x="4642883" y="2697834"/>
                </a:lnTo>
                <a:lnTo>
                  <a:pt x="4594683" y="2697834"/>
                </a:lnTo>
                <a:lnTo>
                  <a:pt x="4594683" y="2673734"/>
                </a:lnTo>
                <a:lnTo>
                  <a:pt x="4350843" y="2673734"/>
                </a:lnTo>
                <a:lnTo>
                  <a:pt x="4350843" y="2660975"/>
                </a:lnTo>
                <a:lnTo>
                  <a:pt x="4302642" y="2660975"/>
                </a:lnTo>
                <a:lnTo>
                  <a:pt x="4302642" y="2636874"/>
                </a:lnTo>
                <a:lnTo>
                  <a:pt x="4159456" y="2636874"/>
                </a:lnTo>
                <a:lnTo>
                  <a:pt x="4159456" y="2621280"/>
                </a:lnTo>
                <a:lnTo>
                  <a:pt x="4128268" y="2621280"/>
                </a:lnTo>
                <a:lnTo>
                  <a:pt x="4128268" y="2578750"/>
                </a:lnTo>
                <a:lnTo>
                  <a:pt x="4010601" y="2578750"/>
                </a:lnTo>
                <a:lnTo>
                  <a:pt x="4010601" y="2563155"/>
                </a:lnTo>
                <a:lnTo>
                  <a:pt x="3919869" y="2563155"/>
                </a:lnTo>
                <a:lnTo>
                  <a:pt x="3919869" y="2543308"/>
                </a:lnTo>
                <a:lnTo>
                  <a:pt x="3890098" y="2543308"/>
                </a:lnTo>
                <a:lnTo>
                  <a:pt x="3890098" y="2505031"/>
                </a:lnTo>
                <a:lnTo>
                  <a:pt x="3758255" y="2505031"/>
                </a:lnTo>
                <a:lnTo>
                  <a:pt x="3758255" y="2478095"/>
                </a:lnTo>
                <a:lnTo>
                  <a:pt x="3714307" y="2478095"/>
                </a:lnTo>
                <a:lnTo>
                  <a:pt x="3714307" y="2451159"/>
                </a:lnTo>
                <a:lnTo>
                  <a:pt x="3671776" y="2451159"/>
                </a:lnTo>
                <a:lnTo>
                  <a:pt x="3671776" y="2431312"/>
                </a:lnTo>
                <a:lnTo>
                  <a:pt x="3622158" y="2431312"/>
                </a:lnTo>
                <a:lnTo>
                  <a:pt x="3622158" y="2395870"/>
                </a:lnTo>
                <a:lnTo>
                  <a:pt x="3467631" y="2395870"/>
                </a:lnTo>
                <a:lnTo>
                  <a:pt x="3467631" y="2370352"/>
                </a:lnTo>
                <a:lnTo>
                  <a:pt x="3325864" y="2370352"/>
                </a:lnTo>
                <a:lnTo>
                  <a:pt x="3325864" y="2354757"/>
                </a:lnTo>
                <a:lnTo>
                  <a:pt x="3168502" y="2354757"/>
                </a:lnTo>
                <a:lnTo>
                  <a:pt x="3168502" y="2320733"/>
                </a:lnTo>
                <a:lnTo>
                  <a:pt x="3052253" y="2320733"/>
                </a:lnTo>
                <a:lnTo>
                  <a:pt x="3052253" y="2305138"/>
                </a:lnTo>
                <a:lnTo>
                  <a:pt x="3030988" y="2305138"/>
                </a:lnTo>
                <a:lnTo>
                  <a:pt x="3030988" y="2278203"/>
                </a:lnTo>
                <a:lnTo>
                  <a:pt x="2805577" y="2278203"/>
                </a:lnTo>
                <a:lnTo>
                  <a:pt x="2805577" y="2258355"/>
                </a:lnTo>
                <a:lnTo>
                  <a:pt x="2787148" y="2258355"/>
                </a:lnTo>
                <a:lnTo>
                  <a:pt x="2787148" y="2225749"/>
                </a:lnTo>
                <a:lnTo>
                  <a:pt x="2590091" y="2225749"/>
                </a:lnTo>
                <a:lnTo>
                  <a:pt x="2590091" y="2177548"/>
                </a:lnTo>
                <a:lnTo>
                  <a:pt x="2446906" y="2177548"/>
                </a:lnTo>
                <a:lnTo>
                  <a:pt x="2446906" y="2146359"/>
                </a:lnTo>
                <a:lnTo>
                  <a:pt x="2295215" y="2146359"/>
                </a:lnTo>
                <a:lnTo>
                  <a:pt x="2295215" y="2125094"/>
                </a:lnTo>
                <a:lnTo>
                  <a:pt x="2244178" y="2125094"/>
                </a:lnTo>
                <a:lnTo>
                  <a:pt x="2244178" y="2098158"/>
                </a:lnTo>
                <a:lnTo>
                  <a:pt x="2173295" y="2098158"/>
                </a:lnTo>
                <a:lnTo>
                  <a:pt x="2173295" y="2072640"/>
                </a:lnTo>
                <a:lnTo>
                  <a:pt x="2045704" y="2072640"/>
                </a:lnTo>
                <a:lnTo>
                  <a:pt x="2045704" y="2059881"/>
                </a:lnTo>
                <a:lnTo>
                  <a:pt x="1994668" y="2059881"/>
                </a:lnTo>
                <a:lnTo>
                  <a:pt x="1994668" y="2017351"/>
                </a:lnTo>
                <a:lnTo>
                  <a:pt x="1967732" y="2017351"/>
                </a:lnTo>
                <a:lnTo>
                  <a:pt x="1967732" y="1984744"/>
                </a:lnTo>
                <a:lnTo>
                  <a:pt x="1820294" y="1984744"/>
                </a:lnTo>
                <a:lnTo>
                  <a:pt x="1820294" y="1952138"/>
                </a:lnTo>
                <a:lnTo>
                  <a:pt x="1782016" y="1952138"/>
                </a:lnTo>
                <a:lnTo>
                  <a:pt x="1782016" y="1912443"/>
                </a:lnTo>
                <a:lnTo>
                  <a:pt x="1769257" y="1912443"/>
                </a:lnTo>
                <a:lnTo>
                  <a:pt x="1769257" y="1848647"/>
                </a:lnTo>
                <a:lnTo>
                  <a:pt x="1701209" y="1848647"/>
                </a:lnTo>
                <a:lnTo>
                  <a:pt x="1701209" y="1810370"/>
                </a:lnTo>
                <a:lnTo>
                  <a:pt x="1670020" y="1810370"/>
                </a:lnTo>
                <a:lnTo>
                  <a:pt x="1670020" y="1770675"/>
                </a:lnTo>
                <a:lnTo>
                  <a:pt x="1651590" y="1770675"/>
                </a:lnTo>
                <a:lnTo>
                  <a:pt x="1651590" y="1742322"/>
                </a:lnTo>
                <a:lnTo>
                  <a:pt x="1630325" y="1742322"/>
                </a:lnTo>
                <a:lnTo>
                  <a:pt x="1630325" y="1692703"/>
                </a:lnTo>
                <a:lnTo>
                  <a:pt x="1603389" y="1692703"/>
                </a:lnTo>
                <a:lnTo>
                  <a:pt x="1603389" y="1653008"/>
                </a:lnTo>
                <a:lnTo>
                  <a:pt x="1593466" y="1653008"/>
                </a:lnTo>
                <a:lnTo>
                  <a:pt x="1593466" y="1621819"/>
                </a:lnTo>
                <a:lnTo>
                  <a:pt x="1570783" y="1621819"/>
                </a:lnTo>
                <a:lnTo>
                  <a:pt x="1570783" y="1613313"/>
                </a:lnTo>
                <a:lnTo>
                  <a:pt x="1531088" y="1613313"/>
                </a:lnTo>
                <a:lnTo>
                  <a:pt x="1531088" y="1558024"/>
                </a:lnTo>
                <a:lnTo>
                  <a:pt x="1506988" y="1558024"/>
                </a:lnTo>
                <a:lnTo>
                  <a:pt x="1506988" y="1497064"/>
                </a:lnTo>
                <a:lnTo>
                  <a:pt x="1471546" y="1497064"/>
                </a:lnTo>
                <a:lnTo>
                  <a:pt x="1471546" y="1433269"/>
                </a:lnTo>
                <a:lnTo>
                  <a:pt x="1443192" y="1433269"/>
                </a:lnTo>
                <a:lnTo>
                  <a:pt x="1443192" y="1389321"/>
                </a:lnTo>
                <a:lnTo>
                  <a:pt x="1396409" y="1389321"/>
                </a:lnTo>
                <a:lnTo>
                  <a:pt x="1385068" y="1389321"/>
                </a:lnTo>
                <a:lnTo>
                  <a:pt x="1385068" y="1315602"/>
                </a:lnTo>
                <a:lnTo>
                  <a:pt x="1339702" y="1315602"/>
                </a:lnTo>
                <a:lnTo>
                  <a:pt x="1339702" y="1288666"/>
                </a:lnTo>
                <a:lnTo>
                  <a:pt x="1314184" y="1288666"/>
                </a:lnTo>
                <a:lnTo>
                  <a:pt x="1314184" y="1253224"/>
                </a:lnTo>
                <a:lnTo>
                  <a:pt x="1300007" y="1253224"/>
                </a:lnTo>
                <a:lnTo>
                  <a:pt x="1300007" y="1231959"/>
                </a:lnTo>
                <a:lnTo>
                  <a:pt x="1260312" y="1231959"/>
                </a:lnTo>
                <a:lnTo>
                  <a:pt x="1260312" y="1213529"/>
                </a:lnTo>
                <a:lnTo>
                  <a:pt x="1200770" y="1213529"/>
                </a:lnTo>
                <a:lnTo>
                  <a:pt x="1200770" y="1185176"/>
                </a:lnTo>
                <a:lnTo>
                  <a:pt x="1161075" y="1185176"/>
                </a:lnTo>
                <a:lnTo>
                  <a:pt x="1161075" y="1156822"/>
                </a:lnTo>
                <a:lnTo>
                  <a:pt x="1101533" y="1156822"/>
                </a:lnTo>
                <a:lnTo>
                  <a:pt x="1101533" y="1128469"/>
                </a:lnTo>
                <a:lnTo>
                  <a:pt x="1068926" y="1128469"/>
                </a:lnTo>
                <a:lnTo>
                  <a:pt x="1068926" y="1102951"/>
                </a:lnTo>
                <a:lnTo>
                  <a:pt x="1037737" y="1102951"/>
                </a:lnTo>
                <a:lnTo>
                  <a:pt x="1037737" y="1064673"/>
                </a:lnTo>
                <a:lnTo>
                  <a:pt x="995207" y="1064673"/>
                </a:lnTo>
                <a:lnTo>
                  <a:pt x="995207" y="1005131"/>
                </a:lnTo>
                <a:lnTo>
                  <a:pt x="922906" y="1005131"/>
                </a:lnTo>
                <a:lnTo>
                  <a:pt x="922906" y="979613"/>
                </a:lnTo>
                <a:lnTo>
                  <a:pt x="888882" y="979613"/>
                </a:lnTo>
                <a:lnTo>
                  <a:pt x="888882" y="937083"/>
                </a:lnTo>
                <a:lnTo>
                  <a:pt x="877540" y="937083"/>
                </a:lnTo>
                <a:lnTo>
                  <a:pt x="877540" y="917235"/>
                </a:lnTo>
                <a:lnTo>
                  <a:pt x="850604" y="917235"/>
                </a:lnTo>
                <a:lnTo>
                  <a:pt x="850604" y="894552"/>
                </a:lnTo>
                <a:lnTo>
                  <a:pt x="830757" y="894552"/>
                </a:lnTo>
                <a:lnTo>
                  <a:pt x="830757" y="856275"/>
                </a:lnTo>
                <a:lnTo>
                  <a:pt x="799568" y="856275"/>
                </a:lnTo>
                <a:lnTo>
                  <a:pt x="799568" y="816580"/>
                </a:lnTo>
                <a:lnTo>
                  <a:pt x="759873" y="816580"/>
                </a:lnTo>
                <a:lnTo>
                  <a:pt x="759873" y="793898"/>
                </a:lnTo>
                <a:lnTo>
                  <a:pt x="728684" y="793898"/>
                </a:lnTo>
                <a:lnTo>
                  <a:pt x="728684" y="768379"/>
                </a:lnTo>
                <a:lnTo>
                  <a:pt x="700331" y="768379"/>
                </a:lnTo>
                <a:lnTo>
                  <a:pt x="700331" y="751367"/>
                </a:lnTo>
                <a:lnTo>
                  <a:pt x="676230" y="751367"/>
                </a:lnTo>
                <a:lnTo>
                  <a:pt x="676230" y="717343"/>
                </a:lnTo>
                <a:lnTo>
                  <a:pt x="606764" y="717343"/>
                </a:lnTo>
                <a:lnTo>
                  <a:pt x="606764" y="673395"/>
                </a:lnTo>
                <a:lnTo>
                  <a:pt x="595423" y="673395"/>
                </a:lnTo>
                <a:lnTo>
                  <a:pt x="595423" y="656383"/>
                </a:lnTo>
                <a:lnTo>
                  <a:pt x="575576" y="656383"/>
                </a:lnTo>
                <a:lnTo>
                  <a:pt x="575576" y="562817"/>
                </a:lnTo>
                <a:lnTo>
                  <a:pt x="537298" y="562817"/>
                </a:lnTo>
                <a:lnTo>
                  <a:pt x="537298" y="545805"/>
                </a:lnTo>
                <a:lnTo>
                  <a:pt x="483427" y="545805"/>
                </a:lnTo>
                <a:lnTo>
                  <a:pt x="483427" y="518869"/>
                </a:lnTo>
                <a:lnTo>
                  <a:pt x="459326" y="518869"/>
                </a:lnTo>
                <a:lnTo>
                  <a:pt x="459326" y="491933"/>
                </a:lnTo>
                <a:lnTo>
                  <a:pt x="430973" y="491933"/>
                </a:lnTo>
                <a:lnTo>
                  <a:pt x="430973" y="463579"/>
                </a:lnTo>
                <a:lnTo>
                  <a:pt x="406872" y="463579"/>
                </a:lnTo>
                <a:lnTo>
                  <a:pt x="406872" y="439479"/>
                </a:lnTo>
                <a:lnTo>
                  <a:pt x="338824" y="439479"/>
                </a:lnTo>
                <a:lnTo>
                  <a:pt x="338824" y="409708"/>
                </a:lnTo>
                <a:lnTo>
                  <a:pt x="313306" y="409708"/>
                </a:lnTo>
                <a:lnTo>
                  <a:pt x="313306" y="367178"/>
                </a:lnTo>
                <a:lnTo>
                  <a:pt x="292041" y="367178"/>
                </a:lnTo>
                <a:lnTo>
                  <a:pt x="292041" y="327483"/>
                </a:lnTo>
                <a:lnTo>
                  <a:pt x="275029" y="327483"/>
                </a:lnTo>
                <a:lnTo>
                  <a:pt x="275029" y="266523"/>
                </a:lnTo>
                <a:lnTo>
                  <a:pt x="231081" y="266523"/>
                </a:lnTo>
                <a:lnTo>
                  <a:pt x="231081" y="214069"/>
                </a:lnTo>
                <a:lnTo>
                  <a:pt x="222575" y="214069"/>
                </a:lnTo>
                <a:lnTo>
                  <a:pt x="222575" y="178627"/>
                </a:lnTo>
                <a:lnTo>
                  <a:pt x="199892" y="178627"/>
                </a:lnTo>
                <a:lnTo>
                  <a:pt x="199892" y="148856"/>
                </a:lnTo>
                <a:lnTo>
                  <a:pt x="181462" y="148856"/>
                </a:lnTo>
                <a:lnTo>
                  <a:pt x="181462" y="114832"/>
                </a:lnTo>
                <a:lnTo>
                  <a:pt x="157362" y="114832"/>
                </a:lnTo>
                <a:lnTo>
                  <a:pt x="157362" y="72301"/>
                </a:lnTo>
                <a:lnTo>
                  <a:pt x="134679" y="72301"/>
                </a:lnTo>
                <a:lnTo>
                  <a:pt x="134679" y="51036"/>
                </a:lnTo>
                <a:lnTo>
                  <a:pt x="96402" y="51036"/>
                </a:lnTo>
                <a:lnTo>
                  <a:pt x="96402" y="32606"/>
                </a:lnTo>
                <a:lnTo>
                  <a:pt x="65213" y="32606"/>
                </a:lnTo>
                <a:lnTo>
                  <a:pt x="65213" y="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cxnSp>
        <p:nvCxnSpPr>
          <p:cNvPr id="2626" name="Google Shape;2626;g247f718b2f6_0_3471"/>
          <p:cNvCxnSpPr/>
          <p:nvPr/>
        </p:nvCxnSpPr>
        <p:spPr>
          <a:xfrm>
            <a:off x="3231080" y="5141941"/>
            <a:ext cx="383100" cy="0"/>
          </a:xfrm>
          <a:prstGeom prst="straightConnector1">
            <a:avLst/>
          </a:prstGeom>
          <a:noFill/>
          <a:ln w="28575" cap="flat" cmpd="sng">
            <a:solidFill>
              <a:schemeClr val="accent1"/>
            </a:solidFill>
            <a:prstDash val="solid"/>
            <a:round/>
            <a:headEnd type="none" w="sm" len="sm"/>
            <a:tailEnd type="none" w="sm" len="sm"/>
          </a:ln>
        </p:spPr>
      </p:cxnSp>
      <p:cxnSp>
        <p:nvCxnSpPr>
          <p:cNvPr id="2627" name="Google Shape;2627;g247f718b2f6_0_3471"/>
          <p:cNvCxnSpPr/>
          <p:nvPr/>
        </p:nvCxnSpPr>
        <p:spPr>
          <a:xfrm>
            <a:off x="3231080" y="5378398"/>
            <a:ext cx="383100" cy="0"/>
          </a:xfrm>
          <a:prstGeom prst="straightConnector1">
            <a:avLst/>
          </a:prstGeom>
          <a:noFill/>
          <a:ln w="28575" cap="flat" cmpd="sng">
            <a:solidFill>
              <a:schemeClr val="accent3"/>
            </a:solidFill>
            <a:prstDash val="solid"/>
            <a:round/>
            <a:headEnd type="none" w="sm" len="sm"/>
            <a:tailEnd type="none" w="sm" len="sm"/>
          </a:ln>
        </p:spPr>
      </p:cxnSp>
      <p:sp>
        <p:nvSpPr>
          <p:cNvPr id="2" name="Dikdörtgen 1">
            <a:extLst>
              <a:ext uri="{FF2B5EF4-FFF2-40B4-BE49-F238E27FC236}">
                <a16:creationId xmlns:a16="http://schemas.microsoft.com/office/drawing/2014/main" id="{0654C311-EF66-4F62-A21C-A4DE0E43C697}"/>
              </a:ext>
            </a:extLst>
          </p:cNvPr>
          <p:cNvSpPr/>
          <p:nvPr/>
        </p:nvSpPr>
        <p:spPr>
          <a:xfrm>
            <a:off x="5220505" y="1617343"/>
            <a:ext cx="4220839" cy="17903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Star: 5 Points 2">
            <a:extLst>
              <a:ext uri="{FF2B5EF4-FFF2-40B4-BE49-F238E27FC236}">
                <a16:creationId xmlns:a16="http://schemas.microsoft.com/office/drawing/2014/main" id="{ED7FE3D8-CB89-AE74-9975-6A0536E1423F}"/>
              </a:ext>
            </a:extLst>
          </p:cNvPr>
          <p:cNvSpPr/>
          <p:nvPr/>
        </p:nvSpPr>
        <p:spPr>
          <a:xfrm>
            <a:off x="7930818" y="3159311"/>
            <a:ext cx="206469" cy="17417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9BE78FB-AE82-33C1-A22D-BBDF7218A6B9}"/>
              </a:ext>
            </a:extLst>
          </p:cNvPr>
          <p:cNvSpPr/>
          <p:nvPr/>
        </p:nvSpPr>
        <p:spPr>
          <a:xfrm>
            <a:off x="9372604" y="6154329"/>
            <a:ext cx="2537842" cy="5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Google Shape;1908;g247f718b2f6_0_2810">
            <a:extLst>
              <a:ext uri="{FF2B5EF4-FFF2-40B4-BE49-F238E27FC236}">
                <a16:creationId xmlns:a16="http://schemas.microsoft.com/office/drawing/2014/main" id="{0D5AA934-9E1F-3400-709D-DB67BFAACA5F}"/>
              </a:ext>
            </a:extLst>
          </p:cNvPr>
          <p:cNvSpPr txBox="1">
            <a:spLocks/>
          </p:cNvSpPr>
          <p:nvPr/>
        </p:nvSpPr>
        <p:spPr>
          <a:xfrm>
            <a:off x="4767171" y="4053806"/>
            <a:ext cx="1757581" cy="1167670"/>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ptos" panose="02110004020202020204"/>
                <a:ea typeface="+mj-ea"/>
                <a:cs typeface="+mj-cs"/>
              </a:rPr>
              <a:t>   </a:t>
            </a:r>
            <a:r>
              <a:rPr kumimoji="0" lang="tr-TR" sz="2000" b="0" i="0" u="none" strike="noStrike" kern="1200" cap="none" spc="0" normalizeH="0" baseline="0" noProof="0" dirty="0" err="1">
                <a:ln>
                  <a:noFill/>
                </a:ln>
                <a:solidFill>
                  <a:prstClr val="black"/>
                </a:solidFill>
                <a:effectLst/>
                <a:uLnTx/>
                <a:uFillTx/>
                <a:latin typeface="Aptos" panose="02110004020202020204"/>
                <a:ea typeface="+mj-ea"/>
                <a:cs typeface="+mj-cs"/>
              </a:rPr>
              <a:t>Median</a:t>
            </a:r>
            <a:r>
              <a:rPr kumimoji="0" lang="tr-TR" sz="2000" b="0" i="0" u="none" strike="noStrike" kern="1200" cap="none" spc="0" normalizeH="0" baseline="0" noProof="0" dirty="0">
                <a:ln>
                  <a:noFill/>
                </a:ln>
                <a:solidFill>
                  <a:prstClr val="black"/>
                </a:solidFill>
                <a:effectLst/>
                <a:uLnTx/>
                <a:uFillTx/>
                <a:latin typeface="Aptos" panose="02110004020202020204"/>
                <a:ea typeface="+mj-ea"/>
                <a:cs typeface="+mj-cs"/>
              </a:rPr>
              <a:t>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IRd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35,3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 21,8</a:t>
            </a:r>
          </a:p>
        </p:txBody>
      </p:sp>
    </p:spTree>
    <p:extLst>
      <p:ext uri="{BB962C8B-B14F-4D97-AF65-F5344CB8AC3E}">
        <p14:creationId xmlns:p14="http://schemas.microsoft.com/office/powerpoint/2010/main" val="38365229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133659-8081-162D-5BEB-F7847D172311}"/>
              </a:ext>
            </a:extLst>
          </p:cNvPr>
          <p:cNvSpPr>
            <a:spLocks noGrp="1"/>
          </p:cNvSpPr>
          <p:nvPr>
            <p:ph type="title"/>
          </p:nvPr>
        </p:nvSpPr>
        <p:spPr>
          <a:xfrm>
            <a:off x="1101436" y="2898053"/>
            <a:ext cx="10515600" cy="1061893"/>
          </a:xfrm>
        </p:spPr>
        <p:txBody>
          <a:bodyPr/>
          <a:lstStyle/>
          <a:p>
            <a:r>
              <a:rPr lang="tr-TR" dirty="0"/>
              <a:t>           </a:t>
            </a:r>
            <a:r>
              <a:rPr lang="tr-TR" b="1" dirty="0" err="1">
                <a:solidFill>
                  <a:srgbClr val="FF0000"/>
                </a:solidFill>
              </a:rPr>
              <a:t>Daratumumab</a:t>
            </a:r>
            <a:r>
              <a:rPr lang="tr-TR" b="1" dirty="0">
                <a:solidFill>
                  <a:srgbClr val="FF0000"/>
                </a:solidFill>
              </a:rPr>
              <a:t> Kombinasyonlar </a:t>
            </a:r>
          </a:p>
        </p:txBody>
      </p:sp>
    </p:spTree>
    <p:extLst>
      <p:ext uri="{BB962C8B-B14F-4D97-AF65-F5344CB8AC3E}">
        <p14:creationId xmlns:p14="http://schemas.microsoft.com/office/powerpoint/2010/main" val="3077004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g247f718b2f6_0_2792"/>
          <p:cNvSpPr txBox="1"/>
          <p:nvPr/>
        </p:nvSpPr>
        <p:spPr>
          <a:xfrm>
            <a:off x="604675" y="5029200"/>
            <a:ext cx="10877400" cy="11346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90000"/>
              </a:lnSpc>
              <a:spcBef>
                <a:spcPts val="0"/>
              </a:spcBef>
              <a:spcAft>
                <a:spcPts val="0"/>
              </a:spcAft>
              <a:buClr>
                <a:srgbClr val="000000"/>
              </a:buClr>
              <a:buSzPts val="2600"/>
              <a:buFont typeface="Noto Sans Symbols"/>
              <a:buChar char="▪"/>
              <a:tabLst/>
              <a:defRPr/>
            </a:pPr>
            <a:r>
              <a:rPr kumimoji="0" lang="tr-TR" sz="2600" b="0" i="0" u="none" strike="noStrike" kern="1200" cap="none" spc="0" normalizeH="0" baseline="0" noProof="0" dirty="0" err="1">
                <a:ln>
                  <a:noFill/>
                </a:ln>
                <a:solidFill>
                  <a:srgbClr val="000000"/>
                </a:solidFill>
                <a:effectLst/>
                <a:uLnTx/>
                <a:uFillTx/>
                <a:latin typeface="Calibri"/>
                <a:ea typeface="Calibri"/>
                <a:cs typeface="Calibri"/>
                <a:sym typeface="Calibri"/>
              </a:rPr>
              <a:t>Primary</a:t>
            </a:r>
            <a:r>
              <a:rPr kumimoji="0" lang="tr-TR" sz="26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2600" b="0" i="0" u="none" strike="noStrike" kern="1200" cap="none" spc="0" normalizeH="0" baseline="0" noProof="0" dirty="0" err="1">
                <a:ln>
                  <a:noFill/>
                </a:ln>
                <a:solidFill>
                  <a:srgbClr val="000000"/>
                </a:solidFill>
                <a:effectLst/>
                <a:uLnTx/>
                <a:uFillTx/>
                <a:latin typeface="Calibri"/>
                <a:ea typeface="Calibri"/>
                <a:cs typeface="Calibri"/>
                <a:sym typeface="Calibri"/>
              </a:rPr>
              <a:t>endpoint</a:t>
            </a:r>
            <a:r>
              <a:rPr kumimoji="0" lang="tr-TR" sz="2600" b="0" i="0" u="none" strike="noStrike" kern="1200" cap="none" spc="0" normalizeH="0" baseline="0" noProof="0" dirty="0">
                <a:ln>
                  <a:noFill/>
                </a:ln>
                <a:solidFill>
                  <a:srgbClr val="000000"/>
                </a:solidFill>
                <a:effectLst/>
                <a:uLnTx/>
                <a:uFillTx/>
                <a:latin typeface="Calibri"/>
                <a:ea typeface="Calibri"/>
                <a:cs typeface="Calibri"/>
                <a:sym typeface="Calibri"/>
              </a:rPr>
              <a:t>: PFS</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90000"/>
              </a:lnSpc>
              <a:spcBef>
                <a:spcPts val="1700"/>
              </a:spcBef>
              <a:spcAft>
                <a:spcPts val="0"/>
              </a:spcAft>
              <a:buClr>
                <a:srgbClr val="000000"/>
              </a:buClr>
              <a:buSzPts val="2600"/>
              <a:buFont typeface="Noto Sans Symbols"/>
              <a:buChar char="▪"/>
              <a:tabLst/>
              <a:defRPr/>
            </a:pPr>
            <a:r>
              <a:rPr kumimoji="0" lang="tr-TR" sz="2600" b="0" i="0" u="none" strike="noStrike" kern="1200" cap="none" spc="0" normalizeH="0" baseline="0" noProof="0" dirty="0" err="1">
                <a:ln>
                  <a:noFill/>
                </a:ln>
                <a:solidFill>
                  <a:srgbClr val="000000"/>
                </a:solidFill>
                <a:effectLst/>
                <a:uLnTx/>
                <a:uFillTx/>
                <a:latin typeface="Calibri"/>
                <a:ea typeface="Calibri"/>
                <a:cs typeface="Calibri"/>
                <a:sym typeface="Calibri"/>
              </a:rPr>
              <a:t>Secondary</a:t>
            </a:r>
            <a:r>
              <a:rPr kumimoji="0" lang="tr-TR" sz="26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2600" b="0" i="0" u="none" strike="noStrike" kern="1200" cap="none" spc="0" normalizeH="0" baseline="0" noProof="0" dirty="0" err="1">
                <a:ln>
                  <a:noFill/>
                </a:ln>
                <a:solidFill>
                  <a:srgbClr val="000000"/>
                </a:solidFill>
                <a:effectLst/>
                <a:uLnTx/>
                <a:uFillTx/>
                <a:latin typeface="Calibri"/>
                <a:ea typeface="Calibri"/>
                <a:cs typeface="Calibri"/>
                <a:sym typeface="Calibri"/>
              </a:rPr>
              <a:t>endpoints</a:t>
            </a:r>
            <a:r>
              <a:rPr kumimoji="0" lang="tr-TR" sz="2600" b="0" i="0" u="none" strike="noStrike" kern="1200" cap="none" spc="0" normalizeH="0" baseline="0" noProof="0" dirty="0">
                <a:ln>
                  <a:noFill/>
                </a:ln>
                <a:solidFill>
                  <a:srgbClr val="000000"/>
                </a:solidFill>
                <a:effectLst/>
                <a:uLnTx/>
                <a:uFillTx/>
                <a:latin typeface="Calibri"/>
                <a:ea typeface="Calibri"/>
                <a:cs typeface="Calibri"/>
                <a:sym typeface="Calibri"/>
              </a:rPr>
              <a:t>: TTP, CR/</a:t>
            </a:r>
            <a:r>
              <a:rPr kumimoji="0" lang="tr-TR" sz="2600" b="0" i="0" u="none" strike="noStrike" kern="1200" cap="none" spc="0" normalizeH="0" baseline="0" noProof="0" dirty="0" err="1">
                <a:ln>
                  <a:noFill/>
                </a:ln>
                <a:solidFill>
                  <a:srgbClr val="000000"/>
                </a:solidFill>
                <a:effectLst/>
                <a:uLnTx/>
                <a:uFillTx/>
                <a:latin typeface="Calibri"/>
                <a:ea typeface="Calibri"/>
                <a:cs typeface="Calibri"/>
                <a:sym typeface="Calibri"/>
              </a:rPr>
              <a:t>sCR</a:t>
            </a:r>
            <a:r>
              <a:rPr kumimoji="0" lang="tr-TR" sz="2600" b="0" i="0" u="none" strike="noStrike" kern="1200" cap="none" spc="0" normalizeH="0" baseline="0" noProof="0" dirty="0">
                <a:ln>
                  <a:noFill/>
                </a:ln>
                <a:solidFill>
                  <a:srgbClr val="000000"/>
                </a:solidFill>
                <a:effectLst/>
                <a:uLnTx/>
                <a:uFillTx/>
                <a:latin typeface="Calibri"/>
                <a:ea typeface="Calibri"/>
                <a:cs typeface="Calibri"/>
                <a:sym typeface="Calibri"/>
              </a:rPr>
              <a:t>, MRD </a:t>
            </a:r>
            <a:r>
              <a:rPr kumimoji="0" lang="tr-TR" sz="2600" b="0" i="0" u="none" strike="noStrike" kern="1200" cap="none" spc="0" normalizeH="0" baseline="0" noProof="0" dirty="0" err="1">
                <a:ln>
                  <a:noFill/>
                </a:ln>
                <a:solidFill>
                  <a:srgbClr val="000000"/>
                </a:solidFill>
                <a:effectLst/>
                <a:uLnTx/>
                <a:uFillTx/>
                <a:latin typeface="Calibri"/>
                <a:ea typeface="Calibri"/>
                <a:cs typeface="Calibri"/>
                <a:sym typeface="Calibri"/>
              </a:rPr>
              <a:t>by</a:t>
            </a:r>
            <a:r>
              <a:rPr kumimoji="0" lang="tr-TR" sz="2600" b="0" i="0" u="none" strike="noStrike" kern="1200" cap="none" spc="0" normalizeH="0" baseline="0" noProof="0" dirty="0">
                <a:ln>
                  <a:noFill/>
                </a:ln>
                <a:solidFill>
                  <a:srgbClr val="000000"/>
                </a:solidFill>
                <a:effectLst/>
                <a:uLnTx/>
                <a:uFillTx/>
                <a:latin typeface="Calibri"/>
                <a:ea typeface="Calibri"/>
                <a:cs typeface="Calibri"/>
                <a:sym typeface="Calibri"/>
              </a:rPr>
              <a:t> NGS (10</a:t>
            </a:r>
            <a:r>
              <a:rPr kumimoji="0" lang="tr-TR" sz="2600" b="0" i="0" u="none" strike="noStrike" kern="1200" cap="none" spc="0" normalizeH="0" baseline="30000" noProof="0" dirty="0">
                <a:ln>
                  <a:noFill/>
                </a:ln>
                <a:solidFill>
                  <a:srgbClr val="000000"/>
                </a:solidFill>
                <a:effectLst/>
                <a:uLnTx/>
                <a:uFillTx/>
                <a:latin typeface="Calibri"/>
                <a:ea typeface="Calibri"/>
                <a:cs typeface="Calibri"/>
                <a:sym typeface="Calibri"/>
              </a:rPr>
              <a:t>-5</a:t>
            </a:r>
            <a:r>
              <a:rPr kumimoji="0" lang="tr-TR" sz="2600" b="0" i="0" u="none" strike="noStrike" kern="1200" cap="none" spc="0" normalizeH="0" baseline="0" noProof="0" dirty="0">
                <a:ln>
                  <a:noFill/>
                </a:ln>
                <a:solidFill>
                  <a:srgbClr val="000000"/>
                </a:solidFill>
                <a:effectLst/>
                <a:uLnTx/>
                <a:uFillTx/>
                <a:latin typeface="Calibri"/>
                <a:ea typeface="Calibri"/>
                <a:cs typeface="Calibri"/>
                <a:sym typeface="Calibri"/>
              </a:rPr>
              <a:t>), PFS2, OS, ORR, </a:t>
            </a:r>
            <a:r>
              <a:rPr kumimoji="0" lang="tr-TR" sz="2600" b="0" i="0" u="none" strike="noStrike" kern="1200" cap="none" spc="0" normalizeH="0" baseline="0" noProof="0" dirty="0" err="1">
                <a:ln>
                  <a:noFill/>
                </a:ln>
                <a:solidFill>
                  <a:srgbClr val="000000"/>
                </a:solidFill>
                <a:effectLst/>
                <a:uLnTx/>
                <a:uFillTx/>
                <a:latin typeface="Calibri"/>
                <a:ea typeface="Calibri"/>
                <a:cs typeface="Calibri"/>
                <a:sym typeface="Calibri"/>
              </a:rPr>
              <a:t>safety</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889" name="Google Shape;1889;g247f718b2f6_0_2792"/>
          <p:cNvSpPr txBox="1">
            <a:spLocks noGrp="1"/>
          </p:cNvSpPr>
          <p:nvPr>
            <p:ph type="title"/>
          </p:nvPr>
        </p:nvSpPr>
        <p:spPr>
          <a:xfrm>
            <a:off x="1749441" y="373108"/>
            <a:ext cx="8777393" cy="692435"/>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chemeClr val="bg1"/>
                </a:solidFill>
              </a:rPr>
              <a:t>MAIA: Dara-</a:t>
            </a:r>
            <a:r>
              <a:rPr lang="tr-TR" dirty="0" err="1">
                <a:solidFill>
                  <a:schemeClr val="bg1"/>
                </a:solidFill>
              </a:rPr>
              <a:t>Rd</a:t>
            </a:r>
            <a:r>
              <a:rPr lang="tr-TR" dirty="0">
                <a:solidFill>
                  <a:schemeClr val="bg1"/>
                </a:solidFill>
              </a:rPr>
              <a:t> </a:t>
            </a:r>
            <a:r>
              <a:rPr lang="tr-TR" dirty="0" err="1">
                <a:solidFill>
                  <a:schemeClr val="bg1"/>
                </a:solidFill>
              </a:rPr>
              <a:t>vs</a:t>
            </a:r>
            <a:r>
              <a:rPr lang="tr-TR" dirty="0">
                <a:solidFill>
                  <a:schemeClr val="bg1"/>
                </a:solidFill>
              </a:rPr>
              <a:t> </a:t>
            </a:r>
            <a:r>
              <a:rPr lang="tr-TR" dirty="0" err="1">
                <a:solidFill>
                  <a:schemeClr val="bg1"/>
                </a:solidFill>
              </a:rPr>
              <a:t>Rd</a:t>
            </a:r>
            <a:r>
              <a:rPr lang="tr-TR" dirty="0">
                <a:solidFill>
                  <a:schemeClr val="bg1"/>
                </a:solidFill>
              </a:rPr>
              <a:t> –TINE NDMM</a:t>
            </a:r>
            <a:endParaRPr dirty="0">
              <a:solidFill>
                <a:schemeClr val="bg1"/>
              </a:solidFill>
            </a:endParaRPr>
          </a:p>
        </p:txBody>
      </p:sp>
      <p:sp>
        <p:nvSpPr>
          <p:cNvPr id="1890" name="Google Shape;1890;g247f718b2f6_0_2792"/>
          <p:cNvSpPr txBox="1">
            <a:spLocks noGrp="1"/>
          </p:cNvSpPr>
          <p:nvPr>
            <p:ph type="body" idx="1"/>
          </p:nvPr>
        </p:nvSpPr>
        <p:spPr>
          <a:xfrm>
            <a:off x="1722475" y="1145618"/>
            <a:ext cx="7767889" cy="56089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600"/>
              <a:buChar char="▪"/>
            </a:pPr>
            <a:r>
              <a:rPr lang="tr-TR" sz="2600" dirty="0" err="1"/>
              <a:t>Multicenter</a:t>
            </a:r>
            <a:r>
              <a:rPr lang="tr-TR" sz="2600" dirty="0"/>
              <a:t>, </a:t>
            </a:r>
            <a:r>
              <a:rPr lang="tr-TR" sz="2600" dirty="0" err="1"/>
              <a:t>open-label</a:t>
            </a:r>
            <a:r>
              <a:rPr lang="tr-TR" sz="2600" dirty="0"/>
              <a:t>, </a:t>
            </a:r>
            <a:r>
              <a:rPr lang="tr-TR" sz="2600" dirty="0" err="1"/>
              <a:t>randomized</a:t>
            </a:r>
            <a:r>
              <a:rPr lang="tr-TR" sz="2600" dirty="0"/>
              <a:t> </a:t>
            </a:r>
            <a:r>
              <a:rPr lang="tr-TR" sz="2600" b="1" dirty="0" err="1">
                <a:solidFill>
                  <a:srgbClr val="FF0000"/>
                </a:solidFill>
              </a:rPr>
              <a:t>phase</a:t>
            </a:r>
            <a:r>
              <a:rPr lang="tr-TR" sz="2600" b="1" dirty="0">
                <a:solidFill>
                  <a:srgbClr val="FF0000"/>
                </a:solidFill>
              </a:rPr>
              <a:t> III </a:t>
            </a:r>
            <a:r>
              <a:rPr lang="tr-TR" sz="2600" b="1" dirty="0" err="1">
                <a:solidFill>
                  <a:srgbClr val="FF0000"/>
                </a:solidFill>
              </a:rPr>
              <a:t>trial</a:t>
            </a:r>
            <a:endParaRPr b="1" dirty="0">
              <a:solidFill>
                <a:srgbClr val="FF0000"/>
              </a:solidFill>
            </a:endParaRPr>
          </a:p>
        </p:txBody>
      </p:sp>
      <p:sp>
        <p:nvSpPr>
          <p:cNvPr id="1891" name="Google Shape;1891;g247f718b2f6_0_2792"/>
          <p:cNvSpPr txBox="1"/>
          <p:nvPr/>
        </p:nvSpPr>
        <p:spPr>
          <a:xfrm>
            <a:off x="604675" y="2735154"/>
            <a:ext cx="2235600" cy="1477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Noto Sans Symbols"/>
              <a:buNone/>
              <a:tabLst/>
              <a:defRPr/>
            </a:pP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Patients</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with</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Noto Sans Symbols"/>
              <a:buNone/>
              <a:tabLst/>
              <a:defRPr/>
            </a:pP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ASCT-</a:t>
            </a:r>
            <a:r>
              <a:rPr kumimoji="0" lang="tr-TR" sz="1800" b="1" i="0" u="none" strike="noStrike" kern="1200" cap="none" spc="0" normalizeH="0" baseline="0" noProof="0" dirty="0" err="1">
                <a:ln>
                  <a:noFill/>
                </a:ln>
                <a:solidFill>
                  <a:srgbClr val="FF0000"/>
                </a:solidFill>
                <a:effectLst/>
                <a:uLnTx/>
                <a:uFillTx/>
                <a:latin typeface="Calibri"/>
                <a:ea typeface="Calibri"/>
                <a:cs typeface="Calibri"/>
                <a:sym typeface="Calibri"/>
              </a:rPr>
              <a:t>ineligible</a:t>
            </a: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 ND </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MM, ECOG PS 0-2,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Noto Sans Symbols"/>
              <a:buNone/>
              <a:tabLst/>
              <a:defRPr/>
            </a:pP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CrCl</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 ≥ 30 </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mL</a:t>
            </a: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a:t>
            </a:r>
            <a:r>
              <a:rPr kumimoji="0" lang="tr-TR" sz="1800" b="0" i="0" u="none" strike="noStrike" kern="1200" cap="none" spc="0" normalizeH="0" baseline="0" noProof="0" dirty="0" err="1">
                <a:ln>
                  <a:noFill/>
                </a:ln>
                <a:solidFill>
                  <a:srgbClr val="000000"/>
                </a:solidFill>
                <a:effectLst/>
                <a:uLnTx/>
                <a:uFillTx/>
                <a:latin typeface="Calibri"/>
                <a:ea typeface="Calibri"/>
                <a:cs typeface="Calibri"/>
                <a:sym typeface="Calibri"/>
              </a:rPr>
              <a:t>min</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Noto Sans Symbols"/>
              <a:buNone/>
              <a:tabLst/>
              <a:defRPr/>
            </a:pP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(N = 737)</a:t>
            </a: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892" name="Google Shape;1892;g247f718b2f6_0_2792"/>
          <p:cNvSpPr/>
          <p:nvPr/>
        </p:nvSpPr>
        <p:spPr>
          <a:xfrm>
            <a:off x="3624031" y="2665357"/>
            <a:ext cx="5029200" cy="776400"/>
          </a:xfrm>
          <a:prstGeom prst="rect">
            <a:avLst/>
          </a:prstGeom>
          <a:solidFill>
            <a:schemeClr val="accent1"/>
          </a:solid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800" b="1" i="0" u="none" strike="noStrike" kern="1200" cap="none" spc="0" normalizeH="0" baseline="0" noProof="0">
                <a:ln>
                  <a:noFill/>
                </a:ln>
                <a:solidFill>
                  <a:srgbClr val="FFFFFF"/>
                </a:solidFill>
                <a:effectLst/>
                <a:uLnTx/>
                <a:uFillTx/>
                <a:latin typeface="Calibri"/>
                <a:ea typeface="Calibri"/>
                <a:cs typeface="Calibri"/>
                <a:sym typeface="Calibri"/>
              </a:rPr>
              <a:t>Daratumumab + Lenalidomide</a:t>
            </a:r>
            <a: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t> </a:t>
            </a:r>
            <a:r>
              <a:rPr kumimoji="0" lang="tr-TR" sz="1800" b="1" i="0" u="none" strike="noStrike" kern="1200" cap="none" spc="0" normalizeH="0" baseline="0" noProof="0">
                <a:ln>
                  <a:noFill/>
                </a:ln>
                <a:solidFill>
                  <a:srgbClr val="FFFFFF"/>
                </a:solidFill>
                <a:effectLst/>
                <a:uLnTx/>
                <a:uFillTx/>
                <a:latin typeface="Calibri"/>
                <a:ea typeface="Calibri"/>
                <a:cs typeface="Calibri"/>
                <a:sym typeface="Calibri"/>
              </a:rPr>
              <a:t>+ Dexamethasone</a:t>
            </a:r>
            <a: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800" b="0" i="0" u="none" strike="noStrike" kern="1200" cap="none" spc="0" normalizeH="0" baseline="0" noProof="0">
                <a:ln>
                  <a:noFill/>
                </a:ln>
                <a:solidFill>
                  <a:srgbClr val="FFFFFF"/>
                </a:solidFill>
                <a:effectLst/>
                <a:uLnTx/>
                <a:uFillTx/>
                <a:latin typeface="Calibri"/>
                <a:ea typeface="Calibri"/>
                <a:cs typeface="Calibri"/>
                <a:sym typeface="Calibri"/>
              </a:rPr>
              <a:t>(n = 368)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93" name="Google Shape;1893;g247f718b2f6_0_2792"/>
          <p:cNvSpPr/>
          <p:nvPr/>
        </p:nvSpPr>
        <p:spPr>
          <a:xfrm>
            <a:off x="3623538" y="3498357"/>
            <a:ext cx="5029200" cy="777300"/>
          </a:xfrm>
          <a:prstGeom prst="rect">
            <a:avLst/>
          </a:prstGeom>
          <a:solidFill>
            <a:schemeClr val="accent3"/>
          </a:solid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800" b="1" i="0" u="none" strike="noStrike" kern="1200" cap="none" spc="0" normalizeH="0" baseline="0" noProof="0" dirty="0" err="1">
                <a:ln>
                  <a:noFill/>
                </a:ln>
                <a:solidFill>
                  <a:srgbClr val="FFFFFF"/>
                </a:solidFill>
                <a:effectLst/>
                <a:uLnTx/>
                <a:uFillTx/>
                <a:latin typeface="Calibri"/>
                <a:ea typeface="Calibri"/>
                <a:cs typeface="Calibri"/>
                <a:sym typeface="Calibri"/>
              </a:rPr>
              <a:t>Lenalidomide</a:t>
            </a:r>
            <a:r>
              <a:rPr kumimoji="0" lang="tr-TR" sz="1800" b="0" i="0" u="none" strike="noStrike" kern="1200" cap="none" spc="0" normalizeH="0" baseline="0" noProof="0" dirty="0">
                <a:ln>
                  <a:noFill/>
                </a:ln>
                <a:solidFill>
                  <a:srgbClr val="FFFFFF"/>
                </a:solidFill>
                <a:effectLst/>
                <a:uLnTx/>
                <a:uFillTx/>
                <a:latin typeface="Calibri"/>
                <a:ea typeface="Calibri"/>
                <a:cs typeface="Calibri"/>
                <a:sym typeface="Calibri"/>
              </a:rPr>
              <a:t> </a:t>
            </a:r>
            <a:r>
              <a:rPr kumimoji="0" lang="tr-TR" sz="1800" b="1" i="0" u="none" strike="noStrike" kern="1200" cap="none" spc="0" normalizeH="0" baseline="0" noProof="0" dirty="0">
                <a:ln>
                  <a:noFill/>
                </a:ln>
                <a:solidFill>
                  <a:srgbClr val="FFFFFF"/>
                </a:solidFill>
                <a:effectLst/>
                <a:uLnTx/>
                <a:uFillTx/>
                <a:latin typeface="Calibri"/>
                <a:ea typeface="Calibri"/>
                <a:cs typeface="Calibri"/>
                <a:sym typeface="Calibri"/>
              </a:rPr>
              <a:t>+ </a:t>
            </a:r>
            <a:r>
              <a:rPr kumimoji="0" lang="tr-TR" sz="1800" b="1" i="0" u="none" strike="noStrike" kern="1200" cap="none" spc="0" normalizeH="0" baseline="0" noProof="0" dirty="0" err="1">
                <a:ln>
                  <a:noFill/>
                </a:ln>
                <a:solidFill>
                  <a:srgbClr val="FFFFFF"/>
                </a:solidFill>
                <a:effectLst/>
                <a:uLnTx/>
                <a:uFillTx/>
                <a:latin typeface="Calibri"/>
                <a:ea typeface="Calibri"/>
                <a:cs typeface="Calibri"/>
                <a:sym typeface="Calibri"/>
              </a:rPr>
              <a:t>Dexamethasone</a:t>
            </a: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Noto Sans Symbols"/>
              <a:buNone/>
              <a:tabLst/>
              <a:defRPr/>
            </a:pPr>
            <a:r>
              <a:rPr kumimoji="0" lang="tr-TR" sz="1800" b="0" i="0" u="none" strike="noStrike" kern="1200" cap="none" spc="0" normalizeH="0" baseline="0" noProof="0" dirty="0">
                <a:ln>
                  <a:noFill/>
                </a:ln>
                <a:solidFill>
                  <a:srgbClr val="FFFFFF"/>
                </a:solidFill>
                <a:effectLst/>
                <a:uLnTx/>
                <a:uFillTx/>
                <a:latin typeface="Calibri"/>
                <a:ea typeface="Calibri"/>
                <a:cs typeface="Calibri"/>
                <a:sym typeface="Calibri"/>
              </a:rPr>
              <a:t>(n = 369)</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894" name="Google Shape;1894;g247f718b2f6_0_2792"/>
          <p:cNvCxnSpPr/>
          <p:nvPr/>
        </p:nvCxnSpPr>
        <p:spPr>
          <a:xfrm>
            <a:off x="8779961" y="3473818"/>
            <a:ext cx="457200" cy="0"/>
          </a:xfrm>
          <a:prstGeom prst="straightConnector1">
            <a:avLst/>
          </a:prstGeom>
          <a:noFill/>
          <a:ln w="28575" cap="flat" cmpd="sng">
            <a:solidFill>
              <a:schemeClr val="dk2"/>
            </a:solidFill>
            <a:prstDash val="solid"/>
            <a:round/>
            <a:headEnd type="none" w="sm" len="sm"/>
            <a:tailEnd type="triangle" w="med" len="med"/>
          </a:ln>
        </p:spPr>
      </p:cxnSp>
      <p:cxnSp>
        <p:nvCxnSpPr>
          <p:cNvPr id="1895" name="Google Shape;1895;g247f718b2f6_0_2792"/>
          <p:cNvCxnSpPr/>
          <p:nvPr/>
        </p:nvCxnSpPr>
        <p:spPr>
          <a:xfrm>
            <a:off x="2861736" y="3550252"/>
            <a:ext cx="622200" cy="350700"/>
          </a:xfrm>
          <a:prstGeom prst="straightConnector1">
            <a:avLst/>
          </a:prstGeom>
          <a:noFill/>
          <a:ln w="28575" cap="flat" cmpd="sng">
            <a:solidFill>
              <a:schemeClr val="dk2"/>
            </a:solidFill>
            <a:prstDash val="solid"/>
            <a:round/>
            <a:headEnd type="none" w="sm" len="sm"/>
            <a:tailEnd type="triangle" w="med" len="med"/>
          </a:ln>
        </p:spPr>
      </p:cxnSp>
      <p:cxnSp>
        <p:nvCxnSpPr>
          <p:cNvPr id="1896" name="Google Shape;1896;g247f718b2f6_0_2792"/>
          <p:cNvCxnSpPr/>
          <p:nvPr/>
        </p:nvCxnSpPr>
        <p:spPr>
          <a:xfrm rot="10800000" flipH="1">
            <a:off x="2861736" y="3059009"/>
            <a:ext cx="622200" cy="347700"/>
          </a:xfrm>
          <a:prstGeom prst="straightConnector1">
            <a:avLst/>
          </a:prstGeom>
          <a:noFill/>
          <a:ln w="28575" cap="flat" cmpd="sng">
            <a:solidFill>
              <a:schemeClr val="dk2"/>
            </a:solidFill>
            <a:prstDash val="solid"/>
            <a:round/>
            <a:headEnd type="none" w="sm" len="sm"/>
            <a:tailEnd type="triangle" w="med" len="med"/>
          </a:ln>
        </p:spPr>
      </p:cxnSp>
      <p:sp>
        <p:nvSpPr>
          <p:cNvPr id="1897" name="Google Shape;1897;g247f718b2f6_0_2792"/>
          <p:cNvSpPr txBox="1"/>
          <p:nvPr/>
        </p:nvSpPr>
        <p:spPr>
          <a:xfrm>
            <a:off x="2025415" y="2012868"/>
            <a:ext cx="39405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1" u="none" strike="noStrike" kern="1200" cap="none" spc="0" normalizeH="0" baseline="0" noProof="0">
                <a:ln>
                  <a:noFill/>
                </a:ln>
                <a:solidFill>
                  <a:srgbClr val="000000"/>
                </a:solidFill>
                <a:effectLst/>
                <a:uLnTx/>
                <a:uFillTx/>
                <a:latin typeface="Calibri"/>
                <a:ea typeface="Calibri"/>
                <a:cs typeface="Calibri"/>
                <a:sym typeface="Calibri"/>
              </a:rPr>
              <a:t>Stratified by ISS (I vs II vs III), region (North America vs other), age (&lt; vs ≥ 75 yr)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98" name="Google Shape;1898;g247f718b2f6_0_2792"/>
          <p:cNvSpPr txBox="1"/>
          <p:nvPr/>
        </p:nvSpPr>
        <p:spPr>
          <a:xfrm>
            <a:off x="9218970" y="2870618"/>
            <a:ext cx="21771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1" u="none" strike="noStrike" kern="1200" cap="none" spc="0" normalizeH="0" baseline="0" noProof="0">
                <a:ln>
                  <a:noFill/>
                </a:ln>
                <a:solidFill>
                  <a:srgbClr val="000000"/>
                </a:solidFill>
                <a:effectLst/>
                <a:uLnTx/>
                <a:uFillTx/>
                <a:latin typeface="Calibri"/>
                <a:ea typeface="Calibri"/>
                <a:cs typeface="Calibri"/>
                <a:sym typeface="Calibri"/>
              </a:rPr>
              <a:t>28-day cycles until disease progression or unacceptable toxicity</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99" name="Google Shape;1899;g247f718b2f6_0_2792"/>
          <p:cNvSpPr txBox="1"/>
          <p:nvPr/>
        </p:nvSpPr>
        <p:spPr>
          <a:xfrm>
            <a:off x="3618809" y="4294045"/>
            <a:ext cx="72693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Dosing: daratumumab, 16 mg/kg IV (QW cycles 1-2, Q2W cycles 3-6, Q4W cycle 7+); lenalidomide, 25 mg QD PO on Days 1-21; dexamethasone 40 mg QW PO or IV.</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00" name="Google Shape;1900;g247f718b2f6_0_2792"/>
          <p:cNvSpPr txBox="1"/>
          <p:nvPr/>
        </p:nvSpPr>
        <p:spPr>
          <a:xfrm>
            <a:off x="450459" y="6388915"/>
            <a:ext cx="7853400" cy="276900"/>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Calibri"/>
              <a:buNone/>
              <a:tabLst/>
              <a:defRPr/>
            </a:pPr>
            <a:r>
              <a:rPr kumimoji="0" lang="tr-TR" sz="1200" b="0" i="0" u="none" strike="noStrike" kern="1200" cap="none" spc="0" normalizeH="0" baseline="0" noProof="0">
                <a:ln>
                  <a:noFill/>
                </a:ln>
                <a:solidFill>
                  <a:srgbClr val="455560"/>
                </a:solidFill>
                <a:effectLst/>
                <a:uLnTx/>
                <a:uFillTx/>
                <a:latin typeface="Calibri"/>
                <a:ea typeface="Calibri"/>
                <a:cs typeface="Calibri"/>
                <a:sym typeface="Calibri"/>
              </a:rPr>
              <a:t>Kumar. ASH 2020. Abstr 2276. NCT02252172.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901" name="Google Shape;1901;g247f718b2f6_0_2792"/>
          <p:cNvCxnSpPr/>
          <p:nvPr/>
        </p:nvCxnSpPr>
        <p:spPr>
          <a:xfrm rot="5400000">
            <a:off x="2858480" y="2860656"/>
            <a:ext cx="479400" cy="0"/>
          </a:xfrm>
          <a:prstGeom prst="straightConnector1">
            <a:avLst/>
          </a:prstGeom>
          <a:noFill/>
          <a:ln w="28575" cap="flat" cmpd="sng">
            <a:solidFill>
              <a:schemeClr val="dk2"/>
            </a:solidFill>
            <a:prstDash val="solid"/>
            <a:round/>
            <a:headEnd type="none" w="sm" len="sm"/>
            <a:tailEnd type="triangle" w="med" len="med"/>
          </a:ln>
        </p:spPr>
      </p:cxnSp>
      <p:sp>
        <p:nvSpPr>
          <p:cNvPr id="2" name="Rectangle 1">
            <a:extLst>
              <a:ext uri="{FF2B5EF4-FFF2-40B4-BE49-F238E27FC236}">
                <a16:creationId xmlns:a16="http://schemas.microsoft.com/office/drawing/2014/main" id="{45A28A4A-EA94-A52F-882C-0A2F89B98F99}"/>
              </a:ext>
            </a:extLst>
          </p:cNvPr>
          <p:cNvSpPr/>
          <p:nvPr/>
        </p:nvSpPr>
        <p:spPr>
          <a:xfrm>
            <a:off x="9372604" y="6154329"/>
            <a:ext cx="2537842" cy="5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g247f718b2f6_0_2810"/>
          <p:cNvSpPr txBox="1"/>
          <p:nvPr/>
        </p:nvSpPr>
        <p:spPr>
          <a:xfrm>
            <a:off x="452047" y="6475069"/>
            <a:ext cx="8010600" cy="276900"/>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Noto Sans Symbols"/>
              <a:buNone/>
              <a:tabLst/>
              <a:defRPr/>
            </a:pPr>
            <a:r>
              <a:rPr kumimoji="0" lang="tr-TR" sz="1200" b="0" i="0" u="none" strike="noStrike" kern="1200" cap="none" spc="0" normalizeH="0" baseline="0" noProof="0">
                <a:ln>
                  <a:noFill/>
                </a:ln>
                <a:solidFill>
                  <a:srgbClr val="455560"/>
                </a:solidFill>
                <a:effectLst/>
                <a:uLnTx/>
                <a:uFillTx/>
                <a:latin typeface="Calibri"/>
                <a:ea typeface="Calibri"/>
                <a:cs typeface="Calibri"/>
                <a:sym typeface="Calibri"/>
              </a:rPr>
              <a:t>Facon. Lancet Oncol. 2021;22:1582.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08" name="Google Shape;1908;g247f718b2f6_0_2810"/>
          <p:cNvSpPr txBox="1">
            <a:spLocks noGrp="1"/>
          </p:cNvSpPr>
          <p:nvPr>
            <p:ph type="title"/>
          </p:nvPr>
        </p:nvSpPr>
        <p:spPr>
          <a:xfrm>
            <a:off x="3444777" y="154119"/>
            <a:ext cx="6010904" cy="776168"/>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chemeClr val="bg1"/>
                </a:solidFill>
              </a:rPr>
              <a:t>MAIA: PFS ve OS</a:t>
            </a:r>
            <a:endParaRPr dirty="0">
              <a:solidFill>
                <a:schemeClr val="bg1"/>
              </a:solidFill>
            </a:endParaRPr>
          </a:p>
        </p:txBody>
      </p:sp>
      <p:sp>
        <p:nvSpPr>
          <p:cNvPr id="1909" name="Google Shape;1909;g247f718b2f6_0_2810"/>
          <p:cNvSpPr txBox="1"/>
          <p:nvPr/>
        </p:nvSpPr>
        <p:spPr>
          <a:xfrm>
            <a:off x="3510044" y="1208927"/>
            <a:ext cx="48384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tr-TR" sz="2400" b="1" i="0" u="none" strike="noStrike" kern="1200" cap="none" spc="0" normalizeH="0" baseline="0" noProof="0">
                <a:ln>
                  <a:noFill/>
                </a:ln>
                <a:solidFill>
                  <a:srgbClr val="000000"/>
                </a:solidFill>
                <a:effectLst/>
                <a:uLnTx/>
                <a:uFillTx/>
                <a:latin typeface="Calibri"/>
                <a:ea typeface="Calibri"/>
                <a:cs typeface="Calibri"/>
                <a:sym typeface="Calibri"/>
              </a:rPr>
              <a:t>PFS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10" name="Google Shape;1910;g247f718b2f6_0_2810"/>
          <p:cNvSpPr txBox="1"/>
          <p:nvPr/>
        </p:nvSpPr>
        <p:spPr>
          <a:xfrm>
            <a:off x="3552484" y="4042538"/>
            <a:ext cx="48384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tr-TR" sz="2400" b="1" i="0" u="none" strike="noStrike" kern="1200" cap="none" spc="0" normalizeH="0" baseline="0" noProof="0">
                <a:ln>
                  <a:noFill/>
                </a:ln>
                <a:solidFill>
                  <a:srgbClr val="000000"/>
                </a:solidFill>
                <a:effectLst/>
                <a:uLnTx/>
                <a:uFillTx/>
                <a:latin typeface="Calibri"/>
                <a:ea typeface="Calibri"/>
                <a:cs typeface="Calibri"/>
                <a:sym typeface="Calibri"/>
              </a:rPr>
              <a:t>OS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911" name="Google Shape;1911;g247f718b2f6_0_2810"/>
          <p:cNvCxnSpPr/>
          <p:nvPr/>
        </p:nvCxnSpPr>
        <p:spPr>
          <a:xfrm rot="10800000">
            <a:off x="7245045" y="1862886"/>
            <a:ext cx="0" cy="1746600"/>
          </a:xfrm>
          <a:prstGeom prst="straightConnector1">
            <a:avLst/>
          </a:prstGeom>
          <a:noFill/>
          <a:ln w="28575" cap="flat" cmpd="sng">
            <a:solidFill>
              <a:schemeClr val="dk2"/>
            </a:solidFill>
            <a:prstDash val="dash"/>
            <a:round/>
            <a:headEnd type="none" w="sm" len="sm"/>
            <a:tailEnd type="none" w="sm" len="sm"/>
          </a:ln>
        </p:spPr>
      </p:cxnSp>
      <p:sp>
        <p:nvSpPr>
          <p:cNvPr id="1912" name="Google Shape;1912;g247f718b2f6_0_2810"/>
          <p:cNvSpPr txBox="1"/>
          <p:nvPr/>
        </p:nvSpPr>
        <p:spPr>
          <a:xfrm>
            <a:off x="6660748" y="1630708"/>
            <a:ext cx="14955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tr-TR" sz="1400" b="0" i="0" u="none" strike="noStrike" kern="1200" cap="none" spc="0" normalizeH="0" baseline="0" noProof="0">
                <a:ln>
                  <a:noFill/>
                </a:ln>
                <a:solidFill>
                  <a:srgbClr val="000000"/>
                </a:solidFill>
                <a:effectLst/>
                <a:uLnTx/>
                <a:uFillTx/>
                <a:latin typeface="Calibri"/>
                <a:ea typeface="Calibri"/>
                <a:cs typeface="Calibri"/>
                <a:sym typeface="Calibri"/>
              </a:rPr>
              <a:t>48-mo PFS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13" name="Google Shape;1913;g247f718b2f6_0_2810"/>
          <p:cNvSpPr txBox="1"/>
          <p:nvPr/>
        </p:nvSpPr>
        <p:spPr>
          <a:xfrm rot="-5400000">
            <a:off x="856044" y="2357858"/>
            <a:ext cx="2673300" cy="338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1" i="0" u="none" strike="noStrike" kern="1200" cap="none" spc="0" normalizeH="0" baseline="0" noProof="0">
                <a:ln>
                  <a:noFill/>
                </a:ln>
                <a:solidFill>
                  <a:srgbClr val="000000"/>
                </a:solidFill>
                <a:effectLst/>
                <a:uLnTx/>
                <a:uFillTx/>
                <a:latin typeface="Calibri"/>
                <a:ea typeface="Calibri"/>
                <a:cs typeface="Calibri"/>
                <a:sym typeface="Calibri"/>
              </a:rPr>
              <a:t>PFS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14" name="Google Shape;1914;g247f718b2f6_0_2810"/>
          <p:cNvSpPr txBox="1"/>
          <p:nvPr/>
        </p:nvSpPr>
        <p:spPr>
          <a:xfrm rot="-5400000">
            <a:off x="1209247" y="4977772"/>
            <a:ext cx="1875600" cy="338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1" i="0" u="none" strike="noStrike" kern="1200" cap="none" spc="0" normalizeH="0" baseline="0" noProof="0">
                <a:ln>
                  <a:noFill/>
                </a:ln>
                <a:solidFill>
                  <a:srgbClr val="000000"/>
                </a:solidFill>
                <a:effectLst/>
                <a:uLnTx/>
                <a:uFillTx/>
                <a:latin typeface="Calibri"/>
                <a:ea typeface="Calibri"/>
                <a:cs typeface="Calibri"/>
                <a:sym typeface="Calibri"/>
              </a:rPr>
              <a:t>OS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915" name="Google Shape;1915;g247f718b2f6_0_2810"/>
          <p:cNvGrpSpPr/>
          <p:nvPr/>
        </p:nvGrpSpPr>
        <p:grpSpPr>
          <a:xfrm>
            <a:off x="2733845" y="1503890"/>
            <a:ext cx="77842" cy="2099387"/>
            <a:chOff x="2679752" y="1423988"/>
            <a:chExt cx="141300" cy="2099387"/>
          </a:xfrm>
        </p:grpSpPr>
        <p:cxnSp>
          <p:nvCxnSpPr>
            <p:cNvPr id="1916" name="Google Shape;1916;g247f718b2f6_0_2810"/>
            <p:cNvCxnSpPr/>
            <p:nvPr/>
          </p:nvCxnSpPr>
          <p:spPr>
            <a:xfrm>
              <a:off x="2679752" y="1423988"/>
              <a:ext cx="141300" cy="0"/>
            </a:xfrm>
            <a:prstGeom prst="straightConnector1">
              <a:avLst/>
            </a:prstGeom>
            <a:noFill/>
            <a:ln w="28575" cap="flat" cmpd="sng">
              <a:solidFill>
                <a:schemeClr val="dk2"/>
              </a:solidFill>
              <a:prstDash val="solid"/>
              <a:round/>
              <a:headEnd type="none" w="sm" len="sm"/>
              <a:tailEnd type="none" w="sm" len="sm"/>
            </a:ln>
          </p:spPr>
        </p:cxnSp>
        <p:cxnSp>
          <p:nvCxnSpPr>
            <p:cNvPr id="1917" name="Google Shape;1917;g247f718b2f6_0_2810"/>
            <p:cNvCxnSpPr/>
            <p:nvPr/>
          </p:nvCxnSpPr>
          <p:spPr>
            <a:xfrm>
              <a:off x="2679752" y="1843865"/>
              <a:ext cx="141300" cy="0"/>
            </a:xfrm>
            <a:prstGeom prst="straightConnector1">
              <a:avLst/>
            </a:prstGeom>
            <a:noFill/>
            <a:ln w="28575" cap="flat" cmpd="sng">
              <a:solidFill>
                <a:schemeClr val="dk2"/>
              </a:solidFill>
              <a:prstDash val="solid"/>
              <a:round/>
              <a:headEnd type="none" w="sm" len="sm"/>
              <a:tailEnd type="none" w="sm" len="sm"/>
            </a:ln>
          </p:spPr>
        </p:cxnSp>
        <p:cxnSp>
          <p:nvCxnSpPr>
            <p:cNvPr id="1918" name="Google Shape;1918;g247f718b2f6_0_2810"/>
            <p:cNvCxnSpPr/>
            <p:nvPr/>
          </p:nvCxnSpPr>
          <p:spPr>
            <a:xfrm>
              <a:off x="2679752" y="2263742"/>
              <a:ext cx="141300" cy="0"/>
            </a:xfrm>
            <a:prstGeom prst="straightConnector1">
              <a:avLst/>
            </a:prstGeom>
            <a:noFill/>
            <a:ln w="28575" cap="flat" cmpd="sng">
              <a:solidFill>
                <a:schemeClr val="dk2"/>
              </a:solidFill>
              <a:prstDash val="solid"/>
              <a:round/>
              <a:headEnd type="none" w="sm" len="sm"/>
              <a:tailEnd type="none" w="sm" len="sm"/>
            </a:ln>
          </p:spPr>
        </p:cxnSp>
        <p:cxnSp>
          <p:nvCxnSpPr>
            <p:cNvPr id="1919" name="Google Shape;1919;g247f718b2f6_0_2810"/>
            <p:cNvCxnSpPr/>
            <p:nvPr/>
          </p:nvCxnSpPr>
          <p:spPr>
            <a:xfrm>
              <a:off x="2679752" y="2683619"/>
              <a:ext cx="141300" cy="0"/>
            </a:xfrm>
            <a:prstGeom prst="straightConnector1">
              <a:avLst/>
            </a:prstGeom>
            <a:noFill/>
            <a:ln w="28575" cap="flat" cmpd="sng">
              <a:solidFill>
                <a:schemeClr val="dk2"/>
              </a:solidFill>
              <a:prstDash val="solid"/>
              <a:round/>
              <a:headEnd type="none" w="sm" len="sm"/>
              <a:tailEnd type="none" w="sm" len="sm"/>
            </a:ln>
          </p:spPr>
        </p:cxnSp>
        <p:cxnSp>
          <p:nvCxnSpPr>
            <p:cNvPr id="1920" name="Google Shape;1920;g247f718b2f6_0_2810"/>
            <p:cNvCxnSpPr/>
            <p:nvPr/>
          </p:nvCxnSpPr>
          <p:spPr>
            <a:xfrm>
              <a:off x="2679752" y="3103496"/>
              <a:ext cx="141300" cy="0"/>
            </a:xfrm>
            <a:prstGeom prst="straightConnector1">
              <a:avLst/>
            </a:prstGeom>
            <a:noFill/>
            <a:ln w="28575" cap="flat" cmpd="sng">
              <a:solidFill>
                <a:schemeClr val="dk2"/>
              </a:solidFill>
              <a:prstDash val="solid"/>
              <a:round/>
              <a:headEnd type="none" w="sm" len="sm"/>
              <a:tailEnd type="none" w="sm" len="sm"/>
            </a:ln>
          </p:spPr>
        </p:cxnSp>
        <p:cxnSp>
          <p:nvCxnSpPr>
            <p:cNvPr id="1921" name="Google Shape;1921;g247f718b2f6_0_2810"/>
            <p:cNvCxnSpPr/>
            <p:nvPr/>
          </p:nvCxnSpPr>
          <p:spPr>
            <a:xfrm>
              <a:off x="2679752" y="3523375"/>
              <a:ext cx="141300" cy="0"/>
            </a:xfrm>
            <a:prstGeom prst="straightConnector1">
              <a:avLst/>
            </a:prstGeom>
            <a:noFill/>
            <a:ln w="28575" cap="flat" cmpd="sng">
              <a:solidFill>
                <a:schemeClr val="dk2"/>
              </a:solidFill>
              <a:prstDash val="solid"/>
              <a:round/>
              <a:headEnd type="none" w="sm" len="sm"/>
              <a:tailEnd type="none" w="sm" len="sm"/>
            </a:ln>
          </p:spPr>
        </p:cxnSp>
      </p:grpSp>
      <p:sp>
        <p:nvSpPr>
          <p:cNvPr id="1922" name="Google Shape;1922;g247f718b2f6_0_2810"/>
          <p:cNvSpPr txBox="1"/>
          <p:nvPr/>
        </p:nvSpPr>
        <p:spPr>
          <a:xfrm>
            <a:off x="2515992" y="3418395"/>
            <a:ext cx="253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923" name="Google Shape;1923;g247f718b2f6_0_2810"/>
          <p:cNvGrpSpPr/>
          <p:nvPr/>
        </p:nvGrpSpPr>
        <p:grpSpPr>
          <a:xfrm>
            <a:off x="2802916" y="3606835"/>
            <a:ext cx="6654595" cy="57236"/>
            <a:chOff x="2802916" y="3526971"/>
            <a:chExt cx="6654595" cy="188400"/>
          </a:xfrm>
        </p:grpSpPr>
        <p:cxnSp>
          <p:nvCxnSpPr>
            <p:cNvPr id="1924" name="Google Shape;1924;g247f718b2f6_0_2810"/>
            <p:cNvCxnSpPr/>
            <p:nvPr/>
          </p:nvCxnSpPr>
          <p:spPr>
            <a:xfrm>
              <a:off x="280291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25" name="Google Shape;1925;g247f718b2f6_0_2810"/>
            <p:cNvCxnSpPr/>
            <p:nvPr/>
          </p:nvCxnSpPr>
          <p:spPr>
            <a:xfrm>
              <a:off x="335746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26" name="Google Shape;1926;g247f718b2f6_0_2810"/>
            <p:cNvCxnSpPr/>
            <p:nvPr/>
          </p:nvCxnSpPr>
          <p:spPr>
            <a:xfrm>
              <a:off x="391201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27" name="Google Shape;1927;g247f718b2f6_0_2810"/>
            <p:cNvCxnSpPr/>
            <p:nvPr/>
          </p:nvCxnSpPr>
          <p:spPr>
            <a:xfrm>
              <a:off x="446656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28" name="Google Shape;1928;g247f718b2f6_0_2810"/>
            <p:cNvCxnSpPr/>
            <p:nvPr/>
          </p:nvCxnSpPr>
          <p:spPr>
            <a:xfrm>
              <a:off x="502111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29" name="Google Shape;1929;g247f718b2f6_0_2810"/>
            <p:cNvCxnSpPr/>
            <p:nvPr/>
          </p:nvCxnSpPr>
          <p:spPr>
            <a:xfrm>
              <a:off x="557566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30" name="Google Shape;1930;g247f718b2f6_0_2810"/>
            <p:cNvCxnSpPr/>
            <p:nvPr/>
          </p:nvCxnSpPr>
          <p:spPr>
            <a:xfrm>
              <a:off x="613021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31" name="Google Shape;1931;g247f718b2f6_0_2810"/>
            <p:cNvCxnSpPr/>
            <p:nvPr/>
          </p:nvCxnSpPr>
          <p:spPr>
            <a:xfrm>
              <a:off x="668476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32" name="Google Shape;1932;g247f718b2f6_0_2810"/>
            <p:cNvCxnSpPr/>
            <p:nvPr/>
          </p:nvCxnSpPr>
          <p:spPr>
            <a:xfrm>
              <a:off x="723931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33" name="Google Shape;1933;g247f718b2f6_0_2810"/>
            <p:cNvCxnSpPr/>
            <p:nvPr/>
          </p:nvCxnSpPr>
          <p:spPr>
            <a:xfrm>
              <a:off x="779386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34" name="Google Shape;1934;g247f718b2f6_0_2810"/>
            <p:cNvCxnSpPr/>
            <p:nvPr/>
          </p:nvCxnSpPr>
          <p:spPr>
            <a:xfrm>
              <a:off x="834841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35" name="Google Shape;1935;g247f718b2f6_0_2810"/>
            <p:cNvCxnSpPr/>
            <p:nvPr/>
          </p:nvCxnSpPr>
          <p:spPr>
            <a:xfrm>
              <a:off x="8902966" y="3526971"/>
              <a:ext cx="0" cy="188400"/>
            </a:xfrm>
            <a:prstGeom prst="straightConnector1">
              <a:avLst/>
            </a:prstGeom>
            <a:noFill/>
            <a:ln w="28575" cap="flat" cmpd="sng">
              <a:solidFill>
                <a:schemeClr val="dk2"/>
              </a:solidFill>
              <a:prstDash val="solid"/>
              <a:round/>
              <a:headEnd type="none" w="sm" len="sm"/>
              <a:tailEnd type="none" w="sm" len="sm"/>
            </a:ln>
          </p:spPr>
        </p:cxnSp>
        <p:cxnSp>
          <p:nvCxnSpPr>
            <p:cNvPr id="1936" name="Google Shape;1936;g247f718b2f6_0_2810"/>
            <p:cNvCxnSpPr/>
            <p:nvPr/>
          </p:nvCxnSpPr>
          <p:spPr>
            <a:xfrm>
              <a:off x="9457511" y="3526971"/>
              <a:ext cx="0" cy="188400"/>
            </a:xfrm>
            <a:prstGeom prst="straightConnector1">
              <a:avLst/>
            </a:prstGeom>
            <a:noFill/>
            <a:ln w="28575" cap="flat" cmpd="sng">
              <a:solidFill>
                <a:schemeClr val="dk2"/>
              </a:solidFill>
              <a:prstDash val="solid"/>
              <a:round/>
              <a:headEnd type="none" w="sm" len="sm"/>
              <a:tailEnd type="none" w="sm" len="sm"/>
            </a:ln>
          </p:spPr>
        </p:cxnSp>
      </p:grpSp>
      <p:sp>
        <p:nvSpPr>
          <p:cNvPr id="1937" name="Google Shape;1937;g247f718b2f6_0_2810"/>
          <p:cNvSpPr txBox="1"/>
          <p:nvPr/>
        </p:nvSpPr>
        <p:spPr>
          <a:xfrm>
            <a:off x="2397840" y="2990722"/>
            <a:ext cx="416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38" name="Google Shape;1938;g247f718b2f6_0_2810"/>
          <p:cNvSpPr txBox="1"/>
          <p:nvPr/>
        </p:nvSpPr>
        <p:spPr>
          <a:xfrm>
            <a:off x="2397840" y="2566627"/>
            <a:ext cx="416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39" name="Google Shape;1939;g247f718b2f6_0_2810"/>
          <p:cNvSpPr txBox="1"/>
          <p:nvPr/>
        </p:nvSpPr>
        <p:spPr>
          <a:xfrm>
            <a:off x="2397840" y="2149689"/>
            <a:ext cx="416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0" name="Google Shape;1940;g247f718b2f6_0_2810"/>
          <p:cNvSpPr txBox="1"/>
          <p:nvPr/>
        </p:nvSpPr>
        <p:spPr>
          <a:xfrm>
            <a:off x="2397840" y="1725593"/>
            <a:ext cx="416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80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1" name="Google Shape;1941;g247f718b2f6_0_2810"/>
          <p:cNvSpPr txBox="1"/>
          <p:nvPr/>
        </p:nvSpPr>
        <p:spPr>
          <a:xfrm>
            <a:off x="2283316" y="1312234"/>
            <a:ext cx="550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2" name="Google Shape;1942;g247f718b2f6_0_2810"/>
          <p:cNvSpPr txBox="1"/>
          <p:nvPr/>
        </p:nvSpPr>
        <p:spPr>
          <a:xfrm>
            <a:off x="2655568" y="3565128"/>
            <a:ext cx="253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3" name="Google Shape;1943;g247f718b2f6_0_2810"/>
          <p:cNvSpPr txBox="1"/>
          <p:nvPr/>
        </p:nvSpPr>
        <p:spPr>
          <a:xfrm>
            <a:off x="3206714" y="3565128"/>
            <a:ext cx="253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4" name="Google Shape;1944;g247f718b2f6_0_2810"/>
          <p:cNvSpPr txBox="1"/>
          <p:nvPr/>
        </p:nvSpPr>
        <p:spPr>
          <a:xfrm>
            <a:off x="3711334"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5" name="Google Shape;1945;g247f718b2f6_0_2810"/>
          <p:cNvSpPr txBox="1"/>
          <p:nvPr/>
        </p:nvSpPr>
        <p:spPr>
          <a:xfrm>
            <a:off x="4253532"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6" name="Google Shape;1946;g247f718b2f6_0_2810"/>
          <p:cNvSpPr txBox="1"/>
          <p:nvPr/>
        </p:nvSpPr>
        <p:spPr>
          <a:xfrm>
            <a:off x="4801098"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7" name="Google Shape;1947;g247f718b2f6_0_2810"/>
          <p:cNvSpPr txBox="1"/>
          <p:nvPr/>
        </p:nvSpPr>
        <p:spPr>
          <a:xfrm>
            <a:off x="5368348"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8" name="Google Shape;1948;g247f718b2f6_0_2810"/>
          <p:cNvSpPr txBox="1"/>
          <p:nvPr/>
        </p:nvSpPr>
        <p:spPr>
          <a:xfrm>
            <a:off x="5924862"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49" name="Google Shape;1949;g247f718b2f6_0_2810"/>
          <p:cNvSpPr txBox="1"/>
          <p:nvPr/>
        </p:nvSpPr>
        <p:spPr>
          <a:xfrm>
            <a:off x="6479586"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50" name="Google Shape;1950;g247f718b2f6_0_2810"/>
          <p:cNvSpPr txBox="1"/>
          <p:nvPr/>
        </p:nvSpPr>
        <p:spPr>
          <a:xfrm>
            <a:off x="7036100"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51" name="Google Shape;1951;g247f718b2f6_0_2810"/>
          <p:cNvSpPr txBox="1"/>
          <p:nvPr/>
        </p:nvSpPr>
        <p:spPr>
          <a:xfrm>
            <a:off x="7578298"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54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52" name="Google Shape;1952;g247f718b2f6_0_2810"/>
          <p:cNvSpPr txBox="1"/>
          <p:nvPr/>
        </p:nvSpPr>
        <p:spPr>
          <a:xfrm>
            <a:off x="8149127"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53" name="Google Shape;1953;g247f718b2f6_0_2810"/>
          <p:cNvSpPr txBox="1"/>
          <p:nvPr/>
        </p:nvSpPr>
        <p:spPr>
          <a:xfrm>
            <a:off x="8693114"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54" name="Google Shape;1954;g247f718b2f6_0_2810"/>
          <p:cNvSpPr txBox="1"/>
          <p:nvPr/>
        </p:nvSpPr>
        <p:spPr>
          <a:xfrm>
            <a:off x="9226364" y="3565128"/>
            <a:ext cx="4617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72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55" name="Google Shape;1955;g247f718b2f6_0_2810"/>
          <p:cNvSpPr txBox="1"/>
          <p:nvPr/>
        </p:nvSpPr>
        <p:spPr>
          <a:xfrm>
            <a:off x="3088481" y="3258871"/>
            <a:ext cx="33741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HR 0.53 (95% Cl: 0.43-0.66; </a:t>
            </a:r>
            <a:r>
              <a:rPr kumimoji="0" lang="tr-TR" sz="1600" b="0" i="1" u="none" strike="noStrike" kern="1200" cap="none" spc="0" normalizeH="0" baseline="0" noProof="0">
                <a:ln>
                  <a:noFill/>
                </a:ln>
                <a:solidFill>
                  <a:srgbClr val="000000"/>
                </a:solidFill>
                <a:effectLst/>
                <a:uLnTx/>
                <a:uFillTx/>
                <a:latin typeface="Calibri"/>
                <a:ea typeface="Calibri"/>
                <a:cs typeface="Calibri"/>
                <a:sym typeface="Calibri"/>
              </a:rPr>
              <a:t>P </a:t>
            </a: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&lt;.0001)</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56" name="Google Shape;1956;g247f718b2f6_0_2810"/>
          <p:cNvSpPr/>
          <p:nvPr/>
        </p:nvSpPr>
        <p:spPr>
          <a:xfrm>
            <a:off x="2801815" y="1503605"/>
            <a:ext cx="6376052" cy="1044656"/>
          </a:xfrm>
          <a:custGeom>
            <a:avLst/>
            <a:gdLst/>
            <a:ahLst/>
            <a:cxnLst/>
            <a:rect l="l" t="t" r="r" b="b"/>
            <a:pathLst>
              <a:path w="6376052" h="1044656" extrusionOk="0">
                <a:moveTo>
                  <a:pt x="6376052" y="1044656"/>
                </a:moveTo>
                <a:lnTo>
                  <a:pt x="5810739" y="1044656"/>
                </a:lnTo>
                <a:lnTo>
                  <a:pt x="5810739" y="996461"/>
                </a:lnTo>
                <a:lnTo>
                  <a:pt x="5443416" y="996461"/>
                </a:lnTo>
                <a:lnTo>
                  <a:pt x="5443416" y="974318"/>
                </a:lnTo>
                <a:lnTo>
                  <a:pt x="5261057" y="974318"/>
                </a:lnTo>
                <a:lnTo>
                  <a:pt x="5261057" y="963897"/>
                </a:lnTo>
                <a:lnTo>
                  <a:pt x="5173785" y="963897"/>
                </a:lnTo>
                <a:lnTo>
                  <a:pt x="5173785" y="949569"/>
                </a:lnTo>
                <a:lnTo>
                  <a:pt x="5102144" y="949569"/>
                </a:lnTo>
                <a:lnTo>
                  <a:pt x="5102144" y="936543"/>
                </a:lnTo>
                <a:lnTo>
                  <a:pt x="5044831" y="936543"/>
                </a:lnTo>
                <a:lnTo>
                  <a:pt x="5044831" y="928728"/>
                </a:lnTo>
                <a:lnTo>
                  <a:pt x="4974493" y="928728"/>
                </a:lnTo>
                <a:lnTo>
                  <a:pt x="4974493" y="922215"/>
                </a:lnTo>
                <a:lnTo>
                  <a:pt x="4857262" y="922215"/>
                </a:lnTo>
                <a:lnTo>
                  <a:pt x="4857262" y="918307"/>
                </a:lnTo>
                <a:lnTo>
                  <a:pt x="4818185" y="918307"/>
                </a:lnTo>
                <a:lnTo>
                  <a:pt x="4818185" y="902676"/>
                </a:lnTo>
                <a:lnTo>
                  <a:pt x="4793436" y="902676"/>
                </a:lnTo>
                <a:lnTo>
                  <a:pt x="4793436" y="887046"/>
                </a:lnTo>
                <a:lnTo>
                  <a:pt x="4664482" y="887046"/>
                </a:lnTo>
                <a:lnTo>
                  <a:pt x="4664482" y="883138"/>
                </a:lnTo>
                <a:lnTo>
                  <a:pt x="4603262" y="883138"/>
                </a:lnTo>
                <a:lnTo>
                  <a:pt x="4603262" y="880533"/>
                </a:lnTo>
                <a:lnTo>
                  <a:pt x="4547252" y="880533"/>
                </a:lnTo>
                <a:lnTo>
                  <a:pt x="4547252" y="872718"/>
                </a:lnTo>
                <a:lnTo>
                  <a:pt x="4470400" y="872718"/>
                </a:lnTo>
                <a:lnTo>
                  <a:pt x="4470400" y="859692"/>
                </a:lnTo>
                <a:lnTo>
                  <a:pt x="4454770" y="859692"/>
                </a:lnTo>
                <a:lnTo>
                  <a:pt x="4454770" y="847969"/>
                </a:lnTo>
                <a:lnTo>
                  <a:pt x="4203375" y="847969"/>
                </a:lnTo>
                <a:lnTo>
                  <a:pt x="4203375" y="838851"/>
                </a:lnTo>
                <a:lnTo>
                  <a:pt x="4049672" y="838851"/>
                </a:lnTo>
                <a:lnTo>
                  <a:pt x="4049672" y="808892"/>
                </a:lnTo>
                <a:lnTo>
                  <a:pt x="3945467" y="808892"/>
                </a:lnTo>
                <a:lnTo>
                  <a:pt x="3945467" y="790656"/>
                </a:lnTo>
                <a:lnTo>
                  <a:pt x="3821723" y="790656"/>
                </a:lnTo>
                <a:lnTo>
                  <a:pt x="3821723" y="771118"/>
                </a:lnTo>
                <a:lnTo>
                  <a:pt x="3793067" y="771118"/>
                </a:lnTo>
                <a:lnTo>
                  <a:pt x="3793067" y="750276"/>
                </a:lnTo>
                <a:lnTo>
                  <a:pt x="3664113" y="750276"/>
                </a:lnTo>
                <a:lnTo>
                  <a:pt x="3664113" y="734646"/>
                </a:lnTo>
                <a:lnTo>
                  <a:pt x="3570329" y="734646"/>
                </a:lnTo>
                <a:lnTo>
                  <a:pt x="3570329" y="724225"/>
                </a:lnTo>
                <a:lnTo>
                  <a:pt x="3548185" y="724225"/>
                </a:lnTo>
                <a:lnTo>
                  <a:pt x="3548185" y="704687"/>
                </a:lnTo>
                <a:lnTo>
                  <a:pt x="3436164" y="704687"/>
                </a:lnTo>
                <a:lnTo>
                  <a:pt x="3436164" y="691661"/>
                </a:lnTo>
                <a:lnTo>
                  <a:pt x="3328052" y="691661"/>
                </a:lnTo>
                <a:lnTo>
                  <a:pt x="3328052" y="674728"/>
                </a:lnTo>
                <a:lnTo>
                  <a:pt x="3130062" y="674728"/>
                </a:lnTo>
                <a:lnTo>
                  <a:pt x="3130062" y="661702"/>
                </a:lnTo>
                <a:lnTo>
                  <a:pt x="2978964" y="661702"/>
                </a:lnTo>
                <a:lnTo>
                  <a:pt x="2978964" y="643466"/>
                </a:lnTo>
                <a:lnTo>
                  <a:pt x="2899508" y="643466"/>
                </a:lnTo>
                <a:lnTo>
                  <a:pt x="2899508" y="629138"/>
                </a:lnTo>
                <a:lnTo>
                  <a:pt x="2865641" y="629138"/>
                </a:lnTo>
                <a:lnTo>
                  <a:pt x="2865641" y="613507"/>
                </a:lnTo>
                <a:lnTo>
                  <a:pt x="2723662" y="613507"/>
                </a:lnTo>
                <a:lnTo>
                  <a:pt x="2723662" y="604389"/>
                </a:lnTo>
                <a:lnTo>
                  <a:pt x="2625970" y="604389"/>
                </a:lnTo>
                <a:lnTo>
                  <a:pt x="2625970" y="584851"/>
                </a:lnTo>
                <a:lnTo>
                  <a:pt x="2555631" y="584851"/>
                </a:lnTo>
                <a:lnTo>
                  <a:pt x="2555631" y="565312"/>
                </a:lnTo>
                <a:lnTo>
                  <a:pt x="2491806" y="565312"/>
                </a:lnTo>
                <a:lnTo>
                  <a:pt x="2491806" y="558800"/>
                </a:lnTo>
                <a:lnTo>
                  <a:pt x="2431888" y="558800"/>
                </a:lnTo>
                <a:lnTo>
                  <a:pt x="2431888" y="545774"/>
                </a:lnTo>
                <a:lnTo>
                  <a:pt x="2344616" y="545774"/>
                </a:lnTo>
                <a:lnTo>
                  <a:pt x="2344616" y="531446"/>
                </a:lnTo>
                <a:lnTo>
                  <a:pt x="2305539" y="531446"/>
                </a:lnTo>
                <a:lnTo>
                  <a:pt x="2305539" y="518420"/>
                </a:lnTo>
                <a:lnTo>
                  <a:pt x="2249529" y="518420"/>
                </a:lnTo>
                <a:lnTo>
                  <a:pt x="2249529" y="504092"/>
                </a:lnTo>
                <a:lnTo>
                  <a:pt x="2167467" y="504092"/>
                </a:lnTo>
                <a:lnTo>
                  <a:pt x="2167467" y="493671"/>
                </a:lnTo>
                <a:lnTo>
                  <a:pt x="2120575" y="493671"/>
                </a:lnTo>
                <a:lnTo>
                  <a:pt x="2120575" y="476738"/>
                </a:lnTo>
                <a:lnTo>
                  <a:pt x="2048934" y="476738"/>
                </a:lnTo>
                <a:lnTo>
                  <a:pt x="2048934" y="455897"/>
                </a:lnTo>
                <a:lnTo>
                  <a:pt x="1956452" y="455897"/>
                </a:lnTo>
                <a:lnTo>
                  <a:pt x="1956452" y="441569"/>
                </a:lnTo>
                <a:lnTo>
                  <a:pt x="1901744" y="441569"/>
                </a:lnTo>
                <a:lnTo>
                  <a:pt x="1901744" y="429846"/>
                </a:lnTo>
                <a:lnTo>
                  <a:pt x="1871785" y="429846"/>
                </a:lnTo>
                <a:lnTo>
                  <a:pt x="1871785" y="405097"/>
                </a:lnTo>
                <a:lnTo>
                  <a:pt x="1789723" y="405097"/>
                </a:lnTo>
                <a:lnTo>
                  <a:pt x="1789723" y="392071"/>
                </a:lnTo>
                <a:lnTo>
                  <a:pt x="1703754" y="392071"/>
                </a:lnTo>
                <a:lnTo>
                  <a:pt x="1703754" y="364718"/>
                </a:lnTo>
                <a:lnTo>
                  <a:pt x="1535723" y="364718"/>
                </a:lnTo>
                <a:lnTo>
                  <a:pt x="1535723" y="350389"/>
                </a:lnTo>
                <a:lnTo>
                  <a:pt x="1421098" y="350389"/>
                </a:lnTo>
                <a:lnTo>
                  <a:pt x="1421098" y="332153"/>
                </a:lnTo>
                <a:lnTo>
                  <a:pt x="1292144" y="332153"/>
                </a:lnTo>
                <a:lnTo>
                  <a:pt x="1292144" y="316523"/>
                </a:lnTo>
                <a:lnTo>
                  <a:pt x="1204872" y="316523"/>
                </a:lnTo>
                <a:lnTo>
                  <a:pt x="1204872" y="298287"/>
                </a:lnTo>
                <a:lnTo>
                  <a:pt x="1148862" y="298287"/>
                </a:lnTo>
                <a:lnTo>
                  <a:pt x="1148862" y="282656"/>
                </a:lnTo>
                <a:lnTo>
                  <a:pt x="901375" y="282656"/>
                </a:lnTo>
                <a:lnTo>
                  <a:pt x="901375" y="257907"/>
                </a:lnTo>
                <a:lnTo>
                  <a:pt x="864903" y="257907"/>
                </a:lnTo>
                <a:lnTo>
                  <a:pt x="864903" y="233159"/>
                </a:lnTo>
                <a:lnTo>
                  <a:pt x="797170" y="233159"/>
                </a:lnTo>
                <a:lnTo>
                  <a:pt x="797170" y="220133"/>
                </a:lnTo>
                <a:lnTo>
                  <a:pt x="763303" y="220133"/>
                </a:lnTo>
                <a:lnTo>
                  <a:pt x="763303" y="205805"/>
                </a:lnTo>
                <a:lnTo>
                  <a:pt x="685149" y="205805"/>
                </a:lnTo>
                <a:lnTo>
                  <a:pt x="685149" y="179753"/>
                </a:lnTo>
                <a:lnTo>
                  <a:pt x="606995" y="179753"/>
                </a:lnTo>
                <a:lnTo>
                  <a:pt x="606995" y="149794"/>
                </a:lnTo>
                <a:lnTo>
                  <a:pt x="500185" y="149794"/>
                </a:lnTo>
                <a:lnTo>
                  <a:pt x="500185" y="143282"/>
                </a:lnTo>
                <a:lnTo>
                  <a:pt x="453293" y="143282"/>
                </a:lnTo>
                <a:lnTo>
                  <a:pt x="453293" y="123743"/>
                </a:lnTo>
                <a:lnTo>
                  <a:pt x="393375" y="123743"/>
                </a:lnTo>
                <a:lnTo>
                  <a:pt x="393375" y="114625"/>
                </a:lnTo>
                <a:lnTo>
                  <a:pt x="308708" y="114625"/>
                </a:lnTo>
                <a:lnTo>
                  <a:pt x="308708" y="101600"/>
                </a:lnTo>
                <a:lnTo>
                  <a:pt x="265723" y="101600"/>
                </a:lnTo>
                <a:lnTo>
                  <a:pt x="265723" y="87271"/>
                </a:lnTo>
                <a:lnTo>
                  <a:pt x="248790" y="87271"/>
                </a:lnTo>
                <a:lnTo>
                  <a:pt x="248790" y="72943"/>
                </a:lnTo>
                <a:lnTo>
                  <a:pt x="199293" y="72943"/>
                </a:lnTo>
                <a:lnTo>
                  <a:pt x="199293" y="54707"/>
                </a:lnTo>
                <a:lnTo>
                  <a:pt x="161518" y="54707"/>
                </a:lnTo>
                <a:lnTo>
                  <a:pt x="161518" y="37774"/>
                </a:lnTo>
                <a:lnTo>
                  <a:pt x="122441" y="37774"/>
                </a:lnTo>
                <a:lnTo>
                  <a:pt x="122441" y="26051"/>
                </a:lnTo>
                <a:lnTo>
                  <a:pt x="44288" y="26051"/>
                </a:lnTo>
                <a:lnTo>
                  <a:pt x="44288"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57" name="Google Shape;1957;g247f718b2f6_0_2810"/>
          <p:cNvSpPr/>
          <p:nvPr/>
        </p:nvSpPr>
        <p:spPr>
          <a:xfrm>
            <a:off x="2817446" y="1502302"/>
            <a:ext cx="6338277" cy="1500554"/>
          </a:xfrm>
          <a:custGeom>
            <a:avLst/>
            <a:gdLst/>
            <a:ahLst/>
            <a:cxnLst/>
            <a:rect l="l" t="t" r="r" b="b"/>
            <a:pathLst>
              <a:path w="6338277" h="1500554" extrusionOk="0">
                <a:moveTo>
                  <a:pt x="6338277" y="1500554"/>
                </a:moveTo>
                <a:lnTo>
                  <a:pt x="5332698" y="1500554"/>
                </a:lnTo>
                <a:lnTo>
                  <a:pt x="5332698" y="1469292"/>
                </a:lnTo>
                <a:lnTo>
                  <a:pt x="5233703" y="1469292"/>
                </a:lnTo>
                <a:lnTo>
                  <a:pt x="5233703" y="1453662"/>
                </a:lnTo>
                <a:lnTo>
                  <a:pt x="5120380" y="1453662"/>
                </a:lnTo>
                <a:lnTo>
                  <a:pt x="5120380" y="1428913"/>
                </a:lnTo>
                <a:lnTo>
                  <a:pt x="5034410" y="1428913"/>
                </a:lnTo>
                <a:lnTo>
                  <a:pt x="5034410" y="1404164"/>
                </a:lnTo>
                <a:lnTo>
                  <a:pt x="4949744" y="1404164"/>
                </a:lnTo>
                <a:lnTo>
                  <a:pt x="4949744" y="1378113"/>
                </a:lnTo>
                <a:lnTo>
                  <a:pt x="4742636" y="1378113"/>
                </a:lnTo>
                <a:lnTo>
                  <a:pt x="4742636" y="1370297"/>
                </a:lnTo>
                <a:lnTo>
                  <a:pt x="4706164" y="1370297"/>
                </a:lnTo>
                <a:lnTo>
                  <a:pt x="4706164" y="1353364"/>
                </a:lnTo>
                <a:lnTo>
                  <a:pt x="4652759" y="1353364"/>
                </a:lnTo>
                <a:lnTo>
                  <a:pt x="4652759" y="1346851"/>
                </a:lnTo>
                <a:lnTo>
                  <a:pt x="4598051" y="1346851"/>
                </a:lnTo>
                <a:lnTo>
                  <a:pt x="4598051" y="1329918"/>
                </a:lnTo>
                <a:lnTo>
                  <a:pt x="4535528" y="1329918"/>
                </a:lnTo>
                <a:lnTo>
                  <a:pt x="4535528" y="1320800"/>
                </a:lnTo>
                <a:lnTo>
                  <a:pt x="4418298" y="1320800"/>
                </a:lnTo>
                <a:lnTo>
                  <a:pt x="4418298" y="1310379"/>
                </a:lnTo>
                <a:lnTo>
                  <a:pt x="4318000" y="1310379"/>
                </a:lnTo>
                <a:lnTo>
                  <a:pt x="4318000" y="1303867"/>
                </a:lnTo>
                <a:lnTo>
                  <a:pt x="4221610" y="1303867"/>
                </a:lnTo>
                <a:lnTo>
                  <a:pt x="4221610" y="1292144"/>
                </a:lnTo>
                <a:lnTo>
                  <a:pt x="4125221" y="1292144"/>
                </a:lnTo>
                <a:lnTo>
                  <a:pt x="4125221" y="1277815"/>
                </a:lnTo>
                <a:lnTo>
                  <a:pt x="4014503" y="1277815"/>
                </a:lnTo>
                <a:lnTo>
                  <a:pt x="4014503" y="1259579"/>
                </a:lnTo>
                <a:lnTo>
                  <a:pt x="4001477" y="1259579"/>
                </a:lnTo>
                <a:lnTo>
                  <a:pt x="4001477" y="1237436"/>
                </a:lnTo>
                <a:lnTo>
                  <a:pt x="3965005" y="1237436"/>
                </a:lnTo>
                <a:lnTo>
                  <a:pt x="3965005" y="1230923"/>
                </a:lnTo>
                <a:lnTo>
                  <a:pt x="3823026" y="1230923"/>
                </a:lnTo>
                <a:lnTo>
                  <a:pt x="3823026" y="1220503"/>
                </a:lnTo>
                <a:lnTo>
                  <a:pt x="3780041" y="1220503"/>
                </a:lnTo>
                <a:lnTo>
                  <a:pt x="3780041" y="1204872"/>
                </a:lnTo>
                <a:lnTo>
                  <a:pt x="3711005" y="1204872"/>
                </a:lnTo>
                <a:lnTo>
                  <a:pt x="3711005" y="1189241"/>
                </a:lnTo>
                <a:lnTo>
                  <a:pt x="3681046" y="1189241"/>
                </a:lnTo>
                <a:lnTo>
                  <a:pt x="3681046" y="1174913"/>
                </a:lnTo>
                <a:lnTo>
                  <a:pt x="3623733" y="1174913"/>
                </a:lnTo>
                <a:lnTo>
                  <a:pt x="3623733" y="1163190"/>
                </a:lnTo>
                <a:lnTo>
                  <a:pt x="3561210" y="1163190"/>
                </a:lnTo>
                <a:lnTo>
                  <a:pt x="3561210" y="1134533"/>
                </a:lnTo>
                <a:lnTo>
                  <a:pt x="3451795" y="1134533"/>
                </a:lnTo>
                <a:lnTo>
                  <a:pt x="3451795" y="1116297"/>
                </a:lnTo>
                <a:lnTo>
                  <a:pt x="3429651" y="1116297"/>
                </a:lnTo>
                <a:lnTo>
                  <a:pt x="3429651" y="1094154"/>
                </a:lnTo>
                <a:lnTo>
                  <a:pt x="3369733" y="1094154"/>
                </a:lnTo>
                <a:lnTo>
                  <a:pt x="3369733" y="1077221"/>
                </a:lnTo>
                <a:lnTo>
                  <a:pt x="3274646" y="1077221"/>
                </a:lnTo>
                <a:lnTo>
                  <a:pt x="3274646" y="1069405"/>
                </a:lnTo>
                <a:lnTo>
                  <a:pt x="3210821" y="1069405"/>
                </a:lnTo>
                <a:lnTo>
                  <a:pt x="3210821" y="1058985"/>
                </a:lnTo>
                <a:lnTo>
                  <a:pt x="3170441" y="1058985"/>
                </a:lnTo>
                <a:lnTo>
                  <a:pt x="3170441" y="1036841"/>
                </a:lnTo>
                <a:lnTo>
                  <a:pt x="3087077" y="1036841"/>
                </a:lnTo>
                <a:lnTo>
                  <a:pt x="3087077" y="1023815"/>
                </a:lnTo>
                <a:lnTo>
                  <a:pt x="3031067" y="1023815"/>
                </a:lnTo>
                <a:lnTo>
                  <a:pt x="3031067" y="999067"/>
                </a:lnTo>
                <a:lnTo>
                  <a:pt x="2933375" y="999067"/>
                </a:lnTo>
                <a:lnTo>
                  <a:pt x="2933375" y="984738"/>
                </a:lnTo>
                <a:lnTo>
                  <a:pt x="2881272" y="984738"/>
                </a:lnTo>
                <a:lnTo>
                  <a:pt x="2881272" y="978226"/>
                </a:lnTo>
                <a:lnTo>
                  <a:pt x="2834380" y="978226"/>
                </a:lnTo>
                <a:lnTo>
                  <a:pt x="2834380" y="959990"/>
                </a:lnTo>
                <a:lnTo>
                  <a:pt x="2801816" y="959990"/>
                </a:lnTo>
                <a:lnTo>
                  <a:pt x="2801816" y="944359"/>
                </a:lnTo>
                <a:lnTo>
                  <a:pt x="2737990" y="944359"/>
                </a:lnTo>
                <a:lnTo>
                  <a:pt x="2737990" y="930031"/>
                </a:lnTo>
                <a:lnTo>
                  <a:pt x="2563446" y="930031"/>
                </a:lnTo>
                <a:lnTo>
                  <a:pt x="2563446" y="919610"/>
                </a:lnTo>
                <a:lnTo>
                  <a:pt x="2507436" y="919610"/>
                </a:lnTo>
                <a:lnTo>
                  <a:pt x="2507436" y="905282"/>
                </a:lnTo>
                <a:lnTo>
                  <a:pt x="2469662" y="905282"/>
                </a:lnTo>
                <a:lnTo>
                  <a:pt x="2469662" y="890954"/>
                </a:lnTo>
                <a:lnTo>
                  <a:pt x="2378482" y="890954"/>
                </a:lnTo>
                <a:lnTo>
                  <a:pt x="2378482" y="867508"/>
                </a:lnTo>
                <a:lnTo>
                  <a:pt x="2345918" y="867508"/>
                </a:lnTo>
                <a:lnTo>
                  <a:pt x="2345918" y="847969"/>
                </a:lnTo>
                <a:lnTo>
                  <a:pt x="2302933" y="847969"/>
                </a:lnTo>
                <a:lnTo>
                  <a:pt x="2302933" y="834944"/>
                </a:lnTo>
                <a:lnTo>
                  <a:pt x="2226082" y="834944"/>
                </a:lnTo>
                <a:lnTo>
                  <a:pt x="2226082" y="806287"/>
                </a:lnTo>
                <a:lnTo>
                  <a:pt x="2155744" y="806287"/>
                </a:lnTo>
                <a:lnTo>
                  <a:pt x="2155744" y="782841"/>
                </a:lnTo>
                <a:lnTo>
                  <a:pt x="2035908" y="782841"/>
                </a:lnTo>
                <a:lnTo>
                  <a:pt x="2035908" y="767210"/>
                </a:lnTo>
                <a:lnTo>
                  <a:pt x="1969477" y="767210"/>
                </a:lnTo>
                <a:lnTo>
                  <a:pt x="1969477" y="754185"/>
                </a:lnTo>
                <a:lnTo>
                  <a:pt x="1923887" y="754185"/>
                </a:lnTo>
                <a:lnTo>
                  <a:pt x="1923887" y="747672"/>
                </a:lnTo>
                <a:lnTo>
                  <a:pt x="1873087" y="747672"/>
                </a:lnTo>
                <a:lnTo>
                  <a:pt x="1873087" y="734646"/>
                </a:lnTo>
                <a:lnTo>
                  <a:pt x="1836616" y="734646"/>
                </a:lnTo>
                <a:lnTo>
                  <a:pt x="1836616" y="724226"/>
                </a:lnTo>
                <a:lnTo>
                  <a:pt x="1814472" y="724226"/>
                </a:lnTo>
                <a:lnTo>
                  <a:pt x="1814472" y="704687"/>
                </a:lnTo>
                <a:lnTo>
                  <a:pt x="1764975" y="704687"/>
                </a:lnTo>
                <a:lnTo>
                  <a:pt x="1764975" y="695569"/>
                </a:lnTo>
                <a:lnTo>
                  <a:pt x="1715477" y="695569"/>
                </a:lnTo>
                <a:lnTo>
                  <a:pt x="1715477" y="679938"/>
                </a:lnTo>
                <a:lnTo>
                  <a:pt x="1677703" y="679938"/>
                </a:lnTo>
                <a:lnTo>
                  <a:pt x="1677703" y="663005"/>
                </a:lnTo>
                <a:lnTo>
                  <a:pt x="1642533" y="663005"/>
                </a:lnTo>
                <a:lnTo>
                  <a:pt x="1642533" y="653887"/>
                </a:lnTo>
                <a:lnTo>
                  <a:pt x="1570892" y="653887"/>
                </a:lnTo>
                <a:lnTo>
                  <a:pt x="1570892" y="630441"/>
                </a:lnTo>
                <a:lnTo>
                  <a:pt x="1530513" y="630441"/>
                </a:lnTo>
                <a:lnTo>
                  <a:pt x="1537026" y="623928"/>
                </a:lnTo>
                <a:lnTo>
                  <a:pt x="1513580" y="623928"/>
                </a:lnTo>
                <a:lnTo>
                  <a:pt x="1513580" y="603087"/>
                </a:lnTo>
                <a:lnTo>
                  <a:pt x="1460175" y="603087"/>
                </a:lnTo>
                <a:lnTo>
                  <a:pt x="1460175" y="588759"/>
                </a:lnTo>
                <a:lnTo>
                  <a:pt x="1426308" y="588759"/>
                </a:lnTo>
                <a:lnTo>
                  <a:pt x="1434123" y="580944"/>
                </a:lnTo>
                <a:lnTo>
                  <a:pt x="1396349" y="580944"/>
                </a:lnTo>
                <a:lnTo>
                  <a:pt x="1396349" y="554892"/>
                </a:lnTo>
                <a:lnTo>
                  <a:pt x="1368995" y="554892"/>
                </a:lnTo>
                <a:lnTo>
                  <a:pt x="1368995" y="541867"/>
                </a:lnTo>
                <a:lnTo>
                  <a:pt x="1310380" y="541867"/>
                </a:lnTo>
                <a:lnTo>
                  <a:pt x="1310380" y="524933"/>
                </a:lnTo>
                <a:lnTo>
                  <a:pt x="1273908" y="524933"/>
                </a:lnTo>
                <a:lnTo>
                  <a:pt x="1273908" y="510605"/>
                </a:lnTo>
                <a:lnTo>
                  <a:pt x="1249159" y="510605"/>
                </a:lnTo>
                <a:lnTo>
                  <a:pt x="1249159" y="491067"/>
                </a:lnTo>
                <a:lnTo>
                  <a:pt x="1207477" y="491067"/>
                </a:lnTo>
                <a:lnTo>
                  <a:pt x="1207477" y="480646"/>
                </a:lnTo>
                <a:lnTo>
                  <a:pt x="1174913" y="480646"/>
                </a:lnTo>
                <a:lnTo>
                  <a:pt x="1174913" y="468923"/>
                </a:lnTo>
                <a:lnTo>
                  <a:pt x="1146257" y="468923"/>
                </a:lnTo>
                <a:lnTo>
                  <a:pt x="1146257" y="457200"/>
                </a:lnTo>
                <a:lnTo>
                  <a:pt x="1099364" y="457200"/>
                </a:lnTo>
                <a:lnTo>
                  <a:pt x="1099364" y="445477"/>
                </a:lnTo>
                <a:lnTo>
                  <a:pt x="1070708" y="445477"/>
                </a:lnTo>
                <a:lnTo>
                  <a:pt x="1070708" y="424636"/>
                </a:lnTo>
                <a:lnTo>
                  <a:pt x="1019908" y="424636"/>
                </a:lnTo>
                <a:lnTo>
                  <a:pt x="1019908" y="410308"/>
                </a:lnTo>
                <a:lnTo>
                  <a:pt x="982133" y="410308"/>
                </a:lnTo>
                <a:lnTo>
                  <a:pt x="982133" y="399887"/>
                </a:lnTo>
                <a:lnTo>
                  <a:pt x="962595" y="399887"/>
                </a:lnTo>
                <a:lnTo>
                  <a:pt x="962595" y="389467"/>
                </a:lnTo>
                <a:lnTo>
                  <a:pt x="943057" y="389467"/>
                </a:lnTo>
                <a:lnTo>
                  <a:pt x="943057" y="371231"/>
                </a:lnTo>
                <a:lnTo>
                  <a:pt x="911795" y="371231"/>
                </a:lnTo>
                <a:lnTo>
                  <a:pt x="911795" y="359508"/>
                </a:lnTo>
                <a:lnTo>
                  <a:pt x="877928" y="359508"/>
                </a:lnTo>
                <a:lnTo>
                  <a:pt x="877928" y="342574"/>
                </a:lnTo>
                <a:lnTo>
                  <a:pt x="859692" y="342574"/>
                </a:lnTo>
                <a:lnTo>
                  <a:pt x="859692" y="329549"/>
                </a:lnTo>
                <a:lnTo>
                  <a:pt x="840154" y="329549"/>
                </a:lnTo>
                <a:lnTo>
                  <a:pt x="840154" y="319128"/>
                </a:lnTo>
                <a:lnTo>
                  <a:pt x="812800" y="319128"/>
                </a:lnTo>
                <a:lnTo>
                  <a:pt x="812800" y="307405"/>
                </a:lnTo>
                <a:lnTo>
                  <a:pt x="791959" y="307405"/>
                </a:lnTo>
                <a:lnTo>
                  <a:pt x="791959" y="294379"/>
                </a:lnTo>
                <a:lnTo>
                  <a:pt x="771118" y="294379"/>
                </a:lnTo>
                <a:lnTo>
                  <a:pt x="771118" y="286564"/>
                </a:lnTo>
                <a:lnTo>
                  <a:pt x="721621" y="286564"/>
                </a:lnTo>
                <a:lnTo>
                  <a:pt x="721621" y="264421"/>
                </a:lnTo>
                <a:lnTo>
                  <a:pt x="669518" y="264421"/>
                </a:lnTo>
                <a:lnTo>
                  <a:pt x="669518" y="244882"/>
                </a:lnTo>
                <a:lnTo>
                  <a:pt x="639559" y="244882"/>
                </a:lnTo>
                <a:lnTo>
                  <a:pt x="639559" y="233159"/>
                </a:lnTo>
                <a:lnTo>
                  <a:pt x="614810" y="233159"/>
                </a:lnTo>
                <a:lnTo>
                  <a:pt x="614810" y="221436"/>
                </a:lnTo>
                <a:lnTo>
                  <a:pt x="565313" y="221436"/>
                </a:lnTo>
                <a:lnTo>
                  <a:pt x="565313" y="203200"/>
                </a:lnTo>
                <a:lnTo>
                  <a:pt x="496277" y="203200"/>
                </a:lnTo>
                <a:lnTo>
                  <a:pt x="496277" y="188872"/>
                </a:lnTo>
                <a:lnTo>
                  <a:pt x="451990" y="188872"/>
                </a:lnTo>
                <a:lnTo>
                  <a:pt x="451990" y="170636"/>
                </a:lnTo>
                <a:lnTo>
                  <a:pt x="424636" y="170636"/>
                </a:lnTo>
                <a:lnTo>
                  <a:pt x="424636" y="155005"/>
                </a:lnTo>
                <a:lnTo>
                  <a:pt x="384257" y="155005"/>
                </a:lnTo>
                <a:lnTo>
                  <a:pt x="384257" y="140677"/>
                </a:lnTo>
                <a:lnTo>
                  <a:pt x="346482" y="140677"/>
                </a:lnTo>
                <a:lnTo>
                  <a:pt x="346482" y="125046"/>
                </a:lnTo>
                <a:lnTo>
                  <a:pt x="321733" y="125046"/>
                </a:lnTo>
                <a:lnTo>
                  <a:pt x="321733" y="125046"/>
                </a:lnTo>
                <a:lnTo>
                  <a:pt x="321733" y="131559"/>
                </a:lnTo>
                <a:lnTo>
                  <a:pt x="321733" y="118533"/>
                </a:lnTo>
                <a:lnTo>
                  <a:pt x="293077" y="118533"/>
                </a:lnTo>
                <a:lnTo>
                  <a:pt x="293077" y="100297"/>
                </a:lnTo>
                <a:lnTo>
                  <a:pt x="267026" y="100297"/>
                </a:lnTo>
                <a:lnTo>
                  <a:pt x="267026" y="92482"/>
                </a:lnTo>
                <a:lnTo>
                  <a:pt x="239672" y="92482"/>
                </a:lnTo>
                <a:lnTo>
                  <a:pt x="239672" y="74246"/>
                </a:lnTo>
                <a:lnTo>
                  <a:pt x="203200" y="74246"/>
                </a:lnTo>
                <a:lnTo>
                  <a:pt x="203200" y="58615"/>
                </a:lnTo>
                <a:lnTo>
                  <a:pt x="177149" y="58615"/>
                </a:lnTo>
                <a:lnTo>
                  <a:pt x="177149" y="41682"/>
                </a:lnTo>
                <a:lnTo>
                  <a:pt x="148492" y="41682"/>
                </a:lnTo>
                <a:lnTo>
                  <a:pt x="148492" y="23446"/>
                </a:lnTo>
                <a:lnTo>
                  <a:pt x="105508" y="23446"/>
                </a:lnTo>
                <a:lnTo>
                  <a:pt x="105508" y="10421"/>
                </a:lnTo>
                <a:lnTo>
                  <a:pt x="28657" y="10421"/>
                </a:lnTo>
                <a:lnTo>
                  <a:pt x="28657" y="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58" name="Google Shape;1958;g247f718b2f6_0_2810"/>
          <p:cNvSpPr/>
          <p:nvPr/>
        </p:nvSpPr>
        <p:spPr>
          <a:xfrm>
            <a:off x="2805628" y="1492558"/>
            <a:ext cx="6660296" cy="2110764"/>
          </a:xfrm>
          <a:custGeom>
            <a:avLst/>
            <a:gdLst/>
            <a:ahLst/>
            <a:cxnLst/>
            <a:rect l="l" t="t" r="r" b="b"/>
            <a:pathLst>
              <a:path w="6643687" h="2100263" extrusionOk="0">
                <a:moveTo>
                  <a:pt x="0" y="0"/>
                </a:moveTo>
                <a:lnTo>
                  <a:pt x="0" y="2100263"/>
                </a:lnTo>
                <a:lnTo>
                  <a:pt x="6643687" y="2100263"/>
                </a:lnTo>
              </a:path>
            </a:pathLst>
          </a:cu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59" name="Google Shape;1959;g247f718b2f6_0_2810"/>
          <p:cNvSpPr txBox="1"/>
          <p:nvPr/>
        </p:nvSpPr>
        <p:spPr>
          <a:xfrm>
            <a:off x="7230592" y="2116743"/>
            <a:ext cx="6177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tr-TR" sz="14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60" name="Google Shape;1960;g247f718b2f6_0_2810"/>
          <p:cNvSpPr txBox="1"/>
          <p:nvPr/>
        </p:nvSpPr>
        <p:spPr>
          <a:xfrm>
            <a:off x="7221261" y="2580039"/>
            <a:ext cx="6177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tr-TR" sz="1400" b="0" i="0" u="none" strike="noStrike" kern="1200" cap="none" spc="0" normalizeH="0" baseline="0" noProof="0">
                <a:ln>
                  <a:noFill/>
                </a:ln>
                <a:solidFill>
                  <a:srgbClr val="000000"/>
                </a:solidFill>
                <a:effectLst/>
                <a:uLnTx/>
                <a:uFillTx/>
                <a:latin typeface="Calibri"/>
                <a:ea typeface="Calibri"/>
                <a:cs typeface="Calibri"/>
                <a:sym typeface="Calibri"/>
              </a:rPr>
              <a:t>38%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61" name="Google Shape;1961;g247f718b2f6_0_2810"/>
          <p:cNvSpPr txBox="1"/>
          <p:nvPr/>
        </p:nvSpPr>
        <p:spPr>
          <a:xfrm>
            <a:off x="3098801" y="2808699"/>
            <a:ext cx="1016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Dara-Rd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Rd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962" name="Google Shape;1962;g247f718b2f6_0_2810"/>
          <p:cNvCxnSpPr/>
          <p:nvPr/>
        </p:nvCxnSpPr>
        <p:spPr>
          <a:xfrm>
            <a:off x="2961525" y="2987484"/>
            <a:ext cx="192600" cy="0"/>
          </a:xfrm>
          <a:prstGeom prst="straightConnector1">
            <a:avLst/>
          </a:prstGeom>
          <a:noFill/>
          <a:ln w="28575" cap="flat" cmpd="sng">
            <a:solidFill>
              <a:schemeClr val="accent1"/>
            </a:solidFill>
            <a:prstDash val="solid"/>
            <a:round/>
            <a:headEnd type="none" w="sm" len="sm"/>
            <a:tailEnd type="none" w="sm" len="sm"/>
          </a:ln>
        </p:spPr>
      </p:cxnSp>
      <p:cxnSp>
        <p:nvCxnSpPr>
          <p:cNvPr id="1963" name="Google Shape;1963;g247f718b2f6_0_2810"/>
          <p:cNvCxnSpPr/>
          <p:nvPr/>
        </p:nvCxnSpPr>
        <p:spPr>
          <a:xfrm>
            <a:off x="2961525" y="3231496"/>
            <a:ext cx="192600" cy="0"/>
          </a:xfrm>
          <a:prstGeom prst="straightConnector1">
            <a:avLst/>
          </a:prstGeom>
          <a:noFill/>
          <a:ln w="28575" cap="flat" cmpd="sng">
            <a:solidFill>
              <a:schemeClr val="accent3"/>
            </a:solidFill>
            <a:prstDash val="solid"/>
            <a:round/>
            <a:headEnd type="none" w="sm" len="sm"/>
            <a:tailEnd type="none" w="sm" len="sm"/>
          </a:ln>
        </p:spPr>
      </p:cxnSp>
      <p:sp>
        <p:nvSpPr>
          <p:cNvPr id="1964" name="Google Shape;1964;g247f718b2f6_0_2810"/>
          <p:cNvSpPr txBox="1"/>
          <p:nvPr/>
        </p:nvSpPr>
        <p:spPr>
          <a:xfrm>
            <a:off x="2814829" y="5785151"/>
            <a:ext cx="33741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HR 0.68 (95% Cl: 0.53-0.86; </a:t>
            </a:r>
            <a:r>
              <a:rPr kumimoji="0" lang="tr-TR" sz="1600" b="0" i="1" u="none" strike="noStrike" kern="1200" cap="none" spc="0" normalizeH="0" baseline="0" noProof="0">
                <a:ln>
                  <a:noFill/>
                </a:ln>
                <a:solidFill>
                  <a:srgbClr val="000000"/>
                </a:solidFill>
                <a:effectLst/>
                <a:uLnTx/>
                <a:uFillTx/>
                <a:latin typeface="Calibri"/>
                <a:ea typeface="Calibri"/>
                <a:cs typeface="Calibri"/>
                <a:sym typeface="Calibri"/>
              </a:rPr>
              <a:t>P </a:t>
            </a: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 .0013)</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65" name="Google Shape;1965;g247f718b2f6_0_2810"/>
          <p:cNvSpPr txBox="1"/>
          <p:nvPr/>
        </p:nvSpPr>
        <p:spPr>
          <a:xfrm>
            <a:off x="4684897" y="6349424"/>
            <a:ext cx="3282300" cy="338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966" name="Google Shape;1966;g247f718b2f6_0_2810"/>
          <p:cNvGrpSpPr/>
          <p:nvPr/>
        </p:nvGrpSpPr>
        <p:grpSpPr>
          <a:xfrm>
            <a:off x="2677945" y="6146708"/>
            <a:ext cx="7112628" cy="85260"/>
            <a:chOff x="2677945" y="6066581"/>
            <a:chExt cx="7112628" cy="239830"/>
          </a:xfrm>
        </p:grpSpPr>
        <p:cxnSp>
          <p:nvCxnSpPr>
            <p:cNvPr id="1967" name="Google Shape;1967;g247f718b2f6_0_2810"/>
            <p:cNvCxnSpPr/>
            <p:nvPr/>
          </p:nvCxnSpPr>
          <p:spPr>
            <a:xfrm>
              <a:off x="2677945"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68" name="Google Shape;1968;g247f718b2f6_0_2810"/>
            <p:cNvCxnSpPr/>
            <p:nvPr/>
          </p:nvCxnSpPr>
          <p:spPr>
            <a:xfrm>
              <a:off x="3270664"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69" name="Google Shape;1969;g247f718b2f6_0_2810"/>
            <p:cNvCxnSpPr/>
            <p:nvPr/>
          </p:nvCxnSpPr>
          <p:spPr>
            <a:xfrm>
              <a:off x="3863383"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0" name="Google Shape;1970;g247f718b2f6_0_2810"/>
            <p:cNvCxnSpPr/>
            <p:nvPr/>
          </p:nvCxnSpPr>
          <p:spPr>
            <a:xfrm>
              <a:off x="4456102"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1" name="Google Shape;1971;g247f718b2f6_0_2810"/>
            <p:cNvCxnSpPr/>
            <p:nvPr/>
          </p:nvCxnSpPr>
          <p:spPr>
            <a:xfrm>
              <a:off x="5048821"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2" name="Google Shape;1972;g247f718b2f6_0_2810"/>
            <p:cNvCxnSpPr/>
            <p:nvPr/>
          </p:nvCxnSpPr>
          <p:spPr>
            <a:xfrm>
              <a:off x="5641540"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3" name="Google Shape;1973;g247f718b2f6_0_2810"/>
            <p:cNvCxnSpPr/>
            <p:nvPr/>
          </p:nvCxnSpPr>
          <p:spPr>
            <a:xfrm>
              <a:off x="6234259"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4" name="Google Shape;1974;g247f718b2f6_0_2810"/>
            <p:cNvCxnSpPr/>
            <p:nvPr/>
          </p:nvCxnSpPr>
          <p:spPr>
            <a:xfrm>
              <a:off x="6826978"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5" name="Google Shape;1975;g247f718b2f6_0_2810"/>
            <p:cNvCxnSpPr/>
            <p:nvPr/>
          </p:nvCxnSpPr>
          <p:spPr>
            <a:xfrm>
              <a:off x="7419697"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6" name="Google Shape;1976;g247f718b2f6_0_2810"/>
            <p:cNvCxnSpPr/>
            <p:nvPr/>
          </p:nvCxnSpPr>
          <p:spPr>
            <a:xfrm>
              <a:off x="8012416"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7" name="Google Shape;1977;g247f718b2f6_0_2810"/>
            <p:cNvCxnSpPr/>
            <p:nvPr/>
          </p:nvCxnSpPr>
          <p:spPr>
            <a:xfrm>
              <a:off x="8605135"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8" name="Google Shape;1978;g247f718b2f6_0_2810"/>
            <p:cNvCxnSpPr/>
            <p:nvPr/>
          </p:nvCxnSpPr>
          <p:spPr>
            <a:xfrm>
              <a:off x="9197854" y="6091311"/>
              <a:ext cx="0" cy="215100"/>
            </a:xfrm>
            <a:prstGeom prst="straightConnector1">
              <a:avLst/>
            </a:prstGeom>
            <a:noFill/>
            <a:ln w="28575" cap="flat" cmpd="sng">
              <a:solidFill>
                <a:schemeClr val="dk2"/>
              </a:solidFill>
              <a:prstDash val="solid"/>
              <a:round/>
              <a:headEnd type="none" w="sm" len="sm"/>
              <a:tailEnd type="none" w="sm" len="sm"/>
            </a:ln>
          </p:spPr>
        </p:cxnSp>
        <p:cxnSp>
          <p:nvCxnSpPr>
            <p:cNvPr id="1979" name="Google Shape;1979;g247f718b2f6_0_2810"/>
            <p:cNvCxnSpPr/>
            <p:nvPr/>
          </p:nvCxnSpPr>
          <p:spPr>
            <a:xfrm>
              <a:off x="9790573" y="6066581"/>
              <a:ext cx="0" cy="239700"/>
            </a:xfrm>
            <a:prstGeom prst="straightConnector1">
              <a:avLst/>
            </a:prstGeom>
            <a:noFill/>
            <a:ln w="28575" cap="flat" cmpd="sng">
              <a:solidFill>
                <a:schemeClr val="dk2"/>
              </a:solidFill>
              <a:prstDash val="solid"/>
              <a:round/>
              <a:headEnd type="none" w="sm" len="sm"/>
              <a:tailEnd type="none" w="sm" len="sm"/>
            </a:ln>
          </p:spPr>
        </p:cxnSp>
      </p:grpSp>
      <p:sp>
        <p:nvSpPr>
          <p:cNvPr id="1980" name="Google Shape;1980;g247f718b2f6_0_2810"/>
          <p:cNvSpPr txBox="1"/>
          <p:nvPr/>
        </p:nvSpPr>
        <p:spPr>
          <a:xfrm>
            <a:off x="2373363" y="5966716"/>
            <a:ext cx="304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1" name="Google Shape;1981;g247f718b2f6_0_2810"/>
          <p:cNvSpPr txBox="1"/>
          <p:nvPr/>
        </p:nvSpPr>
        <p:spPr>
          <a:xfrm>
            <a:off x="2533529" y="6141442"/>
            <a:ext cx="304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2" name="Google Shape;1982;g247f718b2f6_0_2810"/>
          <p:cNvSpPr txBox="1"/>
          <p:nvPr/>
        </p:nvSpPr>
        <p:spPr>
          <a:xfrm>
            <a:off x="2258336" y="5551741"/>
            <a:ext cx="454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3" name="Google Shape;1983;g247f718b2f6_0_2810"/>
          <p:cNvSpPr txBox="1"/>
          <p:nvPr/>
        </p:nvSpPr>
        <p:spPr>
          <a:xfrm>
            <a:off x="2258336" y="5151327"/>
            <a:ext cx="454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4" name="Google Shape;1984;g247f718b2f6_0_2810"/>
          <p:cNvSpPr txBox="1"/>
          <p:nvPr/>
        </p:nvSpPr>
        <p:spPr>
          <a:xfrm>
            <a:off x="2258336" y="4724704"/>
            <a:ext cx="454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5" name="Google Shape;1985;g247f718b2f6_0_2810"/>
          <p:cNvSpPr txBox="1"/>
          <p:nvPr/>
        </p:nvSpPr>
        <p:spPr>
          <a:xfrm>
            <a:off x="2258336" y="4324290"/>
            <a:ext cx="454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80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6" name="Google Shape;1986;g247f718b2f6_0_2810"/>
          <p:cNvSpPr txBox="1"/>
          <p:nvPr/>
        </p:nvSpPr>
        <p:spPr>
          <a:xfrm>
            <a:off x="2154948" y="3904947"/>
            <a:ext cx="583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7" name="Google Shape;1987;g247f718b2f6_0_2810"/>
          <p:cNvSpPr txBox="1"/>
          <p:nvPr/>
        </p:nvSpPr>
        <p:spPr>
          <a:xfrm>
            <a:off x="3121773" y="6141442"/>
            <a:ext cx="304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8" name="Google Shape;1988;g247f718b2f6_0_2810"/>
          <p:cNvSpPr txBox="1"/>
          <p:nvPr/>
        </p:nvSpPr>
        <p:spPr>
          <a:xfrm>
            <a:off x="3645952"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89" name="Google Shape;1989;g247f718b2f6_0_2810"/>
          <p:cNvSpPr txBox="1"/>
          <p:nvPr/>
        </p:nvSpPr>
        <p:spPr>
          <a:xfrm>
            <a:off x="4256037"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0" name="Google Shape;1990;g247f718b2f6_0_2810"/>
          <p:cNvSpPr txBox="1"/>
          <p:nvPr/>
        </p:nvSpPr>
        <p:spPr>
          <a:xfrm>
            <a:off x="4832633"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1" name="Google Shape;1991;g247f718b2f6_0_2810"/>
          <p:cNvSpPr txBox="1"/>
          <p:nvPr/>
        </p:nvSpPr>
        <p:spPr>
          <a:xfrm>
            <a:off x="5435438"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2" name="Google Shape;1992;g247f718b2f6_0_2810"/>
          <p:cNvSpPr txBox="1"/>
          <p:nvPr/>
        </p:nvSpPr>
        <p:spPr>
          <a:xfrm>
            <a:off x="6017858"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3" name="Google Shape;1993;g247f718b2f6_0_2810"/>
          <p:cNvSpPr txBox="1"/>
          <p:nvPr/>
        </p:nvSpPr>
        <p:spPr>
          <a:xfrm>
            <a:off x="6620663"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4" name="Google Shape;1994;g247f718b2f6_0_2810"/>
          <p:cNvSpPr txBox="1"/>
          <p:nvPr/>
        </p:nvSpPr>
        <p:spPr>
          <a:xfrm>
            <a:off x="7203083"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5" name="Google Shape;1995;g247f718b2f6_0_2810"/>
          <p:cNvSpPr txBox="1"/>
          <p:nvPr/>
        </p:nvSpPr>
        <p:spPr>
          <a:xfrm>
            <a:off x="7788415"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54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6" name="Google Shape;1996;g247f718b2f6_0_2810"/>
          <p:cNvSpPr txBox="1"/>
          <p:nvPr/>
        </p:nvSpPr>
        <p:spPr>
          <a:xfrm>
            <a:off x="8407237"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7" name="Google Shape;1997;g247f718b2f6_0_2810"/>
          <p:cNvSpPr txBox="1"/>
          <p:nvPr/>
        </p:nvSpPr>
        <p:spPr>
          <a:xfrm>
            <a:off x="8995481"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8" name="Google Shape;1998;g247f718b2f6_0_2810"/>
          <p:cNvSpPr txBox="1"/>
          <p:nvPr/>
        </p:nvSpPr>
        <p:spPr>
          <a:xfrm>
            <a:off x="9570621" y="6132706"/>
            <a:ext cx="46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72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99" name="Google Shape;1999;g247f718b2f6_0_2810"/>
          <p:cNvSpPr/>
          <p:nvPr/>
        </p:nvSpPr>
        <p:spPr>
          <a:xfrm>
            <a:off x="2674913" y="4099207"/>
            <a:ext cx="6849998" cy="742617"/>
          </a:xfrm>
          <a:custGeom>
            <a:avLst/>
            <a:gdLst/>
            <a:ahLst/>
            <a:cxnLst/>
            <a:rect l="l" t="t" r="r" b="b"/>
            <a:pathLst>
              <a:path w="6849998" h="742617" extrusionOk="0">
                <a:moveTo>
                  <a:pt x="6849998" y="742617"/>
                </a:moveTo>
                <a:lnTo>
                  <a:pt x="6195941" y="742617"/>
                </a:lnTo>
                <a:lnTo>
                  <a:pt x="6195941" y="686067"/>
                </a:lnTo>
                <a:lnTo>
                  <a:pt x="5860910" y="686067"/>
                </a:lnTo>
                <a:lnTo>
                  <a:pt x="5860910" y="675397"/>
                </a:lnTo>
                <a:lnTo>
                  <a:pt x="5821431" y="675397"/>
                </a:lnTo>
                <a:lnTo>
                  <a:pt x="5821431" y="665795"/>
                </a:lnTo>
                <a:lnTo>
                  <a:pt x="5775551" y="665795"/>
                </a:lnTo>
                <a:lnTo>
                  <a:pt x="5775551" y="655125"/>
                </a:lnTo>
                <a:lnTo>
                  <a:pt x="5539749" y="655125"/>
                </a:lnTo>
                <a:lnTo>
                  <a:pt x="5539749" y="647656"/>
                </a:lnTo>
                <a:lnTo>
                  <a:pt x="5504539" y="647656"/>
                </a:lnTo>
                <a:lnTo>
                  <a:pt x="5504539" y="636986"/>
                </a:lnTo>
                <a:lnTo>
                  <a:pt x="5165240" y="636986"/>
                </a:lnTo>
                <a:lnTo>
                  <a:pt x="5165240" y="626316"/>
                </a:lnTo>
                <a:lnTo>
                  <a:pt x="4929438" y="626316"/>
                </a:lnTo>
                <a:lnTo>
                  <a:pt x="4929438" y="625249"/>
                </a:lnTo>
                <a:lnTo>
                  <a:pt x="4713908" y="625249"/>
                </a:lnTo>
                <a:lnTo>
                  <a:pt x="4713908" y="613513"/>
                </a:lnTo>
                <a:lnTo>
                  <a:pt x="4687234" y="613513"/>
                </a:lnTo>
                <a:lnTo>
                  <a:pt x="4687234" y="606044"/>
                </a:lnTo>
                <a:lnTo>
                  <a:pt x="4500513" y="606044"/>
                </a:lnTo>
                <a:lnTo>
                  <a:pt x="4500513" y="597508"/>
                </a:lnTo>
                <a:lnTo>
                  <a:pt x="4465303" y="597508"/>
                </a:lnTo>
                <a:lnTo>
                  <a:pt x="4465303" y="585771"/>
                </a:lnTo>
                <a:lnTo>
                  <a:pt x="4402351" y="585771"/>
                </a:lnTo>
                <a:lnTo>
                  <a:pt x="4402351" y="579369"/>
                </a:lnTo>
                <a:lnTo>
                  <a:pt x="4289251" y="579369"/>
                </a:lnTo>
                <a:lnTo>
                  <a:pt x="4289251" y="567633"/>
                </a:lnTo>
                <a:lnTo>
                  <a:pt x="4233768" y="567633"/>
                </a:lnTo>
                <a:lnTo>
                  <a:pt x="4233768" y="560164"/>
                </a:lnTo>
                <a:lnTo>
                  <a:pt x="4198558" y="560164"/>
                </a:lnTo>
                <a:lnTo>
                  <a:pt x="4198558" y="535623"/>
                </a:lnTo>
                <a:lnTo>
                  <a:pt x="4184687" y="535623"/>
                </a:lnTo>
                <a:lnTo>
                  <a:pt x="4184687" y="526021"/>
                </a:lnTo>
                <a:lnTo>
                  <a:pt x="4092927" y="526021"/>
                </a:lnTo>
                <a:lnTo>
                  <a:pt x="4092927" y="515351"/>
                </a:lnTo>
                <a:lnTo>
                  <a:pt x="4020373" y="515351"/>
                </a:lnTo>
                <a:lnTo>
                  <a:pt x="4020373" y="505748"/>
                </a:lnTo>
                <a:lnTo>
                  <a:pt x="3913675" y="505748"/>
                </a:lnTo>
                <a:lnTo>
                  <a:pt x="3913675" y="498279"/>
                </a:lnTo>
                <a:lnTo>
                  <a:pt x="3891269" y="498279"/>
                </a:lnTo>
                <a:lnTo>
                  <a:pt x="3891269" y="486542"/>
                </a:lnTo>
                <a:lnTo>
                  <a:pt x="3792040" y="486542"/>
                </a:lnTo>
                <a:lnTo>
                  <a:pt x="3792040" y="475873"/>
                </a:lnTo>
                <a:lnTo>
                  <a:pt x="3762164" y="475873"/>
                </a:lnTo>
                <a:lnTo>
                  <a:pt x="3762164" y="469471"/>
                </a:lnTo>
                <a:lnTo>
                  <a:pt x="3703480" y="469471"/>
                </a:lnTo>
                <a:lnTo>
                  <a:pt x="3703480" y="455600"/>
                </a:lnTo>
                <a:lnTo>
                  <a:pt x="3589314" y="455600"/>
                </a:lnTo>
                <a:lnTo>
                  <a:pt x="3589314" y="449198"/>
                </a:lnTo>
                <a:lnTo>
                  <a:pt x="3515692" y="449198"/>
                </a:lnTo>
                <a:lnTo>
                  <a:pt x="3515692" y="442796"/>
                </a:lnTo>
                <a:lnTo>
                  <a:pt x="3487951" y="442796"/>
                </a:lnTo>
                <a:lnTo>
                  <a:pt x="3487951" y="438528"/>
                </a:lnTo>
                <a:lnTo>
                  <a:pt x="3403660" y="438528"/>
                </a:lnTo>
                <a:lnTo>
                  <a:pt x="3403660" y="419323"/>
                </a:lnTo>
                <a:lnTo>
                  <a:pt x="3276689" y="419323"/>
                </a:lnTo>
                <a:lnTo>
                  <a:pt x="3276689" y="410787"/>
                </a:lnTo>
                <a:lnTo>
                  <a:pt x="3255350" y="410787"/>
                </a:lnTo>
                <a:lnTo>
                  <a:pt x="3255350" y="405452"/>
                </a:lnTo>
                <a:lnTo>
                  <a:pt x="3208403" y="405452"/>
                </a:lnTo>
                <a:lnTo>
                  <a:pt x="3208403" y="396916"/>
                </a:lnTo>
                <a:lnTo>
                  <a:pt x="3180661" y="396916"/>
                </a:lnTo>
                <a:lnTo>
                  <a:pt x="3180661" y="385179"/>
                </a:lnTo>
                <a:lnTo>
                  <a:pt x="3078231" y="385179"/>
                </a:lnTo>
                <a:lnTo>
                  <a:pt x="3078231" y="370242"/>
                </a:lnTo>
                <a:lnTo>
                  <a:pt x="3022749" y="370242"/>
                </a:lnTo>
                <a:lnTo>
                  <a:pt x="3022749" y="370242"/>
                </a:lnTo>
                <a:lnTo>
                  <a:pt x="2997141" y="370242"/>
                </a:lnTo>
                <a:lnTo>
                  <a:pt x="2997141" y="355304"/>
                </a:lnTo>
                <a:lnTo>
                  <a:pt x="2964065" y="355304"/>
                </a:lnTo>
                <a:lnTo>
                  <a:pt x="2964065" y="348902"/>
                </a:lnTo>
                <a:lnTo>
                  <a:pt x="2790147" y="348902"/>
                </a:lnTo>
                <a:lnTo>
                  <a:pt x="2790147" y="337165"/>
                </a:lnTo>
                <a:lnTo>
                  <a:pt x="2654641" y="337165"/>
                </a:lnTo>
                <a:lnTo>
                  <a:pt x="2654641" y="328630"/>
                </a:lnTo>
                <a:lnTo>
                  <a:pt x="2381495" y="328630"/>
                </a:lnTo>
                <a:lnTo>
                  <a:pt x="2381495" y="311558"/>
                </a:lnTo>
                <a:lnTo>
                  <a:pt x="2319610" y="311558"/>
                </a:lnTo>
                <a:lnTo>
                  <a:pt x="2319610" y="299821"/>
                </a:lnTo>
                <a:lnTo>
                  <a:pt x="2271596" y="299821"/>
                </a:lnTo>
                <a:lnTo>
                  <a:pt x="2271596" y="288084"/>
                </a:lnTo>
                <a:lnTo>
                  <a:pt x="2226783" y="288084"/>
                </a:lnTo>
                <a:lnTo>
                  <a:pt x="2226783" y="281683"/>
                </a:lnTo>
                <a:lnTo>
                  <a:pt x="2206511" y="281683"/>
                </a:lnTo>
                <a:lnTo>
                  <a:pt x="2206511" y="277415"/>
                </a:lnTo>
                <a:lnTo>
                  <a:pt x="2181970" y="277415"/>
                </a:lnTo>
                <a:lnTo>
                  <a:pt x="2181970" y="260343"/>
                </a:lnTo>
                <a:lnTo>
                  <a:pt x="2031526" y="260343"/>
                </a:lnTo>
                <a:lnTo>
                  <a:pt x="2031526" y="249673"/>
                </a:lnTo>
                <a:lnTo>
                  <a:pt x="2011254" y="249673"/>
                </a:lnTo>
                <a:lnTo>
                  <a:pt x="2011254" y="233669"/>
                </a:lnTo>
                <a:lnTo>
                  <a:pt x="1987780" y="233669"/>
                </a:lnTo>
                <a:lnTo>
                  <a:pt x="1987780" y="218731"/>
                </a:lnTo>
                <a:lnTo>
                  <a:pt x="1950436" y="218731"/>
                </a:lnTo>
                <a:lnTo>
                  <a:pt x="1950436" y="211262"/>
                </a:lnTo>
                <a:lnTo>
                  <a:pt x="1818131" y="211262"/>
                </a:lnTo>
                <a:lnTo>
                  <a:pt x="1818131" y="199525"/>
                </a:lnTo>
                <a:lnTo>
                  <a:pt x="1751978" y="199525"/>
                </a:lnTo>
                <a:lnTo>
                  <a:pt x="1751978" y="192056"/>
                </a:lnTo>
                <a:lnTo>
                  <a:pt x="1630343" y="192056"/>
                </a:lnTo>
                <a:lnTo>
                  <a:pt x="1630343" y="184588"/>
                </a:lnTo>
                <a:lnTo>
                  <a:pt x="1507640" y="184588"/>
                </a:lnTo>
                <a:lnTo>
                  <a:pt x="1507640" y="173918"/>
                </a:lnTo>
                <a:lnTo>
                  <a:pt x="1335857" y="173918"/>
                </a:lnTo>
                <a:lnTo>
                  <a:pt x="1335857" y="165382"/>
                </a:lnTo>
                <a:lnTo>
                  <a:pt x="1244097" y="165382"/>
                </a:lnTo>
                <a:lnTo>
                  <a:pt x="1244097" y="158980"/>
                </a:lnTo>
                <a:lnTo>
                  <a:pt x="1193949" y="158980"/>
                </a:lnTo>
                <a:lnTo>
                  <a:pt x="1193949" y="148310"/>
                </a:lnTo>
                <a:lnTo>
                  <a:pt x="1073380" y="148310"/>
                </a:lnTo>
                <a:lnTo>
                  <a:pt x="1073380" y="134440"/>
                </a:lnTo>
                <a:lnTo>
                  <a:pt x="1020031" y="134440"/>
                </a:lnTo>
                <a:lnTo>
                  <a:pt x="1020031" y="125904"/>
                </a:lnTo>
                <a:lnTo>
                  <a:pt x="947477" y="125904"/>
                </a:lnTo>
                <a:lnTo>
                  <a:pt x="947477" y="121636"/>
                </a:lnTo>
                <a:lnTo>
                  <a:pt x="841846" y="121636"/>
                </a:lnTo>
                <a:lnTo>
                  <a:pt x="841846" y="108832"/>
                </a:lnTo>
                <a:lnTo>
                  <a:pt x="670062" y="108832"/>
                </a:lnTo>
                <a:lnTo>
                  <a:pt x="670062" y="103497"/>
                </a:lnTo>
                <a:lnTo>
                  <a:pt x="473739" y="103497"/>
                </a:lnTo>
                <a:lnTo>
                  <a:pt x="468404" y="98162"/>
                </a:lnTo>
                <a:lnTo>
                  <a:pt x="405452" y="98162"/>
                </a:lnTo>
                <a:lnTo>
                  <a:pt x="405452" y="91761"/>
                </a:lnTo>
                <a:lnTo>
                  <a:pt x="324362" y="91761"/>
                </a:lnTo>
                <a:lnTo>
                  <a:pt x="324362" y="82158"/>
                </a:lnTo>
                <a:lnTo>
                  <a:pt x="292352" y="82158"/>
                </a:lnTo>
                <a:lnTo>
                  <a:pt x="292352" y="67220"/>
                </a:lnTo>
                <a:lnTo>
                  <a:pt x="257142" y="67220"/>
                </a:lnTo>
                <a:lnTo>
                  <a:pt x="257142" y="57617"/>
                </a:lnTo>
                <a:lnTo>
                  <a:pt x="221932" y="57617"/>
                </a:lnTo>
                <a:lnTo>
                  <a:pt x="221932" y="49081"/>
                </a:lnTo>
                <a:lnTo>
                  <a:pt x="176052" y="49081"/>
                </a:lnTo>
                <a:lnTo>
                  <a:pt x="176052" y="40546"/>
                </a:lnTo>
                <a:lnTo>
                  <a:pt x="134440" y="40546"/>
                </a:lnTo>
                <a:lnTo>
                  <a:pt x="134440" y="34144"/>
                </a:lnTo>
                <a:lnTo>
                  <a:pt x="98162" y="34144"/>
                </a:lnTo>
                <a:lnTo>
                  <a:pt x="98162" y="29876"/>
                </a:lnTo>
                <a:lnTo>
                  <a:pt x="52282" y="29876"/>
                </a:lnTo>
                <a:lnTo>
                  <a:pt x="52282" y="0"/>
                </a:lnTo>
                <a:lnTo>
                  <a:pt x="0" y="0"/>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00" name="Google Shape;2000;g247f718b2f6_0_2810"/>
          <p:cNvSpPr/>
          <p:nvPr/>
        </p:nvSpPr>
        <p:spPr>
          <a:xfrm>
            <a:off x="2680758" y="4099452"/>
            <a:ext cx="6864350" cy="963083"/>
          </a:xfrm>
          <a:custGeom>
            <a:avLst/>
            <a:gdLst/>
            <a:ahLst/>
            <a:cxnLst/>
            <a:rect l="l" t="t" r="r" b="b"/>
            <a:pathLst>
              <a:path w="6864350" h="963083" extrusionOk="0">
                <a:moveTo>
                  <a:pt x="6864350" y="963083"/>
                </a:moveTo>
                <a:lnTo>
                  <a:pt x="5741459" y="963083"/>
                </a:lnTo>
                <a:lnTo>
                  <a:pt x="5741459" y="939800"/>
                </a:lnTo>
                <a:lnTo>
                  <a:pt x="5596467" y="939800"/>
                </a:lnTo>
                <a:lnTo>
                  <a:pt x="5596467" y="927100"/>
                </a:lnTo>
                <a:lnTo>
                  <a:pt x="5488517" y="927100"/>
                </a:lnTo>
                <a:lnTo>
                  <a:pt x="5488517" y="915458"/>
                </a:lnTo>
                <a:lnTo>
                  <a:pt x="5446184" y="915458"/>
                </a:lnTo>
                <a:lnTo>
                  <a:pt x="5446184" y="915458"/>
                </a:lnTo>
                <a:lnTo>
                  <a:pt x="5386917" y="915458"/>
                </a:lnTo>
                <a:lnTo>
                  <a:pt x="5386917" y="892175"/>
                </a:lnTo>
                <a:lnTo>
                  <a:pt x="5284259" y="892175"/>
                </a:lnTo>
                <a:lnTo>
                  <a:pt x="5284259" y="882650"/>
                </a:lnTo>
                <a:lnTo>
                  <a:pt x="5183717" y="882650"/>
                </a:lnTo>
                <a:lnTo>
                  <a:pt x="5183717" y="871008"/>
                </a:lnTo>
                <a:lnTo>
                  <a:pt x="5137150" y="871008"/>
                </a:lnTo>
                <a:lnTo>
                  <a:pt x="5137150" y="851958"/>
                </a:lnTo>
                <a:lnTo>
                  <a:pt x="5080000" y="851958"/>
                </a:lnTo>
                <a:lnTo>
                  <a:pt x="5080000" y="841375"/>
                </a:lnTo>
                <a:lnTo>
                  <a:pt x="5044017" y="841375"/>
                </a:lnTo>
                <a:lnTo>
                  <a:pt x="5044017" y="828675"/>
                </a:lnTo>
                <a:lnTo>
                  <a:pt x="4967817" y="828675"/>
                </a:lnTo>
                <a:lnTo>
                  <a:pt x="4967817" y="819150"/>
                </a:lnTo>
                <a:lnTo>
                  <a:pt x="4930775" y="819150"/>
                </a:lnTo>
                <a:lnTo>
                  <a:pt x="4930775" y="805392"/>
                </a:lnTo>
                <a:lnTo>
                  <a:pt x="4835525" y="805392"/>
                </a:lnTo>
                <a:lnTo>
                  <a:pt x="4835525" y="795867"/>
                </a:lnTo>
                <a:lnTo>
                  <a:pt x="4808009" y="795867"/>
                </a:lnTo>
                <a:lnTo>
                  <a:pt x="4808009" y="777875"/>
                </a:lnTo>
                <a:lnTo>
                  <a:pt x="4718050" y="777875"/>
                </a:lnTo>
                <a:lnTo>
                  <a:pt x="4718050" y="762000"/>
                </a:lnTo>
                <a:lnTo>
                  <a:pt x="4667250" y="762000"/>
                </a:lnTo>
                <a:lnTo>
                  <a:pt x="4667250" y="754592"/>
                </a:lnTo>
                <a:lnTo>
                  <a:pt x="4619625" y="754592"/>
                </a:lnTo>
                <a:lnTo>
                  <a:pt x="4619625" y="740833"/>
                </a:lnTo>
                <a:lnTo>
                  <a:pt x="4602692" y="740833"/>
                </a:lnTo>
                <a:lnTo>
                  <a:pt x="4602692" y="731308"/>
                </a:lnTo>
                <a:lnTo>
                  <a:pt x="4530725" y="731308"/>
                </a:lnTo>
                <a:lnTo>
                  <a:pt x="4530725" y="717550"/>
                </a:lnTo>
                <a:lnTo>
                  <a:pt x="4385734" y="717550"/>
                </a:lnTo>
                <a:lnTo>
                  <a:pt x="4385734" y="708025"/>
                </a:lnTo>
                <a:lnTo>
                  <a:pt x="4273550" y="708025"/>
                </a:lnTo>
                <a:lnTo>
                  <a:pt x="4273550" y="700617"/>
                </a:lnTo>
                <a:lnTo>
                  <a:pt x="4258734" y="700617"/>
                </a:lnTo>
                <a:lnTo>
                  <a:pt x="4258734" y="685800"/>
                </a:lnTo>
                <a:lnTo>
                  <a:pt x="4214284" y="685800"/>
                </a:lnTo>
                <a:lnTo>
                  <a:pt x="4214284" y="678392"/>
                </a:lnTo>
                <a:lnTo>
                  <a:pt x="4169834" y="678392"/>
                </a:lnTo>
                <a:lnTo>
                  <a:pt x="4169834" y="665692"/>
                </a:lnTo>
                <a:lnTo>
                  <a:pt x="4076700" y="665692"/>
                </a:lnTo>
                <a:lnTo>
                  <a:pt x="4076700" y="651933"/>
                </a:lnTo>
                <a:lnTo>
                  <a:pt x="3957109" y="651933"/>
                </a:lnTo>
                <a:lnTo>
                  <a:pt x="3957109" y="646642"/>
                </a:lnTo>
                <a:lnTo>
                  <a:pt x="3923242" y="646642"/>
                </a:lnTo>
                <a:lnTo>
                  <a:pt x="3923242" y="637117"/>
                </a:lnTo>
                <a:lnTo>
                  <a:pt x="3897842" y="637117"/>
                </a:lnTo>
                <a:lnTo>
                  <a:pt x="3897842" y="629708"/>
                </a:lnTo>
                <a:lnTo>
                  <a:pt x="3833284" y="629708"/>
                </a:lnTo>
                <a:lnTo>
                  <a:pt x="3833284" y="620183"/>
                </a:lnTo>
                <a:lnTo>
                  <a:pt x="3815292" y="620183"/>
                </a:lnTo>
                <a:lnTo>
                  <a:pt x="3815292" y="611717"/>
                </a:lnTo>
                <a:lnTo>
                  <a:pt x="3766609" y="611717"/>
                </a:lnTo>
                <a:lnTo>
                  <a:pt x="3766609" y="596900"/>
                </a:lnTo>
                <a:lnTo>
                  <a:pt x="3692525" y="596900"/>
                </a:lnTo>
                <a:lnTo>
                  <a:pt x="3692525" y="581025"/>
                </a:lnTo>
                <a:lnTo>
                  <a:pt x="3618442" y="581025"/>
                </a:lnTo>
                <a:lnTo>
                  <a:pt x="3618442" y="573617"/>
                </a:lnTo>
                <a:lnTo>
                  <a:pt x="3397250" y="573617"/>
                </a:lnTo>
                <a:lnTo>
                  <a:pt x="3397250" y="561975"/>
                </a:lnTo>
                <a:lnTo>
                  <a:pt x="3357034" y="561975"/>
                </a:lnTo>
                <a:lnTo>
                  <a:pt x="3357034" y="553508"/>
                </a:lnTo>
                <a:lnTo>
                  <a:pt x="3334809" y="553508"/>
                </a:lnTo>
                <a:lnTo>
                  <a:pt x="3334809" y="539750"/>
                </a:lnTo>
                <a:lnTo>
                  <a:pt x="3288242" y="539750"/>
                </a:lnTo>
                <a:lnTo>
                  <a:pt x="3286125" y="537633"/>
                </a:lnTo>
                <a:lnTo>
                  <a:pt x="3263900" y="537633"/>
                </a:lnTo>
                <a:lnTo>
                  <a:pt x="3263900" y="522817"/>
                </a:lnTo>
                <a:lnTo>
                  <a:pt x="3227917" y="522817"/>
                </a:lnTo>
                <a:lnTo>
                  <a:pt x="3227917" y="509058"/>
                </a:lnTo>
                <a:lnTo>
                  <a:pt x="3200400" y="509058"/>
                </a:lnTo>
                <a:lnTo>
                  <a:pt x="3200400" y="500592"/>
                </a:lnTo>
                <a:lnTo>
                  <a:pt x="3101975" y="500592"/>
                </a:lnTo>
                <a:lnTo>
                  <a:pt x="3098800" y="497417"/>
                </a:lnTo>
                <a:lnTo>
                  <a:pt x="3056467" y="497417"/>
                </a:lnTo>
                <a:lnTo>
                  <a:pt x="3056467" y="490008"/>
                </a:lnTo>
                <a:lnTo>
                  <a:pt x="2988734" y="490008"/>
                </a:lnTo>
                <a:lnTo>
                  <a:pt x="2988734" y="477308"/>
                </a:lnTo>
                <a:lnTo>
                  <a:pt x="2961217" y="477308"/>
                </a:lnTo>
                <a:lnTo>
                  <a:pt x="2961217" y="464608"/>
                </a:lnTo>
                <a:lnTo>
                  <a:pt x="2930525" y="464608"/>
                </a:lnTo>
                <a:lnTo>
                  <a:pt x="2930525" y="451908"/>
                </a:lnTo>
                <a:lnTo>
                  <a:pt x="2892425" y="451908"/>
                </a:lnTo>
                <a:lnTo>
                  <a:pt x="2892425" y="443442"/>
                </a:lnTo>
                <a:lnTo>
                  <a:pt x="2841625" y="443442"/>
                </a:lnTo>
                <a:lnTo>
                  <a:pt x="2841625" y="433917"/>
                </a:lnTo>
                <a:lnTo>
                  <a:pt x="2823634" y="433917"/>
                </a:lnTo>
                <a:lnTo>
                  <a:pt x="2823634" y="424392"/>
                </a:lnTo>
                <a:lnTo>
                  <a:pt x="2748492" y="424392"/>
                </a:lnTo>
                <a:lnTo>
                  <a:pt x="2748492" y="413808"/>
                </a:lnTo>
                <a:lnTo>
                  <a:pt x="2588684" y="413808"/>
                </a:lnTo>
                <a:lnTo>
                  <a:pt x="2588684" y="405342"/>
                </a:lnTo>
                <a:lnTo>
                  <a:pt x="2575984" y="405342"/>
                </a:lnTo>
                <a:lnTo>
                  <a:pt x="2575984" y="390525"/>
                </a:lnTo>
                <a:lnTo>
                  <a:pt x="2556934" y="390525"/>
                </a:lnTo>
                <a:lnTo>
                  <a:pt x="2556934" y="383117"/>
                </a:lnTo>
                <a:lnTo>
                  <a:pt x="2529417" y="383117"/>
                </a:lnTo>
                <a:lnTo>
                  <a:pt x="2529417" y="369358"/>
                </a:lnTo>
                <a:lnTo>
                  <a:pt x="2507192" y="369358"/>
                </a:lnTo>
                <a:lnTo>
                  <a:pt x="2507192" y="359833"/>
                </a:lnTo>
                <a:lnTo>
                  <a:pt x="2463800" y="359833"/>
                </a:lnTo>
                <a:lnTo>
                  <a:pt x="2463800" y="350308"/>
                </a:lnTo>
                <a:lnTo>
                  <a:pt x="2366434" y="350308"/>
                </a:lnTo>
                <a:lnTo>
                  <a:pt x="2366434" y="339725"/>
                </a:lnTo>
                <a:lnTo>
                  <a:pt x="2325159" y="339725"/>
                </a:lnTo>
                <a:lnTo>
                  <a:pt x="2325159" y="331258"/>
                </a:lnTo>
                <a:lnTo>
                  <a:pt x="2305050" y="331258"/>
                </a:lnTo>
                <a:lnTo>
                  <a:pt x="2305050" y="314325"/>
                </a:lnTo>
                <a:lnTo>
                  <a:pt x="2083859" y="314325"/>
                </a:lnTo>
                <a:lnTo>
                  <a:pt x="2083859" y="310092"/>
                </a:lnTo>
                <a:lnTo>
                  <a:pt x="1980142" y="310092"/>
                </a:lnTo>
                <a:lnTo>
                  <a:pt x="1980142" y="294217"/>
                </a:lnTo>
                <a:lnTo>
                  <a:pt x="1873250" y="294217"/>
                </a:lnTo>
                <a:lnTo>
                  <a:pt x="1873250" y="284692"/>
                </a:lnTo>
                <a:lnTo>
                  <a:pt x="1843617" y="284692"/>
                </a:lnTo>
                <a:lnTo>
                  <a:pt x="1843617" y="275167"/>
                </a:lnTo>
                <a:lnTo>
                  <a:pt x="1791759" y="275167"/>
                </a:lnTo>
                <a:lnTo>
                  <a:pt x="1791759" y="261408"/>
                </a:lnTo>
                <a:lnTo>
                  <a:pt x="1753659" y="261408"/>
                </a:lnTo>
                <a:lnTo>
                  <a:pt x="1753659" y="251883"/>
                </a:lnTo>
                <a:lnTo>
                  <a:pt x="1688042" y="251883"/>
                </a:lnTo>
                <a:lnTo>
                  <a:pt x="1688042" y="248708"/>
                </a:lnTo>
                <a:lnTo>
                  <a:pt x="1654175" y="248708"/>
                </a:lnTo>
                <a:lnTo>
                  <a:pt x="1654175" y="241300"/>
                </a:lnTo>
                <a:lnTo>
                  <a:pt x="1633009" y="241300"/>
                </a:lnTo>
                <a:lnTo>
                  <a:pt x="1633009" y="232833"/>
                </a:lnTo>
                <a:lnTo>
                  <a:pt x="1555750" y="232833"/>
                </a:lnTo>
                <a:lnTo>
                  <a:pt x="1555750" y="219075"/>
                </a:lnTo>
                <a:lnTo>
                  <a:pt x="1538817" y="219075"/>
                </a:lnTo>
                <a:lnTo>
                  <a:pt x="1538817" y="205317"/>
                </a:lnTo>
                <a:lnTo>
                  <a:pt x="1385359" y="205317"/>
                </a:lnTo>
                <a:lnTo>
                  <a:pt x="1385359" y="200025"/>
                </a:lnTo>
                <a:lnTo>
                  <a:pt x="1263650" y="200025"/>
                </a:lnTo>
                <a:lnTo>
                  <a:pt x="1263650" y="193675"/>
                </a:lnTo>
                <a:lnTo>
                  <a:pt x="1249892" y="193675"/>
                </a:lnTo>
                <a:lnTo>
                  <a:pt x="1249892" y="176742"/>
                </a:lnTo>
                <a:lnTo>
                  <a:pt x="1159934" y="176742"/>
                </a:lnTo>
                <a:lnTo>
                  <a:pt x="1159934" y="160867"/>
                </a:lnTo>
                <a:lnTo>
                  <a:pt x="1129242" y="160867"/>
                </a:lnTo>
                <a:lnTo>
                  <a:pt x="1129242" y="151342"/>
                </a:lnTo>
                <a:lnTo>
                  <a:pt x="1029759" y="151342"/>
                </a:lnTo>
                <a:lnTo>
                  <a:pt x="1029759" y="139700"/>
                </a:lnTo>
                <a:lnTo>
                  <a:pt x="995892" y="139700"/>
                </a:lnTo>
                <a:lnTo>
                  <a:pt x="995892" y="133350"/>
                </a:lnTo>
                <a:lnTo>
                  <a:pt x="983192" y="133350"/>
                </a:lnTo>
                <a:lnTo>
                  <a:pt x="983192" y="120650"/>
                </a:lnTo>
                <a:lnTo>
                  <a:pt x="946150" y="120650"/>
                </a:lnTo>
                <a:lnTo>
                  <a:pt x="946150" y="109008"/>
                </a:lnTo>
                <a:lnTo>
                  <a:pt x="863600" y="109008"/>
                </a:lnTo>
                <a:lnTo>
                  <a:pt x="863600" y="109008"/>
                </a:lnTo>
                <a:lnTo>
                  <a:pt x="832909" y="109008"/>
                </a:lnTo>
                <a:lnTo>
                  <a:pt x="832909" y="84667"/>
                </a:lnTo>
                <a:lnTo>
                  <a:pt x="787400" y="84667"/>
                </a:lnTo>
                <a:cubicBezTo>
                  <a:pt x="763070" y="86098"/>
                  <a:pt x="775416" y="85725"/>
                  <a:pt x="750359" y="85725"/>
                </a:cubicBezTo>
                <a:lnTo>
                  <a:pt x="684742" y="85725"/>
                </a:lnTo>
                <a:lnTo>
                  <a:pt x="684742" y="74083"/>
                </a:lnTo>
                <a:lnTo>
                  <a:pt x="547159" y="74083"/>
                </a:lnTo>
                <a:lnTo>
                  <a:pt x="547159" y="69850"/>
                </a:lnTo>
                <a:lnTo>
                  <a:pt x="449792" y="69850"/>
                </a:lnTo>
                <a:lnTo>
                  <a:pt x="449792" y="63500"/>
                </a:lnTo>
                <a:lnTo>
                  <a:pt x="402167" y="63500"/>
                </a:lnTo>
                <a:lnTo>
                  <a:pt x="402167" y="58208"/>
                </a:lnTo>
                <a:lnTo>
                  <a:pt x="316442" y="58208"/>
                </a:lnTo>
                <a:lnTo>
                  <a:pt x="316442" y="48683"/>
                </a:lnTo>
                <a:lnTo>
                  <a:pt x="260350" y="48683"/>
                </a:lnTo>
                <a:lnTo>
                  <a:pt x="260350" y="40217"/>
                </a:lnTo>
                <a:lnTo>
                  <a:pt x="161925" y="40217"/>
                </a:lnTo>
                <a:lnTo>
                  <a:pt x="161925" y="24342"/>
                </a:lnTo>
                <a:lnTo>
                  <a:pt x="135467" y="24342"/>
                </a:lnTo>
                <a:lnTo>
                  <a:pt x="135467" y="13758"/>
                </a:lnTo>
                <a:lnTo>
                  <a:pt x="47625" y="13758"/>
                </a:lnTo>
                <a:lnTo>
                  <a:pt x="47625" y="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01" name="Google Shape;2001;g247f718b2f6_0_2810"/>
          <p:cNvSpPr/>
          <p:nvPr/>
        </p:nvSpPr>
        <p:spPr>
          <a:xfrm>
            <a:off x="2678473" y="4094502"/>
            <a:ext cx="7122968" cy="2065194"/>
          </a:xfrm>
          <a:custGeom>
            <a:avLst/>
            <a:gdLst/>
            <a:ahLst/>
            <a:cxnLst/>
            <a:rect l="l" t="t" r="r" b="b"/>
            <a:pathLst>
              <a:path w="7122968" h="2065194" extrusionOk="0">
                <a:moveTo>
                  <a:pt x="0" y="0"/>
                </a:moveTo>
                <a:lnTo>
                  <a:pt x="0" y="2065194"/>
                </a:lnTo>
                <a:lnTo>
                  <a:pt x="7122968" y="2065194"/>
                </a:lnTo>
              </a:path>
            </a:pathLst>
          </a:cu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002" name="Google Shape;2002;g247f718b2f6_0_2810"/>
          <p:cNvGrpSpPr/>
          <p:nvPr/>
        </p:nvGrpSpPr>
        <p:grpSpPr>
          <a:xfrm>
            <a:off x="2599025" y="4094501"/>
            <a:ext cx="89195" cy="2065207"/>
            <a:chOff x="2384325" y="4014599"/>
            <a:chExt cx="303900" cy="2065207"/>
          </a:xfrm>
        </p:grpSpPr>
        <p:cxnSp>
          <p:nvCxnSpPr>
            <p:cNvPr id="2003" name="Google Shape;2003;g247f718b2f6_0_2810"/>
            <p:cNvCxnSpPr/>
            <p:nvPr/>
          </p:nvCxnSpPr>
          <p:spPr>
            <a:xfrm>
              <a:off x="2384325" y="4014599"/>
              <a:ext cx="303900" cy="0"/>
            </a:xfrm>
            <a:prstGeom prst="straightConnector1">
              <a:avLst/>
            </a:prstGeom>
            <a:noFill/>
            <a:ln w="28575" cap="flat" cmpd="sng">
              <a:solidFill>
                <a:schemeClr val="dk2"/>
              </a:solidFill>
              <a:prstDash val="solid"/>
              <a:round/>
              <a:headEnd type="none" w="sm" len="sm"/>
              <a:tailEnd type="none" w="sm" len="sm"/>
            </a:ln>
          </p:spPr>
        </p:cxnSp>
        <p:cxnSp>
          <p:nvCxnSpPr>
            <p:cNvPr id="2004" name="Google Shape;2004;g247f718b2f6_0_2810"/>
            <p:cNvCxnSpPr/>
            <p:nvPr/>
          </p:nvCxnSpPr>
          <p:spPr>
            <a:xfrm>
              <a:off x="2384325" y="4427640"/>
              <a:ext cx="303900" cy="0"/>
            </a:xfrm>
            <a:prstGeom prst="straightConnector1">
              <a:avLst/>
            </a:prstGeom>
            <a:noFill/>
            <a:ln w="28575" cap="flat" cmpd="sng">
              <a:solidFill>
                <a:schemeClr val="dk2"/>
              </a:solidFill>
              <a:prstDash val="solid"/>
              <a:round/>
              <a:headEnd type="none" w="sm" len="sm"/>
              <a:tailEnd type="none" w="sm" len="sm"/>
            </a:ln>
          </p:spPr>
        </p:cxnSp>
        <p:cxnSp>
          <p:nvCxnSpPr>
            <p:cNvPr id="2005" name="Google Shape;2005;g247f718b2f6_0_2810"/>
            <p:cNvCxnSpPr/>
            <p:nvPr/>
          </p:nvCxnSpPr>
          <p:spPr>
            <a:xfrm>
              <a:off x="2384325" y="4840681"/>
              <a:ext cx="303900" cy="0"/>
            </a:xfrm>
            <a:prstGeom prst="straightConnector1">
              <a:avLst/>
            </a:prstGeom>
            <a:noFill/>
            <a:ln w="28575" cap="flat" cmpd="sng">
              <a:solidFill>
                <a:schemeClr val="dk2"/>
              </a:solidFill>
              <a:prstDash val="solid"/>
              <a:round/>
              <a:headEnd type="none" w="sm" len="sm"/>
              <a:tailEnd type="none" w="sm" len="sm"/>
            </a:ln>
          </p:spPr>
        </p:cxnSp>
        <p:cxnSp>
          <p:nvCxnSpPr>
            <p:cNvPr id="2006" name="Google Shape;2006;g247f718b2f6_0_2810"/>
            <p:cNvCxnSpPr/>
            <p:nvPr/>
          </p:nvCxnSpPr>
          <p:spPr>
            <a:xfrm>
              <a:off x="2384325" y="5253722"/>
              <a:ext cx="303900" cy="0"/>
            </a:xfrm>
            <a:prstGeom prst="straightConnector1">
              <a:avLst/>
            </a:prstGeom>
            <a:noFill/>
            <a:ln w="28575" cap="flat" cmpd="sng">
              <a:solidFill>
                <a:schemeClr val="dk2"/>
              </a:solidFill>
              <a:prstDash val="solid"/>
              <a:round/>
              <a:headEnd type="none" w="sm" len="sm"/>
              <a:tailEnd type="none" w="sm" len="sm"/>
            </a:ln>
          </p:spPr>
        </p:cxnSp>
        <p:cxnSp>
          <p:nvCxnSpPr>
            <p:cNvPr id="2007" name="Google Shape;2007;g247f718b2f6_0_2810"/>
            <p:cNvCxnSpPr/>
            <p:nvPr/>
          </p:nvCxnSpPr>
          <p:spPr>
            <a:xfrm>
              <a:off x="2384325" y="5666763"/>
              <a:ext cx="303900" cy="0"/>
            </a:xfrm>
            <a:prstGeom prst="straightConnector1">
              <a:avLst/>
            </a:prstGeom>
            <a:noFill/>
            <a:ln w="28575" cap="flat" cmpd="sng">
              <a:solidFill>
                <a:schemeClr val="dk2"/>
              </a:solidFill>
              <a:prstDash val="solid"/>
              <a:round/>
              <a:headEnd type="none" w="sm" len="sm"/>
              <a:tailEnd type="none" w="sm" len="sm"/>
            </a:ln>
          </p:spPr>
        </p:cxnSp>
        <p:cxnSp>
          <p:nvCxnSpPr>
            <p:cNvPr id="2008" name="Google Shape;2008;g247f718b2f6_0_2810"/>
            <p:cNvCxnSpPr/>
            <p:nvPr/>
          </p:nvCxnSpPr>
          <p:spPr>
            <a:xfrm>
              <a:off x="2384325" y="6079806"/>
              <a:ext cx="303900" cy="0"/>
            </a:xfrm>
            <a:prstGeom prst="straightConnector1">
              <a:avLst/>
            </a:prstGeom>
            <a:noFill/>
            <a:ln w="28575" cap="flat" cmpd="sng">
              <a:solidFill>
                <a:schemeClr val="dk2"/>
              </a:solidFill>
              <a:prstDash val="solid"/>
              <a:round/>
              <a:headEnd type="none" w="sm" len="sm"/>
              <a:tailEnd type="none" w="sm" len="sm"/>
            </a:ln>
          </p:spPr>
        </p:cxnSp>
      </p:grpSp>
      <p:sp>
        <p:nvSpPr>
          <p:cNvPr id="2009" name="Google Shape;2009;g247f718b2f6_0_2810"/>
          <p:cNvSpPr txBox="1"/>
          <p:nvPr/>
        </p:nvSpPr>
        <p:spPr>
          <a:xfrm>
            <a:off x="3000792" y="5300855"/>
            <a:ext cx="1016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Dara-Rd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Rd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2010" name="Google Shape;2010;g247f718b2f6_0_2810"/>
          <p:cNvCxnSpPr/>
          <p:nvPr/>
        </p:nvCxnSpPr>
        <p:spPr>
          <a:xfrm>
            <a:off x="2865204" y="5477117"/>
            <a:ext cx="192600" cy="0"/>
          </a:xfrm>
          <a:prstGeom prst="straightConnector1">
            <a:avLst/>
          </a:prstGeom>
          <a:noFill/>
          <a:ln w="28575" cap="flat" cmpd="sng">
            <a:solidFill>
              <a:schemeClr val="accent1"/>
            </a:solidFill>
            <a:prstDash val="solid"/>
            <a:round/>
            <a:headEnd type="none" w="sm" len="sm"/>
            <a:tailEnd type="none" w="sm" len="sm"/>
          </a:ln>
        </p:spPr>
      </p:cxnSp>
      <p:cxnSp>
        <p:nvCxnSpPr>
          <p:cNvPr id="2011" name="Google Shape;2011;g247f718b2f6_0_2810"/>
          <p:cNvCxnSpPr/>
          <p:nvPr/>
        </p:nvCxnSpPr>
        <p:spPr>
          <a:xfrm>
            <a:off x="2865204" y="5721129"/>
            <a:ext cx="192600" cy="0"/>
          </a:xfrm>
          <a:prstGeom prst="straightConnector1">
            <a:avLst/>
          </a:prstGeom>
          <a:noFill/>
          <a:ln w="28575" cap="flat" cmpd="sng">
            <a:solidFill>
              <a:schemeClr val="accent3"/>
            </a:solidFill>
            <a:prstDash val="solid"/>
            <a:round/>
            <a:headEnd type="none" w="sm" len="sm"/>
            <a:tailEnd type="none" w="sm" len="sm"/>
          </a:ln>
        </p:spPr>
      </p:cxnSp>
      <p:sp>
        <p:nvSpPr>
          <p:cNvPr id="2012" name="Google Shape;2012;g247f718b2f6_0_2810"/>
          <p:cNvSpPr txBox="1"/>
          <p:nvPr/>
        </p:nvSpPr>
        <p:spPr>
          <a:xfrm>
            <a:off x="4316602" y="3804863"/>
            <a:ext cx="3282300" cy="338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 name="Dikdörtgen 1">
            <a:extLst>
              <a:ext uri="{FF2B5EF4-FFF2-40B4-BE49-F238E27FC236}">
                <a16:creationId xmlns:a16="http://schemas.microsoft.com/office/drawing/2014/main" id="{605AF6EA-AECD-419F-B9CE-28D9D2427B37}"/>
              </a:ext>
            </a:extLst>
          </p:cNvPr>
          <p:cNvSpPr/>
          <p:nvPr/>
        </p:nvSpPr>
        <p:spPr>
          <a:xfrm>
            <a:off x="6620663" y="1630708"/>
            <a:ext cx="1227629" cy="13329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9" name="Dikdörtgen 108">
            <a:extLst>
              <a:ext uri="{FF2B5EF4-FFF2-40B4-BE49-F238E27FC236}">
                <a16:creationId xmlns:a16="http://schemas.microsoft.com/office/drawing/2014/main" id="{8BB3494A-A83D-44BB-A641-1A772A0CB913}"/>
              </a:ext>
            </a:extLst>
          </p:cNvPr>
          <p:cNvSpPr/>
          <p:nvPr/>
        </p:nvSpPr>
        <p:spPr>
          <a:xfrm>
            <a:off x="2757886" y="5252263"/>
            <a:ext cx="3476373" cy="840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Google Shape;1908;g247f718b2f6_0_2810">
            <a:extLst>
              <a:ext uri="{FF2B5EF4-FFF2-40B4-BE49-F238E27FC236}">
                <a16:creationId xmlns:a16="http://schemas.microsoft.com/office/drawing/2014/main" id="{160FD3C7-FC1A-6770-A225-37D64FAC6556}"/>
              </a:ext>
            </a:extLst>
          </p:cNvPr>
          <p:cNvSpPr txBox="1">
            <a:spLocks/>
          </p:cNvSpPr>
          <p:nvPr/>
        </p:nvSpPr>
        <p:spPr>
          <a:xfrm>
            <a:off x="8458221" y="1502302"/>
            <a:ext cx="1757581" cy="1167670"/>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ptos" panose="02110004020202020204"/>
                <a:ea typeface="+mj-ea"/>
                <a:cs typeface="+mj-cs"/>
              </a:rPr>
              <a:t>   48 ay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Dara </a:t>
            </a: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 38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08;g247f718b2f6_0_2810">
            <a:extLst>
              <a:ext uri="{FF2B5EF4-FFF2-40B4-BE49-F238E27FC236}">
                <a16:creationId xmlns:a16="http://schemas.microsoft.com/office/drawing/2014/main" id="{FD654C73-72C6-C942-F516-1A4CB20C9CE0}"/>
              </a:ext>
            </a:extLst>
          </p:cNvPr>
          <p:cNvSpPr txBox="1">
            <a:spLocks noGrp="1"/>
          </p:cNvSpPr>
          <p:nvPr>
            <p:ph type="title"/>
          </p:nvPr>
        </p:nvSpPr>
        <p:spPr>
          <a:xfrm>
            <a:off x="3444777" y="154119"/>
            <a:ext cx="6010904" cy="776168"/>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chemeClr val="bg1"/>
                </a:solidFill>
              </a:rPr>
              <a:t>MAIA: Güncel PFS ve OS</a:t>
            </a:r>
            <a:endParaRPr dirty="0">
              <a:solidFill>
                <a:schemeClr val="bg1"/>
              </a:solidFill>
            </a:endParaRPr>
          </a:p>
        </p:txBody>
      </p:sp>
      <p:sp>
        <p:nvSpPr>
          <p:cNvPr id="4" name="Text Box 11">
            <a:extLst>
              <a:ext uri="{FF2B5EF4-FFF2-40B4-BE49-F238E27FC236}">
                <a16:creationId xmlns:a16="http://schemas.microsoft.com/office/drawing/2014/main" id="{79638D8F-A001-0467-67B5-0A866E9288EC}"/>
              </a:ext>
            </a:extLst>
          </p:cNvPr>
          <p:cNvSpPr txBox="1">
            <a:spLocks noChangeArrowheads="1"/>
          </p:cNvSpPr>
          <p:nvPr/>
        </p:nvSpPr>
        <p:spPr bwMode="auto">
          <a:xfrm>
            <a:off x="404026" y="6367224"/>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Facon. EHA 2024. Abstr P968. Facon. Lancet Oncol. 2021;22:1582. Kumar. ASH 2022. Abstr 4559</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pic>
        <p:nvPicPr>
          <p:cNvPr id="6" name="Resim 5" descr="metin, çizgi, öykü gelişim çizgisi; kumpas; grafiğini çıkarma, diyagram içeren bir resim&#10;&#10;Yapay zeka tarafından oluşturulan içerik yanlış olabilir.">
            <a:extLst>
              <a:ext uri="{FF2B5EF4-FFF2-40B4-BE49-F238E27FC236}">
                <a16:creationId xmlns:a16="http://schemas.microsoft.com/office/drawing/2014/main" id="{A7371A9C-7EE7-8B1C-5A06-8823F039FDFD}"/>
              </a:ext>
            </a:extLst>
          </p:cNvPr>
          <p:cNvPicPr>
            <a:picLocks noChangeAspect="1"/>
          </p:cNvPicPr>
          <p:nvPr/>
        </p:nvPicPr>
        <p:blipFill>
          <a:blip r:embed="rId2"/>
          <a:stretch>
            <a:fillRect/>
          </a:stretch>
        </p:blipFill>
        <p:spPr>
          <a:xfrm>
            <a:off x="404026" y="1486477"/>
            <a:ext cx="5835530" cy="4013778"/>
          </a:xfrm>
          <a:prstGeom prst="rect">
            <a:avLst/>
          </a:prstGeom>
        </p:spPr>
      </p:pic>
      <p:pic>
        <p:nvPicPr>
          <p:cNvPr id="8" name="Resim 7" descr="metin, çizgi, ekran görüntüsü, yazı tipi içeren bir resim&#10;&#10;Yapay zeka tarafından oluşturulan içerik yanlış olabilir.">
            <a:extLst>
              <a:ext uri="{FF2B5EF4-FFF2-40B4-BE49-F238E27FC236}">
                <a16:creationId xmlns:a16="http://schemas.microsoft.com/office/drawing/2014/main" id="{794069E9-C6A8-E3F3-9C2D-A51FF812588A}"/>
              </a:ext>
            </a:extLst>
          </p:cNvPr>
          <p:cNvPicPr>
            <a:picLocks noChangeAspect="1"/>
          </p:cNvPicPr>
          <p:nvPr/>
        </p:nvPicPr>
        <p:blipFill>
          <a:blip r:embed="rId3"/>
          <a:stretch>
            <a:fillRect/>
          </a:stretch>
        </p:blipFill>
        <p:spPr>
          <a:xfrm>
            <a:off x="7613138" y="1809396"/>
            <a:ext cx="4174836" cy="3742442"/>
          </a:xfrm>
          <a:prstGeom prst="rect">
            <a:avLst/>
          </a:prstGeom>
        </p:spPr>
      </p:pic>
      <p:sp>
        <p:nvSpPr>
          <p:cNvPr id="9" name="Google Shape;1908;g247f718b2f6_0_2810">
            <a:extLst>
              <a:ext uri="{FF2B5EF4-FFF2-40B4-BE49-F238E27FC236}">
                <a16:creationId xmlns:a16="http://schemas.microsoft.com/office/drawing/2014/main" id="{B36826EB-786F-6334-BC3A-C504EEB27912}"/>
              </a:ext>
            </a:extLst>
          </p:cNvPr>
          <p:cNvSpPr txBox="1">
            <a:spLocks/>
          </p:cNvSpPr>
          <p:nvPr/>
        </p:nvSpPr>
        <p:spPr>
          <a:xfrm>
            <a:off x="5217209" y="1827291"/>
            <a:ext cx="1973300" cy="1167670"/>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ptos" panose="02110004020202020204"/>
                <a:ea typeface="+mj-ea"/>
                <a:cs typeface="+mj-cs"/>
              </a:rPr>
              <a:t>   60 ay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Dara </a:t>
            </a: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52,1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 29,6</a:t>
            </a:r>
          </a:p>
        </p:txBody>
      </p:sp>
      <p:sp>
        <p:nvSpPr>
          <p:cNvPr id="10" name="Google Shape;1908;g247f718b2f6_0_2810">
            <a:extLst>
              <a:ext uri="{FF2B5EF4-FFF2-40B4-BE49-F238E27FC236}">
                <a16:creationId xmlns:a16="http://schemas.microsoft.com/office/drawing/2014/main" id="{42EDDD56-3110-5EA6-641B-EC3F68AA0B99}"/>
              </a:ext>
            </a:extLst>
          </p:cNvPr>
          <p:cNvSpPr txBox="1">
            <a:spLocks/>
          </p:cNvSpPr>
          <p:nvPr/>
        </p:nvSpPr>
        <p:spPr>
          <a:xfrm>
            <a:off x="9455681" y="5261768"/>
            <a:ext cx="1973300" cy="1167670"/>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ptos" panose="02110004020202020204"/>
                <a:ea typeface="+mj-ea"/>
                <a:cs typeface="+mj-cs"/>
              </a:rPr>
              <a:t>   7 yıllık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Dara </a:t>
            </a: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53,1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prstClr val="white"/>
                </a:solidFill>
                <a:effectLst/>
                <a:uLnTx/>
                <a:uFillTx/>
                <a:latin typeface="Aptos" panose="02110004020202020204"/>
                <a:ea typeface="+mj-ea"/>
                <a:cs typeface="+mj-cs"/>
              </a:rPr>
              <a:t>Rd</a:t>
            </a:r>
            <a:r>
              <a:rPr kumimoji="0" lang="tr-TR" sz="2000" b="0" i="0" u="none" strike="noStrike" kern="1200" cap="none" spc="0" normalizeH="0" baseline="0" noProof="0" dirty="0">
                <a:ln>
                  <a:noFill/>
                </a:ln>
                <a:solidFill>
                  <a:prstClr val="white"/>
                </a:solidFill>
                <a:effectLst/>
                <a:uLnTx/>
                <a:uFillTx/>
                <a:latin typeface="Aptos" panose="02110004020202020204"/>
                <a:ea typeface="+mj-ea"/>
                <a:cs typeface="+mj-cs"/>
              </a:rPr>
              <a:t>           :% 39,3</a:t>
            </a:r>
          </a:p>
        </p:txBody>
      </p:sp>
    </p:spTree>
    <p:extLst>
      <p:ext uri="{BB962C8B-B14F-4D97-AF65-F5344CB8AC3E}">
        <p14:creationId xmlns:p14="http://schemas.microsoft.com/office/powerpoint/2010/main" val="40357289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g247f718b2f6_0_2920"/>
          <p:cNvSpPr txBox="1">
            <a:spLocks noGrp="1"/>
          </p:cNvSpPr>
          <p:nvPr>
            <p:ph type="title"/>
          </p:nvPr>
        </p:nvSpPr>
        <p:spPr>
          <a:xfrm>
            <a:off x="3559407" y="155270"/>
            <a:ext cx="5899296" cy="743991"/>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tr-TR" dirty="0">
                <a:solidFill>
                  <a:schemeClr val="bg1"/>
                </a:solidFill>
              </a:rPr>
              <a:t>MAIA: Kırılganlığın Etkisi</a:t>
            </a:r>
            <a:endParaRPr dirty="0">
              <a:solidFill>
                <a:schemeClr val="bg1"/>
              </a:solidFill>
            </a:endParaRPr>
          </a:p>
        </p:txBody>
      </p:sp>
      <p:sp>
        <p:nvSpPr>
          <p:cNvPr id="2019" name="Google Shape;2019;g247f718b2f6_0_2920"/>
          <p:cNvSpPr txBox="1"/>
          <p:nvPr/>
        </p:nvSpPr>
        <p:spPr>
          <a:xfrm>
            <a:off x="184358" y="6585077"/>
            <a:ext cx="7925437" cy="276959"/>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455560"/>
              </a:buClr>
              <a:buSzPts val="1200"/>
              <a:buFont typeface="Noto Sans Symbols"/>
              <a:buNone/>
              <a:tabLst/>
              <a:defRPr/>
            </a:pPr>
            <a:r>
              <a:rPr kumimoji="0" lang="tr-TR" sz="1200" b="1" i="0" u="none" strike="noStrike" kern="1200" cap="none" spc="0" normalizeH="0" baseline="0" noProof="0" dirty="0" err="1">
                <a:ln>
                  <a:noFill/>
                </a:ln>
                <a:solidFill>
                  <a:prstClr val="black"/>
                </a:solidFill>
                <a:effectLst/>
                <a:uLnTx/>
                <a:uFillTx/>
                <a:latin typeface="Calibri"/>
                <a:ea typeface="Calibri"/>
                <a:cs typeface="Calibri"/>
                <a:sym typeface="Calibri"/>
              </a:rPr>
              <a:t>Facon</a:t>
            </a:r>
            <a:r>
              <a:rPr kumimoji="0" lang="tr-TR" sz="1200" b="1"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tr-TR" sz="1200" b="1" i="0" u="none" strike="noStrike" kern="1200" cap="none" spc="0" normalizeH="0" baseline="0" noProof="0" dirty="0" err="1">
                <a:ln>
                  <a:noFill/>
                </a:ln>
                <a:solidFill>
                  <a:prstClr val="black"/>
                </a:solidFill>
                <a:effectLst/>
                <a:uLnTx/>
                <a:uFillTx/>
                <a:latin typeface="Calibri"/>
                <a:ea typeface="Calibri"/>
                <a:cs typeface="Calibri"/>
                <a:sym typeface="Calibri"/>
              </a:rPr>
              <a:t>Leukemia</a:t>
            </a:r>
            <a:r>
              <a:rPr kumimoji="0" lang="tr-TR" sz="1200" b="1" i="0" u="none" strike="noStrike" kern="1200" cap="none" spc="0" normalizeH="0" baseline="0" noProof="0" dirty="0">
                <a:ln>
                  <a:noFill/>
                </a:ln>
                <a:solidFill>
                  <a:prstClr val="black"/>
                </a:solidFill>
                <a:effectLst/>
                <a:uLnTx/>
                <a:uFillTx/>
                <a:latin typeface="Calibri"/>
                <a:ea typeface="Calibri"/>
                <a:cs typeface="Calibri"/>
                <a:sym typeface="Calibri"/>
              </a:rPr>
              <a:t>. 2022;36:1066</a:t>
            </a:r>
            <a:r>
              <a:rPr kumimoji="0" lang="tr-TR" sz="1200" b="0" i="0" u="none" strike="noStrike" kern="1200" cap="none" spc="0" normalizeH="0" baseline="0" noProof="0" dirty="0">
                <a:ln>
                  <a:noFill/>
                </a:ln>
                <a:solidFill>
                  <a:srgbClr val="455560"/>
                </a:solidFill>
                <a:effectLst/>
                <a:uLnTx/>
                <a:uFillTx/>
                <a:latin typeface="Calibri"/>
                <a:ea typeface="Calibri"/>
                <a:cs typeface="Calibri"/>
                <a:sym typeface="Calibri"/>
              </a:rPr>
              <a: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020" name="Google Shape;2020;g247f718b2f6_0_2920"/>
          <p:cNvSpPr txBox="1"/>
          <p:nvPr/>
        </p:nvSpPr>
        <p:spPr>
          <a:xfrm rot="-5400000">
            <a:off x="815013" y="3642702"/>
            <a:ext cx="3560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PFS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21" name="Google Shape;2021;g247f718b2f6_0_2920"/>
          <p:cNvSpPr txBox="1"/>
          <p:nvPr/>
        </p:nvSpPr>
        <p:spPr>
          <a:xfrm>
            <a:off x="5583584" y="5575418"/>
            <a:ext cx="1073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a:ln>
                  <a:noFill/>
                </a:ln>
                <a:solidFill>
                  <a:srgbClr val="000000"/>
                </a:solidFill>
                <a:effectLst/>
                <a:uLnTx/>
                <a:uFillTx/>
                <a:latin typeface="Calibri"/>
                <a:ea typeface="Calibri"/>
                <a:cs typeface="Calibri"/>
                <a:sym typeface="Calibri"/>
              </a:rPr>
              <a:t>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2022" name="Google Shape;2022;g247f718b2f6_0_2920"/>
          <p:cNvGrpSpPr/>
          <p:nvPr/>
        </p:nvGrpSpPr>
        <p:grpSpPr>
          <a:xfrm>
            <a:off x="3180630" y="2364868"/>
            <a:ext cx="145906" cy="2863811"/>
            <a:chOff x="3096618" y="1604408"/>
            <a:chExt cx="230100" cy="2863811"/>
          </a:xfrm>
        </p:grpSpPr>
        <p:cxnSp>
          <p:nvCxnSpPr>
            <p:cNvPr id="2023" name="Google Shape;2023;g247f718b2f6_0_2920"/>
            <p:cNvCxnSpPr/>
            <p:nvPr/>
          </p:nvCxnSpPr>
          <p:spPr>
            <a:xfrm>
              <a:off x="3096618" y="1604408"/>
              <a:ext cx="230100" cy="0"/>
            </a:xfrm>
            <a:prstGeom prst="straightConnector1">
              <a:avLst/>
            </a:prstGeom>
            <a:noFill/>
            <a:ln w="28575" cap="flat" cmpd="sng">
              <a:solidFill>
                <a:schemeClr val="dk2"/>
              </a:solidFill>
              <a:prstDash val="solid"/>
              <a:round/>
              <a:headEnd type="none" w="sm" len="sm"/>
              <a:tailEnd type="none" w="sm" len="sm"/>
            </a:ln>
          </p:spPr>
        </p:cxnSp>
        <p:cxnSp>
          <p:nvCxnSpPr>
            <p:cNvPr id="2024" name="Google Shape;2024;g247f718b2f6_0_2920"/>
            <p:cNvCxnSpPr/>
            <p:nvPr/>
          </p:nvCxnSpPr>
          <p:spPr>
            <a:xfrm>
              <a:off x="3096618" y="2177170"/>
              <a:ext cx="230100" cy="0"/>
            </a:xfrm>
            <a:prstGeom prst="straightConnector1">
              <a:avLst/>
            </a:prstGeom>
            <a:noFill/>
            <a:ln w="28575" cap="flat" cmpd="sng">
              <a:solidFill>
                <a:schemeClr val="dk2"/>
              </a:solidFill>
              <a:prstDash val="solid"/>
              <a:round/>
              <a:headEnd type="none" w="sm" len="sm"/>
              <a:tailEnd type="none" w="sm" len="sm"/>
            </a:ln>
          </p:spPr>
        </p:cxnSp>
        <p:cxnSp>
          <p:nvCxnSpPr>
            <p:cNvPr id="2025" name="Google Shape;2025;g247f718b2f6_0_2920"/>
            <p:cNvCxnSpPr/>
            <p:nvPr/>
          </p:nvCxnSpPr>
          <p:spPr>
            <a:xfrm>
              <a:off x="3096618" y="2749932"/>
              <a:ext cx="230100" cy="0"/>
            </a:xfrm>
            <a:prstGeom prst="straightConnector1">
              <a:avLst/>
            </a:prstGeom>
            <a:noFill/>
            <a:ln w="28575" cap="flat" cmpd="sng">
              <a:solidFill>
                <a:schemeClr val="dk2"/>
              </a:solidFill>
              <a:prstDash val="solid"/>
              <a:round/>
              <a:headEnd type="none" w="sm" len="sm"/>
              <a:tailEnd type="none" w="sm" len="sm"/>
            </a:ln>
          </p:spPr>
        </p:cxnSp>
        <p:cxnSp>
          <p:nvCxnSpPr>
            <p:cNvPr id="2026" name="Google Shape;2026;g247f718b2f6_0_2920"/>
            <p:cNvCxnSpPr/>
            <p:nvPr/>
          </p:nvCxnSpPr>
          <p:spPr>
            <a:xfrm>
              <a:off x="3096618" y="3322694"/>
              <a:ext cx="230100" cy="0"/>
            </a:xfrm>
            <a:prstGeom prst="straightConnector1">
              <a:avLst/>
            </a:prstGeom>
            <a:noFill/>
            <a:ln w="28575" cap="flat" cmpd="sng">
              <a:solidFill>
                <a:schemeClr val="dk2"/>
              </a:solidFill>
              <a:prstDash val="solid"/>
              <a:round/>
              <a:headEnd type="none" w="sm" len="sm"/>
              <a:tailEnd type="none" w="sm" len="sm"/>
            </a:ln>
          </p:spPr>
        </p:cxnSp>
        <p:cxnSp>
          <p:nvCxnSpPr>
            <p:cNvPr id="2027" name="Google Shape;2027;g247f718b2f6_0_2920"/>
            <p:cNvCxnSpPr/>
            <p:nvPr/>
          </p:nvCxnSpPr>
          <p:spPr>
            <a:xfrm>
              <a:off x="3096618" y="3895456"/>
              <a:ext cx="230100" cy="0"/>
            </a:xfrm>
            <a:prstGeom prst="straightConnector1">
              <a:avLst/>
            </a:prstGeom>
            <a:noFill/>
            <a:ln w="28575" cap="flat" cmpd="sng">
              <a:solidFill>
                <a:schemeClr val="dk2"/>
              </a:solidFill>
              <a:prstDash val="solid"/>
              <a:round/>
              <a:headEnd type="none" w="sm" len="sm"/>
              <a:tailEnd type="none" w="sm" len="sm"/>
            </a:ln>
          </p:spPr>
        </p:cxnSp>
        <p:cxnSp>
          <p:nvCxnSpPr>
            <p:cNvPr id="2028" name="Google Shape;2028;g247f718b2f6_0_2920"/>
            <p:cNvCxnSpPr/>
            <p:nvPr/>
          </p:nvCxnSpPr>
          <p:spPr>
            <a:xfrm>
              <a:off x="3096618" y="4468219"/>
              <a:ext cx="230100" cy="0"/>
            </a:xfrm>
            <a:prstGeom prst="straightConnector1">
              <a:avLst/>
            </a:prstGeom>
            <a:noFill/>
            <a:ln w="28575" cap="flat" cmpd="sng">
              <a:solidFill>
                <a:schemeClr val="dk2"/>
              </a:solidFill>
              <a:prstDash val="solid"/>
              <a:round/>
              <a:headEnd type="none" w="sm" len="sm"/>
              <a:tailEnd type="none" w="sm" len="sm"/>
            </a:ln>
          </p:spPr>
        </p:cxnSp>
      </p:grpSp>
      <p:grpSp>
        <p:nvGrpSpPr>
          <p:cNvPr id="2029" name="Google Shape;2029;g247f718b2f6_0_2920"/>
          <p:cNvGrpSpPr/>
          <p:nvPr/>
        </p:nvGrpSpPr>
        <p:grpSpPr>
          <a:xfrm>
            <a:off x="3315401" y="5231293"/>
            <a:ext cx="5444329" cy="106159"/>
            <a:chOff x="3315401" y="4471023"/>
            <a:chExt cx="5444329" cy="420600"/>
          </a:xfrm>
        </p:grpSpPr>
        <p:cxnSp>
          <p:nvCxnSpPr>
            <p:cNvPr id="2030" name="Google Shape;2030;g247f718b2f6_0_2920"/>
            <p:cNvCxnSpPr/>
            <p:nvPr/>
          </p:nvCxnSpPr>
          <p:spPr>
            <a:xfrm>
              <a:off x="3315401"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1" name="Google Shape;2031;g247f718b2f6_0_2920"/>
            <p:cNvCxnSpPr/>
            <p:nvPr/>
          </p:nvCxnSpPr>
          <p:spPr>
            <a:xfrm>
              <a:off x="3655672"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2" name="Google Shape;2032;g247f718b2f6_0_2920"/>
            <p:cNvCxnSpPr/>
            <p:nvPr/>
          </p:nvCxnSpPr>
          <p:spPr>
            <a:xfrm>
              <a:off x="3995943"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3" name="Google Shape;2033;g247f718b2f6_0_2920"/>
            <p:cNvCxnSpPr/>
            <p:nvPr/>
          </p:nvCxnSpPr>
          <p:spPr>
            <a:xfrm>
              <a:off x="4336214"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4" name="Google Shape;2034;g247f718b2f6_0_2920"/>
            <p:cNvCxnSpPr/>
            <p:nvPr/>
          </p:nvCxnSpPr>
          <p:spPr>
            <a:xfrm>
              <a:off x="4676485"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5" name="Google Shape;2035;g247f718b2f6_0_2920"/>
            <p:cNvCxnSpPr/>
            <p:nvPr/>
          </p:nvCxnSpPr>
          <p:spPr>
            <a:xfrm>
              <a:off x="5016756"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6" name="Google Shape;2036;g247f718b2f6_0_2920"/>
            <p:cNvCxnSpPr/>
            <p:nvPr/>
          </p:nvCxnSpPr>
          <p:spPr>
            <a:xfrm>
              <a:off x="5357027"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7" name="Google Shape;2037;g247f718b2f6_0_2920"/>
            <p:cNvCxnSpPr/>
            <p:nvPr/>
          </p:nvCxnSpPr>
          <p:spPr>
            <a:xfrm>
              <a:off x="5697298"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8" name="Google Shape;2038;g247f718b2f6_0_2920"/>
            <p:cNvCxnSpPr/>
            <p:nvPr/>
          </p:nvCxnSpPr>
          <p:spPr>
            <a:xfrm>
              <a:off x="6037569"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39" name="Google Shape;2039;g247f718b2f6_0_2920"/>
            <p:cNvCxnSpPr/>
            <p:nvPr/>
          </p:nvCxnSpPr>
          <p:spPr>
            <a:xfrm>
              <a:off x="6377840"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40" name="Google Shape;2040;g247f718b2f6_0_2920"/>
            <p:cNvCxnSpPr/>
            <p:nvPr/>
          </p:nvCxnSpPr>
          <p:spPr>
            <a:xfrm>
              <a:off x="6718111"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41" name="Google Shape;2041;g247f718b2f6_0_2920"/>
            <p:cNvCxnSpPr/>
            <p:nvPr/>
          </p:nvCxnSpPr>
          <p:spPr>
            <a:xfrm>
              <a:off x="7058382"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42" name="Google Shape;2042;g247f718b2f6_0_2920"/>
            <p:cNvCxnSpPr/>
            <p:nvPr/>
          </p:nvCxnSpPr>
          <p:spPr>
            <a:xfrm>
              <a:off x="7398653"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43" name="Google Shape;2043;g247f718b2f6_0_2920"/>
            <p:cNvCxnSpPr/>
            <p:nvPr/>
          </p:nvCxnSpPr>
          <p:spPr>
            <a:xfrm>
              <a:off x="7738924"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44" name="Google Shape;2044;g247f718b2f6_0_2920"/>
            <p:cNvCxnSpPr/>
            <p:nvPr/>
          </p:nvCxnSpPr>
          <p:spPr>
            <a:xfrm>
              <a:off x="8079195"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45" name="Google Shape;2045;g247f718b2f6_0_2920"/>
            <p:cNvCxnSpPr/>
            <p:nvPr/>
          </p:nvCxnSpPr>
          <p:spPr>
            <a:xfrm>
              <a:off x="8419466" y="4471023"/>
              <a:ext cx="0" cy="420600"/>
            </a:xfrm>
            <a:prstGeom prst="straightConnector1">
              <a:avLst/>
            </a:prstGeom>
            <a:noFill/>
            <a:ln w="28575" cap="flat" cmpd="sng">
              <a:solidFill>
                <a:schemeClr val="dk2"/>
              </a:solidFill>
              <a:prstDash val="solid"/>
              <a:round/>
              <a:headEnd type="none" w="sm" len="sm"/>
              <a:tailEnd type="none" w="sm" len="sm"/>
            </a:ln>
          </p:spPr>
        </p:cxnSp>
        <p:cxnSp>
          <p:nvCxnSpPr>
            <p:cNvPr id="2046" name="Google Shape;2046;g247f718b2f6_0_2920"/>
            <p:cNvCxnSpPr/>
            <p:nvPr/>
          </p:nvCxnSpPr>
          <p:spPr>
            <a:xfrm>
              <a:off x="8759730" y="4471023"/>
              <a:ext cx="0" cy="420600"/>
            </a:xfrm>
            <a:prstGeom prst="straightConnector1">
              <a:avLst/>
            </a:prstGeom>
            <a:noFill/>
            <a:ln w="28575" cap="flat" cmpd="sng">
              <a:solidFill>
                <a:schemeClr val="dk2"/>
              </a:solidFill>
              <a:prstDash val="solid"/>
              <a:round/>
              <a:headEnd type="none" w="sm" len="sm"/>
              <a:tailEnd type="none" w="sm" len="sm"/>
            </a:ln>
          </p:spPr>
        </p:cxnSp>
      </p:grpSp>
      <p:sp>
        <p:nvSpPr>
          <p:cNvPr id="2047" name="Google Shape;2047;g247f718b2f6_0_2920"/>
          <p:cNvSpPr txBox="1"/>
          <p:nvPr/>
        </p:nvSpPr>
        <p:spPr>
          <a:xfrm>
            <a:off x="3162397" y="5261057"/>
            <a:ext cx="318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48" name="Google Shape;2048;g247f718b2f6_0_2920"/>
          <p:cNvSpPr txBox="1"/>
          <p:nvPr/>
        </p:nvSpPr>
        <p:spPr>
          <a:xfrm>
            <a:off x="3503281" y="5261057"/>
            <a:ext cx="318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49" name="Google Shape;2049;g247f718b2f6_0_2920"/>
          <p:cNvSpPr txBox="1"/>
          <p:nvPr/>
        </p:nvSpPr>
        <p:spPr>
          <a:xfrm>
            <a:off x="3837257" y="5261057"/>
            <a:ext cx="318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0" name="Google Shape;2050;g247f718b2f6_0_2920"/>
          <p:cNvSpPr txBox="1"/>
          <p:nvPr/>
        </p:nvSpPr>
        <p:spPr>
          <a:xfrm>
            <a:off x="4189658" y="5261057"/>
            <a:ext cx="318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9</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1" name="Google Shape;2051;g247f718b2f6_0_2920"/>
          <p:cNvSpPr txBox="1"/>
          <p:nvPr/>
        </p:nvSpPr>
        <p:spPr>
          <a:xfrm>
            <a:off x="4466050"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2" name="Google Shape;2052;g247f718b2f6_0_2920"/>
          <p:cNvSpPr txBox="1"/>
          <p:nvPr/>
        </p:nvSpPr>
        <p:spPr>
          <a:xfrm>
            <a:off x="4820754"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15</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3" name="Google Shape;2053;g247f718b2f6_0_2920"/>
          <p:cNvSpPr txBox="1"/>
          <p:nvPr/>
        </p:nvSpPr>
        <p:spPr>
          <a:xfrm>
            <a:off x="5147819"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4" name="Google Shape;2054;g247f718b2f6_0_2920"/>
          <p:cNvSpPr txBox="1"/>
          <p:nvPr/>
        </p:nvSpPr>
        <p:spPr>
          <a:xfrm>
            <a:off x="5495614"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21</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5" name="Google Shape;2055;g247f718b2f6_0_2920"/>
          <p:cNvSpPr txBox="1"/>
          <p:nvPr/>
        </p:nvSpPr>
        <p:spPr>
          <a:xfrm>
            <a:off x="5834195"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24</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6" name="Google Shape;2056;g247f718b2f6_0_2920"/>
          <p:cNvSpPr txBox="1"/>
          <p:nvPr/>
        </p:nvSpPr>
        <p:spPr>
          <a:xfrm>
            <a:off x="6163563"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27</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7" name="Google Shape;2057;g247f718b2f6_0_2920"/>
          <p:cNvSpPr txBox="1"/>
          <p:nvPr/>
        </p:nvSpPr>
        <p:spPr>
          <a:xfrm>
            <a:off x="6509055"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dirty="0">
                <a:ln>
                  <a:noFill/>
                </a:ln>
                <a:solidFill>
                  <a:srgbClr val="000000"/>
                </a:solidFill>
                <a:effectLst/>
                <a:uLnTx/>
                <a:uFillTx/>
                <a:latin typeface="Calibri"/>
                <a:ea typeface="Calibri"/>
                <a:cs typeface="Calibri"/>
                <a:sym typeface="Calibri"/>
              </a:rPr>
              <a:t>30</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058" name="Google Shape;2058;g247f718b2f6_0_2920"/>
          <p:cNvSpPr txBox="1"/>
          <p:nvPr/>
        </p:nvSpPr>
        <p:spPr>
          <a:xfrm>
            <a:off x="6854546"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33</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59" name="Google Shape;2059;g247f718b2f6_0_2920"/>
          <p:cNvSpPr txBox="1"/>
          <p:nvPr/>
        </p:nvSpPr>
        <p:spPr>
          <a:xfrm>
            <a:off x="7197733"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36</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0" name="Google Shape;2060;g247f718b2f6_0_2920"/>
          <p:cNvSpPr txBox="1"/>
          <p:nvPr/>
        </p:nvSpPr>
        <p:spPr>
          <a:xfrm>
            <a:off x="7536314"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39</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1" name="Google Shape;2061;g247f718b2f6_0_2920"/>
          <p:cNvSpPr txBox="1"/>
          <p:nvPr/>
        </p:nvSpPr>
        <p:spPr>
          <a:xfrm>
            <a:off x="7874895"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42</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2" name="Google Shape;2062;g247f718b2f6_0_2920"/>
          <p:cNvSpPr txBox="1"/>
          <p:nvPr/>
        </p:nvSpPr>
        <p:spPr>
          <a:xfrm>
            <a:off x="8236509"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45</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3" name="Google Shape;2063;g247f718b2f6_0_2920"/>
          <p:cNvSpPr txBox="1"/>
          <p:nvPr/>
        </p:nvSpPr>
        <p:spPr>
          <a:xfrm>
            <a:off x="8575090" y="5261057"/>
            <a:ext cx="469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48</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4" name="Google Shape;2064;g247f718b2f6_0_2920"/>
          <p:cNvSpPr txBox="1"/>
          <p:nvPr/>
        </p:nvSpPr>
        <p:spPr>
          <a:xfrm>
            <a:off x="2922856" y="5037640"/>
            <a:ext cx="318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5" name="Google Shape;2065;g247f718b2f6_0_2920"/>
          <p:cNvSpPr txBox="1"/>
          <p:nvPr/>
        </p:nvSpPr>
        <p:spPr>
          <a:xfrm>
            <a:off x="2823815" y="4464125"/>
            <a:ext cx="432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20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6" name="Google Shape;2066;g247f718b2f6_0_2920"/>
          <p:cNvSpPr txBox="1"/>
          <p:nvPr/>
        </p:nvSpPr>
        <p:spPr>
          <a:xfrm>
            <a:off x="2823815" y="3883700"/>
            <a:ext cx="432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40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7" name="Google Shape;2067;g247f718b2f6_0_2920"/>
          <p:cNvSpPr txBox="1"/>
          <p:nvPr/>
        </p:nvSpPr>
        <p:spPr>
          <a:xfrm>
            <a:off x="2823815" y="3328611"/>
            <a:ext cx="432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60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8" name="Google Shape;2068;g247f718b2f6_0_2920"/>
          <p:cNvSpPr txBox="1"/>
          <p:nvPr/>
        </p:nvSpPr>
        <p:spPr>
          <a:xfrm>
            <a:off x="2823815" y="2748186"/>
            <a:ext cx="432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80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69" name="Google Shape;2069;g247f718b2f6_0_2920"/>
          <p:cNvSpPr txBox="1"/>
          <p:nvPr/>
        </p:nvSpPr>
        <p:spPr>
          <a:xfrm>
            <a:off x="2706349" y="2181581"/>
            <a:ext cx="5505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100</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2070" name="Google Shape;2070;g247f718b2f6_0_2920"/>
          <p:cNvCxnSpPr/>
          <p:nvPr/>
        </p:nvCxnSpPr>
        <p:spPr>
          <a:xfrm>
            <a:off x="3315037" y="3794973"/>
            <a:ext cx="5351400" cy="0"/>
          </a:xfrm>
          <a:prstGeom prst="straightConnector1">
            <a:avLst/>
          </a:prstGeom>
          <a:noFill/>
          <a:ln w="28575" cap="flat" cmpd="sng">
            <a:solidFill>
              <a:schemeClr val="dk2"/>
            </a:solidFill>
            <a:prstDash val="dash"/>
            <a:round/>
            <a:headEnd type="none" w="sm" len="sm"/>
            <a:tailEnd type="none" w="sm" len="sm"/>
          </a:ln>
        </p:spPr>
      </p:cxnSp>
      <p:sp>
        <p:nvSpPr>
          <p:cNvPr id="2071" name="Google Shape;2071;g247f718b2f6_0_2920"/>
          <p:cNvSpPr txBox="1"/>
          <p:nvPr/>
        </p:nvSpPr>
        <p:spPr>
          <a:xfrm>
            <a:off x="3393261" y="4167207"/>
            <a:ext cx="178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Total–non-frail</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72" name="Google Shape;2072;g247f718b2f6_0_2920"/>
          <p:cNvSpPr txBox="1"/>
          <p:nvPr/>
        </p:nvSpPr>
        <p:spPr>
          <a:xfrm>
            <a:off x="3428326" y="4409969"/>
            <a:ext cx="33231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HR: 0.48; 95% Cl: 0.34-0.68; </a:t>
            </a:r>
            <a:r>
              <a:rPr kumimoji="0" lang="tr-TR" sz="1600" b="0" i="1" u="none" strike="noStrike" kern="1200" cap="none" spc="0" normalizeH="0" baseline="0" noProof="0">
                <a:ln>
                  <a:noFill/>
                </a:ln>
                <a:solidFill>
                  <a:srgbClr val="000000"/>
                </a:solidFill>
                <a:effectLst/>
                <a:uLnTx/>
                <a:uFillTx/>
                <a:latin typeface="Calibri"/>
                <a:ea typeface="Calibri"/>
                <a:cs typeface="Calibri"/>
                <a:sym typeface="Calibri"/>
              </a:rPr>
              <a:t>P </a:t>
            </a: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&lt;.0001</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73" name="Google Shape;2073;g247f718b2f6_0_2920"/>
          <p:cNvSpPr txBox="1"/>
          <p:nvPr/>
        </p:nvSpPr>
        <p:spPr>
          <a:xfrm>
            <a:off x="3393261" y="4663754"/>
            <a:ext cx="17802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0" i="0" u="none" strike="noStrike" kern="1200" cap="none" spc="0" normalizeH="0" baseline="0" noProof="0">
                <a:ln>
                  <a:noFill/>
                </a:ln>
                <a:solidFill>
                  <a:srgbClr val="000000"/>
                </a:solidFill>
                <a:effectLst/>
                <a:uLnTx/>
                <a:uFillTx/>
                <a:latin typeface="Calibri"/>
                <a:ea typeface="Calibri"/>
                <a:cs typeface="Calibri"/>
                <a:sym typeface="Calibri"/>
              </a:rPr>
              <a:t>Frail</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74" name="Google Shape;2074;g247f718b2f6_0_2920"/>
          <p:cNvSpPr txBox="1"/>
          <p:nvPr/>
        </p:nvSpPr>
        <p:spPr>
          <a:xfrm>
            <a:off x="3428326" y="4873912"/>
            <a:ext cx="33231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HR: 0.62; 95% Cl: 0.45-0.85; </a:t>
            </a:r>
            <a:r>
              <a:rPr kumimoji="0" lang="tr-TR" sz="1600" b="0" i="1" u="none" strike="noStrike" kern="1200" cap="none" spc="0" normalizeH="0" baseline="0" noProof="0">
                <a:ln>
                  <a:noFill/>
                </a:ln>
                <a:solidFill>
                  <a:srgbClr val="000000"/>
                </a:solidFill>
                <a:effectLst/>
                <a:uLnTx/>
                <a:uFillTx/>
                <a:latin typeface="Calibri"/>
                <a:ea typeface="Calibri"/>
                <a:cs typeface="Calibri"/>
                <a:sym typeface="Calibri"/>
              </a:rPr>
              <a:t>P </a:t>
            </a: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 0.003</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75" name="Google Shape;2075;g247f718b2f6_0_2920"/>
          <p:cNvSpPr/>
          <p:nvPr/>
        </p:nvSpPr>
        <p:spPr>
          <a:xfrm>
            <a:off x="3323167" y="2354310"/>
            <a:ext cx="5402791" cy="948267"/>
          </a:xfrm>
          <a:custGeom>
            <a:avLst/>
            <a:gdLst/>
            <a:ahLst/>
            <a:cxnLst/>
            <a:rect l="l" t="t" r="r" b="b"/>
            <a:pathLst>
              <a:path w="5402791" h="948267" extrusionOk="0">
                <a:moveTo>
                  <a:pt x="5402791" y="948267"/>
                </a:moveTo>
                <a:lnTo>
                  <a:pt x="4649258" y="948267"/>
                </a:lnTo>
                <a:lnTo>
                  <a:pt x="4649258" y="876300"/>
                </a:lnTo>
                <a:lnTo>
                  <a:pt x="4480983" y="876300"/>
                </a:lnTo>
                <a:lnTo>
                  <a:pt x="4480983" y="845608"/>
                </a:lnTo>
                <a:lnTo>
                  <a:pt x="4458758" y="845608"/>
                </a:lnTo>
                <a:lnTo>
                  <a:pt x="4458758" y="818092"/>
                </a:lnTo>
                <a:lnTo>
                  <a:pt x="4248150" y="818092"/>
                </a:lnTo>
                <a:lnTo>
                  <a:pt x="4248150" y="785283"/>
                </a:lnTo>
                <a:lnTo>
                  <a:pt x="3832225" y="785283"/>
                </a:lnTo>
                <a:lnTo>
                  <a:pt x="3832225" y="766233"/>
                </a:lnTo>
                <a:lnTo>
                  <a:pt x="3665008" y="766233"/>
                </a:lnTo>
                <a:lnTo>
                  <a:pt x="3665008" y="747183"/>
                </a:lnTo>
                <a:lnTo>
                  <a:pt x="3634316" y="747183"/>
                </a:lnTo>
                <a:lnTo>
                  <a:pt x="3634316" y="728133"/>
                </a:lnTo>
                <a:lnTo>
                  <a:pt x="3563408" y="728133"/>
                </a:lnTo>
                <a:lnTo>
                  <a:pt x="3563408" y="713317"/>
                </a:lnTo>
                <a:lnTo>
                  <a:pt x="3527425" y="713317"/>
                </a:lnTo>
                <a:lnTo>
                  <a:pt x="3527425" y="688975"/>
                </a:lnTo>
                <a:lnTo>
                  <a:pt x="3495675" y="688975"/>
                </a:lnTo>
                <a:lnTo>
                  <a:pt x="3495675" y="667808"/>
                </a:lnTo>
                <a:lnTo>
                  <a:pt x="3368675" y="667808"/>
                </a:lnTo>
                <a:lnTo>
                  <a:pt x="3368675" y="650875"/>
                </a:lnTo>
                <a:lnTo>
                  <a:pt x="3294591" y="650875"/>
                </a:lnTo>
                <a:lnTo>
                  <a:pt x="3294591" y="630767"/>
                </a:lnTo>
                <a:lnTo>
                  <a:pt x="3230033" y="630767"/>
                </a:lnTo>
                <a:lnTo>
                  <a:pt x="3230033" y="620183"/>
                </a:lnTo>
                <a:lnTo>
                  <a:pt x="3146425" y="620183"/>
                </a:lnTo>
                <a:lnTo>
                  <a:pt x="3146425" y="602192"/>
                </a:lnTo>
                <a:lnTo>
                  <a:pt x="3116791" y="602192"/>
                </a:lnTo>
                <a:lnTo>
                  <a:pt x="3116791" y="574675"/>
                </a:lnTo>
                <a:lnTo>
                  <a:pt x="2989791" y="574675"/>
                </a:lnTo>
                <a:lnTo>
                  <a:pt x="2989791" y="560917"/>
                </a:lnTo>
                <a:lnTo>
                  <a:pt x="2860675" y="560917"/>
                </a:lnTo>
                <a:lnTo>
                  <a:pt x="2860675" y="517525"/>
                </a:lnTo>
                <a:lnTo>
                  <a:pt x="2796116" y="517525"/>
                </a:lnTo>
                <a:lnTo>
                  <a:pt x="2796116" y="491067"/>
                </a:lnTo>
                <a:lnTo>
                  <a:pt x="2523066" y="491067"/>
                </a:lnTo>
                <a:lnTo>
                  <a:pt x="2523066" y="468842"/>
                </a:lnTo>
                <a:lnTo>
                  <a:pt x="2420408" y="468842"/>
                </a:lnTo>
                <a:lnTo>
                  <a:pt x="2420408" y="430742"/>
                </a:lnTo>
                <a:lnTo>
                  <a:pt x="2341033" y="430742"/>
                </a:lnTo>
                <a:lnTo>
                  <a:pt x="2341033" y="403225"/>
                </a:lnTo>
                <a:lnTo>
                  <a:pt x="2196041" y="403225"/>
                </a:lnTo>
                <a:lnTo>
                  <a:pt x="2196041" y="386292"/>
                </a:lnTo>
                <a:lnTo>
                  <a:pt x="2115608" y="386292"/>
                </a:lnTo>
                <a:lnTo>
                  <a:pt x="2115608" y="337608"/>
                </a:lnTo>
                <a:lnTo>
                  <a:pt x="2080683" y="337608"/>
                </a:lnTo>
                <a:lnTo>
                  <a:pt x="2080683" y="328083"/>
                </a:lnTo>
                <a:lnTo>
                  <a:pt x="1746250" y="328083"/>
                </a:lnTo>
                <a:lnTo>
                  <a:pt x="1746250" y="315383"/>
                </a:lnTo>
                <a:lnTo>
                  <a:pt x="1597025" y="315383"/>
                </a:lnTo>
                <a:lnTo>
                  <a:pt x="1597025" y="296333"/>
                </a:lnTo>
                <a:lnTo>
                  <a:pt x="1501775" y="296333"/>
                </a:lnTo>
                <a:lnTo>
                  <a:pt x="1501775" y="271992"/>
                </a:lnTo>
                <a:lnTo>
                  <a:pt x="1362075" y="271992"/>
                </a:lnTo>
                <a:lnTo>
                  <a:pt x="1362075" y="247650"/>
                </a:lnTo>
                <a:lnTo>
                  <a:pt x="1231900" y="247650"/>
                </a:lnTo>
                <a:lnTo>
                  <a:pt x="1231900" y="238125"/>
                </a:lnTo>
                <a:lnTo>
                  <a:pt x="1121833" y="238125"/>
                </a:lnTo>
                <a:lnTo>
                  <a:pt x="1121833" y="223308"/>
                </a:lnTo>
                <a:lnTo>
                  <a:pt x="1056216" y="223308"/>
                </a:lnTo>
                <a:lnTo>
                  <a:pt x="1056216" y="204258"/>
                </a:lnTo>
                <a:lnTo>
                  <a:pt x="993775" y="204258"/>
                </a:lnTo>
                <a:lnTo>
                  <a:pt x="993775" y="167217"/>
                </a:lnTo>
                <a:lnTo>
                  <a:pt x="924983" y="167217"/>
                </a:lnTo>
                <a:lnTo>
                  <a:pt x="924983" y="142875"/>
                </a:lnTo>
                <a:lnTo>
                  <a:pt x="890058" y="142875"/>
                </a:lnTo>
                <a:lnTo>
                  <a:pt x="890058" y="110067"/>
                </a:lnTo>
                <a:lnTo>
                  <a:pt x="854075" y="110067"/>
                </a:lnTo>
                <a:lnTo>
                  <a:pt x="854075" y="94192"/>
                </a:lnTo>
                <a:lnTo>
                  <a:pt x="716491" y="94192"/>
                </a:lnTo>
                <a:lnTo>
                  <a:pt x="716491" y="75142"/>
                </a:lnTo>
                <a:lnTo>
                  <a:pt x="629708" y="75142"/>
                </a:lnTo>
                <a:lnTo>
                  <a:pt x="629708" y="62442"/>
                </a:lnTo>
                <a:lnTo>
                  <a:pt x="486833" y="62442"/>
                </a:lnTo>
                <a:lnTo>
                  <a:pt x="486833" y="52917"/>
                </a:lnTo>
                <a:lnTo>
                  <a:pt x="433916" y="52917"/>
                </a:lnTo>
                <a:lnTo>
                  <a:pt x="433916" y="22225"/>
                </a:lnTo>
                <a:lnTo>
                  <a:pt x="271991" y="22225"/>
                </a:lnTo>
                <a:lnTo>
                  <a:pt x="271991" y="12700"/>
                </a:lnTo>
                <a:lnTo>
                  <a:pt x="92075" y="12700"/>
                </a:lnTo>
                <a:lnTo>
                  <a:pt x="92075" y="0"/>
                </a:lnTo>
                <a:lnTo>
                  <a:pt x="0" y="0"/>
                </a:lnTo>
              </a:path>
            </a:pathLst>
          </a:custGeom>
          <a:noFill/>
          <a:ln w="28575"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76" name="Google Shape;2076;g247f718b2f6_0_2920"/>
          <p:cNvSpPr/>
          <p:nvPr/>
        </p:nvSpPr>
        <p:spPr>
          <a:xfrm>
            <a:off x="3379000" y="2395373"/>
            <a:ext cx="5442085" cy="1274324"/>
          </a:xfrm>
          <a:custGeom>
            <a:avLst/>
            <a:gdLst/>
            <a:ahLst/>
            <a:cxnLst/>
            <a:rect l="l" t="t" r="r" b="b"/>
            <a:pathLst>
              <a:path w="5442085" h="1274324" extrusionOk="0">
                <a:moveTo>
                  <a:pt x="5442085" y="1274324"/>
                </a:moveTo>
                <a:lnTo>
                  <a:pt x="4338536" y="1274324"/>
                </a:lnTo>
                <a:lnTo>
                  <a:pt x="4338536" y="1230009"/>
                </a:lnTo>
                <a:lnTo>
                  <a:pt x="4281251" y="1230009"/>
                </a:lnTo>
                <a:lnTo>
                  <a:pt x="4281251" y="1185694"/>
                </a:lnTo>
                <a:lnTo>
                  <a:pt x="4241259" y="1185694"/>
                </a:lnTo>
                <a:lnTo>
                  <a:pt x="4241259" y="1153268"/>
                </a:lnTo>
                <a:lnTo>
                  <a:pt x="4183974" y="1153268"/>
                </a:lnTo>
                <a:lnTo>
                  <a:pt x="4183974" y="1126247"/>
                </a:lnTo>
                <a:lnTo>
                  <a:pt x="4107234" y="1126247"/>
                </a:lnTo>
                <a:lnTo>
                  <a:pt x="4107234" y="1107873"/>
                </a:lnTo>
                <a:lnTo>
                  <a:pt x="3570051" y="1107873"/>
                </a:lnTo>
                <a:lnTo>
                  <a:pt x="3570051" y="1080851"/>
                </a:lnTo>
                <a:lnTo>
                  <a:pt x="3516008" y="1080851"/>
                </a:lnTo>
                <a:lnTo>
                  <a:pt x="3516008" y="1057073"/>
                </a:lnTo>
                <a:lnTo>
                  <a:pt x="3415489" y="1057073"/>
                </a:lnTo>
                <a:lnTo>
                  <a:pt x="3415489" y="1044102"/>
                </a:lnTo>
                <a:lnTo>
                  <a:pt x="3280383" y="1044102"/>
                </a:lnTo>
                <a:lnTo>
                  <a:pt x="3280383" y="1024647"/>
                </a:lnTo>
                <a:lnTo>
                  <a:pt x="3172298" y="1024647"/>
                </a:lnTo>
                <a:lnTo>
                  <a:pt x="3172298" y="1006273"/>
                </a:lnTo>
                <a:lnTo>
                  <a:pt x="3046919" y="1006273"/>
                </a:lnTo>
                <a:lnTo>
                  <a:pt x="3046919" y="988979"/>
                </a:lnTo>
                <a:lnTo>
                  <a:pt x="2909651" y="988979"/>
                </a:lnTo>
                <a:lnTo>
                  <a:pt x="2909651" y="956554"/>
                </a:lnTo>
                <a:lnTo>
                  <a:pt x="2761574" y="956554"/>
                </a:lnTo>
                <a:lnTo>
                  <a:pt x="2761574" y="919805"/>
                </a:lnTo>
                <a:lnTo>
                  <a:pt x="2662136" y="919805"/>
                </a:lnTo>
                <a:lnTo>
                  <a:pt x="2662136" y="879813"/>
                </a:lnTo>
                <a:lnTo>
                  <a:pt x="2619983" y="879813"/>
                </a:lnTo>
                <a:lnTo>
                  <a:pt x="2619983" y="852792"/>
                </a:lnTo>
                <a:lnTo>
                  <a:pt x="2524868" y="852792"/>
                </a:lnTo>
                <a:lnTo>
                  <a:pt x="2524868" y="813881"/>
                </a:lnTo>
                <a:lnTo>
                  <a:pt x="2318425" y="813881"/>
                </a:lnTo>
                <a:lnTo>
                  <a:pt x="2318425" y="776051"/>
                </a:lnTo>
                <a:lnTo>
                  <a:pt x="2293566" y="776051"/>
                </a:lnTo>
                <a:lnTo>
                  <a:pt x="2293566" y="752273"/>
                </a:lnTo>
                <a:lnTo>
                  <a:pt x="2244928" y="752273"/>
                </a:lnTo>
                <a:lnTo>
                  <a:pt x="2244928" y="711200"/>
                </a:lnTo>
                <a:lnTo>
                  <a:pt x="2046051" y="711200"/>
                </a:lnTo>
                <a:lnTo>
                  <a:pt x="2046051" y="701473"/>
                </a:lnTo>
                <a:lnTo>
                  <a:pt x="1960664" y="701473"/>
                </a:lnTo>
                <a:lnTo>
                  <a:pt x="1960664" y="670128"/>
                </a:lnTo>
                <a:lnTo>
                  <a:pt x="1855821" y="670128"/>
                </a:lnTo>
                <a:lnTo>
                  <a:pt x="1855821" y="645268"/>
                </a:lnTo>
                <a:lnTo>
                  <a:pt x="1570476" y="645268"/>
                </a:lnTo>
                <a:lnTo>
                  <a:pt x="1570476" y="618247"/>
                </a:lnTo>
                <a:lnTo>
                  <a:pt x="1542374" y="618247"/>
                </a:lnTo>
                <a:lnTo>
                  <a:pt x="1542374" y="599873"/>
                </a:lnTo>
                <a:lnTo>
                  <a:pt x="1397540" y="599873"/>
                </a:lnTo>
                <a:lnTo>
                  <a:pt x="1397540" y="560962"/>
                </a:lnTo>
                <a:lnTo>
                  <a:pt x="1232170" y="560962"/>
                </a:lnTo>
                <a:lnTo>
                  <a:pt x="1232170" y="535022"/>
                </a:lnTo>
                <a:lnTo>
                  <a:pt x="1172723" y="535022"/>
                </a:lnTo>
                <a:lnTo>
                  <a:pt x="1172723" y="528536"/>
                </a:lnTo>
                <a:lnTo>
                  <a:pt x="1086255" y="528536"/>
                </a:lnTo>
                <a:lnTo>
                  <a:pt x="1086255" y="512324"/>
                </a:lnTo>
                <a:lnTo>
                  <a:pt x="961957" y="512324"/>
                </a:lnTo>
                <a:lnTo>
                  <a:pt x="961957" y="472332"/>
                </a:lnTo>
                <a:lnTo>
                  <a:pt x="911157" y="472332"/>
                </a:lnTo>
                <a:lnTo>
                  <a:pt x="911157" y="460443"/>
                </a:lnTo>
                <a:lnTo>
                  <a:pt x="808476" y="460443"/>
                </a:lnTo>
                <a:lnTo>
                  <a:pt x="808476" y="430179"/>
                </a:lnTo>
                <a:lnTo>
                  <a:pt x="724170" y="430179"/>
                </a:lnTo>
                <a:lnTo>
                  <a:pt x="724170" y="413966"/>
                </a:lnTo>
                <a:lnTo>
                  <a:pt x="693906" y="413966"/>
                </a:lnTo>
                <a:lnTo>
                  <a:pt x="693906" y="379379"/>
                </a:lnTo>
                <a:lnTo>
                  <a:pt x="618247" y="379379"/>
                </a:lnTo>
                <a:lnTo>
                  <a:pt x="618247" y="361005"/>
                </a:lnTo>
                <a:lnTo>
                  <a:pt x="537183" y="361005"/>
                </a:lnTo>
                <a:lnTo>
                  <a:pt x="537183" y="337226"/>
                </a:lnTo>
                <a:lnTo>
                  <a:pt x="480979" y="337226"/>
                </a:lnTo>
                <a:lnTo>
                  <a:pt x="480979" y="321013"/>
                </a:lnTo>
                <a:lnTo>
                  <a:pt x="325336" y="321013"/>
                </a:lnTo>
                <a:lnTo>
                  <a:pt x="325336" y="281022"/>
                </a:lnTo>
                <a:lnTo>
                  <a:pt x="308042" y="281022"/>
                </a:lnTo>
                <a:lnTo>
                  <a:pt x="308042" y="242111"/>
                </a:lnTo>
                <a:lnTo>
                  <a:pt x="223736" y="242111"/>
                </a:lnTo>
                <a:lnTo>
                  <a:pt x="223736" y="195634"/>
                </a:lnTo>
                <a:lnTo>
                  <a:pt x="174017" y="195634"/>
                </a:lnTo>
                <a:lnTo>
                  <a:pt x="174017" y="167532"/>
                </a:lnTo>
                <a:lnTo>
                  <a:pt x="83225" y="167532"/>
                </a:lnTo>
                <a:lnTo>
                  <a:pt x="83225" y="110247"/>
                </a:lnTo>
                <a:lnTo>
                  <a:pt x="38911" y="110247"/>
                </a:lnTo>
                <a:lnTo>
                  <a:pt x="38911" y="85388"/>
                </a:lnTo>
                <a:lnTo>
                  <a:pt x="20536" y="85388"/>
                </a:lnTo>
                <a:lnTo>
                  <a:pt x="20536" y="36749"/>
                </a:lnTo>
                <a:lnTo>
                  <a:pt x="7566" y="36749"/>
                </a:lnTo>
                <a:lnTo>
                  <a:pt x="7566" y="0"/>
                </a:lnTo>
                <a:lnTo>
                  <a:pt x="0" y="7566"/>
                </a:ln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77" name="Google Shape;2077;g247f718b2f6_0_2920"/>
          <p:cNvSpPr/>
          <p:nvPr/>
        </p:nvSpPr>
        <p:spPr>
          <a:xfrm>
            <a:off x="3325091" y="2348745"/>
            <a:ext cx="5459799" cy="1541734"/>
          </a:xfrm>
          <a:custGeom>
            <a:avLst/>
            <a:gdLst/>
            <a:ahLst/>
            <a:cxnLst/>
            <a:rect l="l" t="t" r="r" b="b"/>
            <a:pathLst>
              <a:path w="5459799" h="1541734" extrusionOk="0">
                <a:moveTo>
                  <a:pt x="5459799" y="1541734"/>
                </a:moveTo>
                <a:lnTo>
                  <a:pt x="4721629" y="1541734"/>
                </a:lnTo>
                <a:lnTo>
                  <a:pt x="4721629" y="1418706"/>
                </a:lnTo>
                <a:lnTo>
                  <a:pt x="4165230" y="1418706"/>
                </a:lnTo>
                <a:lnTo>
                  <a:pt x="4165230" y="1393213"/>
                </a:lnTo>
                <a:lnTo>
                  <a:pt x="4069911" y="1393213"/>
                </a:lnTo>
                <a:lnTo>
                  <a:pt x="4069911" y="1356637"/>
                </a:lnTo>
                <a:lnTo>
                  <a:pt x="3945774" y="1356637"/>
                </a:lnTo>
                <a:lnTo>
                  <a:pt x="3945774" y="1337795"/>
                </a:lnTo>
                <a:lnTo>
                  <a:pt x="3895898" y="1337795"/>
                </a:lnTo>
                <a:lnTo>
                  <a:pt x="3895898" y="1322278"/>
                </a:lnTo>
                <a:lnTo>
                  <a:pt x="3837155" y="1322278"/>
                </a:lnTo>
                <a:lnTo>
                  <a:pt x="3837155" y="1300111"/>
                </a:lnTo>
                <a:lnTo>
                  <a:pt x="3747377" y="1300111"/>
                </a:lnTo>
                <a:lnTo>
                  <a:pt x="3747377" y="1279052"/>
                </a:lnTo>
                <a:lnTo>
                  <a:pt x="3658708" y="1279052"/>
                </a:lnTo>
                <a:lnTo>
                  <a:pt x="3658708" y="1249126"/>
                </a:lnTo>
                <a:lnTo>
                  <a:pt x="3544547" y="1249126"/>
                </a:lnTo>
                <a:lnTo>
                  <a:pt x="3544547" y="1230284"/>
                </a:lnTo>
                <a:lnTo>
                  <a:pt x="3466961" y="1230284"/>
                </a:lnTo>
                <a:lnTo>
                  <a:pt x="3466961" y="1205900"/>
                </a:lnTo>
                <a:lnTo>
                  <a:pt x="3366100" y="1205900"/>
                </a:lnTo>
                <a:lnTo>
                  <a:pt x="3366100" y="1189274"/>
                </a:lnTo>
                <a:lnTo>
                  <a:pt x="3260806" y="1189274"/>
                </a:lnTo>
                <a:lnTo>
                  <a:pt x="3260806" y="1167107"/>
                </a:lnTo>
                <a:lnTo>
                  <a:pt x="3146644" y="1167107"/>
                </a:lnTo>
                <a:lnTo>
                  <a:pt x="3146644" y="1148265"/>
                </a:lnTo>
                <a:lnTo>
                  <a:pt x="3072384" y="1148265"/>
                </a:lnTo>
                <a:lnTo>
                  <a:pt x="3072384" y="1133856"/>
                </a:lnTo>
                <a:lnTo>
                  <a:pt x="3050217" y="1133856"/>
                </a:lnTo>
                <a:lnTo>
                  <a:pt x="3050217" y="1122772"/>
                </a:lnTo>
                <a:lnTo>
                  <a:pt x="2936055" y="1122772"/>
                </a:lnTo>
                <a:lnTo>
                  <a:pt x="2936055" y="1103930"/>
                </a:lnTo>
                <a:lnTo>
                  <a:pt x="2921646" y="1103930"/>
                </a:lnTo>
                <a:lnTo>
                  <a:pt x="2921646" y="1083980"/>
                </a:lnTo>
                <a:lnTo>
                  <a:pt x="2858470" y="1083980"/>
                </a:lnTo>
                <a:lnTo>
                  <a:pt x="2858470" y="1071788"/>
                </a:lnTo>
                <a:lnTo>
                  <a:pt x="2841844" y="1071788"/>
                </a:lnTo>
                <a:lnTo>
                  <a:pt x="2841844" y="1052946"/>
                </a:lnTo>
                <a:lnTo>
                  <a:pt x="2828544" y="1052946"/>
                </a:lnTo>
                <a:lnTo>
                  <a:pt x="2828544" y="1029670"/>
                </a:lnTo>
                <a:lnTo>
                  <a:pt x="2758717" y="1029670"/>
                </a:lnTo>
                <a:lnTo>
                  <a:pt x="2733225" y="1029670"/>
                </a:lnTo>
                <a:lnTo>
                  <a:pt x="2733225" y="995311"/>
                </a:lnTo>
                <a:lnTo>
                  <a:pt x="2715491" y="995311"/>
                </a:lnTo>
                <a:lnTo>
                  <a:pt x="2715491" y="985335"/>
                </a:lnTo>
                <a:lnTo>
                  <a:pt x="2648989" y="985335"/>
                </a:lnTo>
                <a:lnTo>
                  <a:pt x="2648989" y="974252"/>
                </a:lnTo>
                <a:lnTo>
                  <a:pt x="2309830" y="974252"/>
                </a:lnTo>
                <a:lnTo>
                  <a:pt x="2309830" y="955410"/>
                </a:lnTo>
                <a:lnTo>
                  <a:pt x="2248870" y="955410"/>
                </a:lnTo>
                <a:lnTo>
                  <a:pt x="2248870" y="941001"/>
                </a:lnTo>
                <a:lnTo>
                  <a:pt x="2234461" y="941001"/>
                </a:lnTo>
                <a:lnTo>
                  <a:pt x="2234461" y="924375"/>
                </a:lnTo>
                <a:lnTo>
                  <a:pt x="2202318" y="924375"/>
                </a:lnTo>
                <a:lnTo>
                  <a:pt x="2202318" y="897775"/>
                </a:lnTo>
                <a:lnTo>
                  <a:pt x="2075965" y="897775"/>
                </a:lnTo>
                <a:lnTo>
                  <a:pt x="2075965" y="883366"/>
                </a:lnTo>
                <a:lnTo>
                  <a:pt x="2054906" y="883366"/>
                </a:lnTo>
                <a:lnTo>
                  <a:pt x="2054906" y="866740"/>
                </a:lnTo>
                <a:lnTo>
                  <a:pt x="2008355" y="866740"/>
                </a:lnTo>
                <a:lnTo>
                  <a:pt x="2008355" y="851223"/>
                </a:lnTo>
                <a:lnTo>
                  <a:pt x="1947395" y="851223"/>
                </a:lnTo>
                <a:lnTo>
                  <a:pt x="1947395" y="825731"/>
                </a:lnTo>
                <a:lnTo>
                  <a:pt x="1929661" y="825731"/>
                </a:lnTo>
                <a:lnTo>
                  <a:pt x="1929661" y="815756"/>
                </a:lnTo>
                <a:lnTo>
                  <a:pt x="1860942" y="815756"/>
                </a:lnTo>
                <a:lnTo>
                  <a:pt x="1860942" y="795805"/>
                </a:lnTo>
                <a:lnTo>
                  <a:pt x="1818825" y="795805"/>
                </a:lnTo>
                <a:lnTo>
                  <a:pt x="1818825" y="776963"/>
                </a:lnTo>
                <a:lnTo>
                  <a:pt x="1772273" y="776963"/>
                </a:lnTo>
                <a:lnTo>
                  <a:pt x="1772273" y="747037"/>
                </a:lnTo>
                <a:lnTo>
                  <a:pt x="1723505" y="747037"/>
                </a:lnTo>
                <a:lnTo>
                  <a:pt x="1723505" y="718220"/>
                </a:lnTo>
                <a:lnTo>
                  <a:pt x="1684713" y="718220"/>
                </a:lnTo>
                <a:lnTo>
                  <a:pt x="1684713" y="689402"/>
                </a:lnTo>
                <a:lnTo>
                  <a:pt x="1651462" y="689402"/>
                </a:lnTo>
                <a:lnTo>
                  <a:pt x="1651462" y="671668"/>
                </a:lnTo>
                <a:lnTo>
                  <a:pt x="1625969" y="671668"/>
                </a:lnTo>
                <a:lnTo>
                  <a:pt x="1625969" y="631767"/>
                </a:lnTo>
                <a:lnTo>
                  <a:pt x="1485207" y="631767"/>
                </a:lnTo>
                <a:lnTo>
                  <a:pt x="1485207" y="626226"/>
                </a:lnTo>
                <a:lnTo>
                  <a:pt x="1353312" y="626226"/>
                </a:lnTo>
                <a:lnTo>
                  <a:pt x="1353312" y="610708"/>
                </a:lnTo>
                <a:lnTo>
                  <a:pt x="1318953" y="610708"/>
                </a:lnTo>
                <a:lnTo>
                  <a:pt x="1318953" y="599625"/>
                </a:lnTo>
                <a:lnTo>
                  <a:pt x="1300110" y="599625"/>
                </a:lnTo>
                <a:lnTo>
                  <a:pt x="1300110" y="581891"/>
                </a:lnTo>
                <a:lnTo>
                  <a:pt x="1279052" y="581891"/>
                </a:lnTo>
                <a:lnTo>
                  <a:pt x="1279052" y="545315"/>
                </a:lnTo>
                <a:lnTo>
                  <a:pt x="1254668" y="545315"/>
                </a:lnTo>
                <a:lnTo>
                  <a:pt x="1254668" y="534231"/>
                </a:lnTo>
                <a:lnTo>
                  <a:pt x="1223633" y="534231"/>
                </a:lnTo>
                <a:lnTo>
                  <a:pt x="1223633" y="519823"/>
                </a:lnTo>
                <a:lnTo>
                  <a:pt x="1189274" y="519823"/>
                </a:lnTo>
                <a:lnTo>
                  <a:pt x="1189274" y="508739"/>
                </a:lnTo>
                <a:lnTo>
                  <a:pt x="1156023" y="508739"/>
                </a:lnTo>
                <a:lnTo>
                  <a:pt x="1156023" y="487680"/>
                </a:lnTo>
                <a:lnTo>
                  <a:pt x="1081763" y="487680"/>
                </a:lnTo>
                <a:lnTo>
                  <a:pt x="1081763" y="438912"/>
                </a:lnTo>
                <a:lnTo>
                  <a:pt x="1061812" y="438912"/>
                </a:lnTo>
                <a:lnTo>
                  <a:pt x="1061812" y="407878"/>
                </a:lnTo>
                <a:lnTo>
                  <a:pt x="1027453" y="407878"/>
                </a:lnTo>
                <a:lnTo>
                  <a:pt x="1027453" y="397903"/>
                </a:lnTo>
                <a:lnTo>
                  <a:pt x="880041" y="397903"/>
                </a:lnTo>
                <a:lnTo>
                  <a:pt x="880041" y="379060"/>
                </a:lnTo>
                <a:lnTo>
                  <a:pt x="863415" y="379060"/>
                </a:lnTo>
                <a:lnTo>
                  <a:pt x="863415" y="362435"/>
                </a:lnTo>
                <a:lnTo>
                  <a:pt x="835706" y="362435"/>
                </a:lnTo>
                <a:lnTo>
                  <a:pt x="835706" y="336943"/>
                </a:lnTo>
                <a:lnTo>
                  <a:pt x="811322" y="336943"/>
                </a:lnTo>
                <a:lnTo>
                  <a:pt x="811322" y="311450"/>
                </a:lnTo>
                <a:lnTo>
                  <a:pt x="741495" y="311450"/>
                </a:lnTo>
                <a:lnTo>
                  <a:pt x="741495" y="299258"/>
                </a:lnTo>
                <a:lnTo>
                  <a:pt x="672777" y="299258"/>
                </a:lnTo>
                <a:lnTo>
                  <a:pt x="672777" y="289283"/>
                </a:lnTo>
                <a:lnTo>
                  <a:pt x="580782" y="289283"/>
                </a:lnTo>
                <a:lnTo>
                  <a:pt x="580782" y="277091"/>
                </a:lnTo>
                <a:lnTo>
                  <a:pt x="537556" y="277091"/>
                </a:lnTo>
                <a:lnTo>
                  <a:pt x="537556" y="230540"/>
                </a:lnTo>
                <a:lnTo>
                  <a:pt x="510956" y="230540"/>
                </a:lnTo>
                <a:lnTo>
                  <a:pt x="510956" y="212806"/>
                </a:lnTo>
                <a:lnTo>
                  <a:pt x="477705" y="212806"/>
                </a:lnTo>
                <a:lnTo>
                  <a:pt x="477705" y="189530"/>
                </a:lnTo>
                <a:lnTo>
                  <a:pt x="436695" y="189530"/>
                </a:lnTo>
                <a:lnTo>
                  <a:pt x="436695" y="172905"/>
                </a:lnTo>
                <a:lnTo>
                  <a:pt x="425612" y="172905"/>
                </a:lnTo>
                <a:lnTo>
                  <a:pt x="425612" y="161821"/>
                </a:lnTo>
                <a:lnTo>
                  <a:pt x="404553" y="161821"/>
                </a:lnTo>
                <a:lnTo>
                  <a:pt x="404553" y="142979"/>
                </a:lnTo>
                <a:lnTo>
                  <a:pt x="364652" y="142979"/>
                </a:lnTo>
                <a:lnTo>
                  <a:pt x="364652" y="126354"/>
                </a:lnTo>
                <a:lnTo>
                  <a:pt x="335834" y="126354"/>
                </a:lnTo>
                <a:lnTo>
                  <a:pt x="335834" y="103078"/>
                </a:lnTo>
                <a:lnTo>
                  <a:pt x="311450" y="103078"/>
                </a:lnTo>
                <a:lnTo>
                  <a:pt x="311450" y="85344"/>
                </a:lnTo>
                <a:lnTo>
                  <a:pt x="288174" y="85344"/>
                </a:lnTo>
                <a:lnTo>
                  <a:pt x="288174" y="65394"/>
                </a:lnTo>
                <a:lnTo>
                  <a:pt x="263790" y="65394"/>
                </a:lnTo>
                <a:lnTo>
                  <a:pt x="263790" y="54310"/>
                </a:lnTo>
                <a:lnTo>
                  <a:pt x="238298" y="54310"/>
                </a:lnTo>
                <a:lnTo>
                  <a:pt x="238298" y="38793"/>
                </a:lnTo>
                <a:lnTo>
                  <a:pt x="215022" y="38793"/>
                </a:lnTo>
                <a:lnTo>
                  <a:pt x="107511" y="38793"/>
                </a:lnTo>
                <a:lnTo>
                  <a:pt x="107511" y="15517"/>
                </a:lnTo>
                <a:lnTo>
                  <a:pt x="47660" y="15517"/>
                </a:lnTo>
                <a:lnTo>
                  <a:pt x="47660" y="0"/>
                </a:lnTo>
                <a:lnTo>
                  <a:pt x="0" y="0"/>
                </a:lnTo>
              </a:path>
            </a:pathLst>
          </a:custGeom>
          <a:noFill/>
          <a:ln w="28575" cap="flat" cmpd="sng">
            <a:solidFill>
              <a:schemeClr val="accent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78" name="Google Shape;2078;g247f718b2f6_0_2920"/>
          <p:cNvSpPr/>
          <p:nvPr/>
        </p:nvSpPr>
        <p:spPr>
          <a:xfrm>
            <a:off x="3330633" y="2363154"/>
            <a:ext cx="4752663" cy="1997271"/>
          </a:xfrm>
          <a:custGeom>
            <a:avLst/>
            <a:gdLst/>
            <a:ahLst/>
            <a:cxnLst/>
            <a:rect l="l" t="t" r="r" b="b"/>
            <a:pathLst>
              <a:path w="4752663" h="1997271" extrusionOk="0">
                <a:moveTo>
                  <a:pt x="4752663" y="1997271"/>
                </a:moveTo>
                <a:lnTo>
                  <a:pt x="4501064" y="1997271"/>
                </a:lnTo>
                <a:lnTo>
                  <a:pt x="4501064" y="1872026"/>
                </a:lnTo>
                <a:lnTo>
                  <a:pt x="4426804" y="1872026"/>
                </a:lnTo>
                <a:lnTo>
                  <a:pt x="4426804" y="1774490"/>
                </a:lnTo>
                <a:lnTo>
                  <a:pt x="4182964" y="1774490"/>
                </a:lnTo>
                <a:lnTo>
                  <a:pt x="4182964" y="1722397"/>
                </a:lnTo>
                <a:lnTo>
                  <a:pt x="4003409" y="1722397"/>
                </a:lnTo>
                <a:lnTo>
                  <a:pt x="4003409" y="1694688"/>
                </a:lnTo>
                <a:lnTo>
                  <a:pt x="3974592" y="1694688"/>
                </a:lnTo>
                <a:lnTo>
                  <a:pt x="3974592" y="1664762"/>
                </a:lnTo>
                <a:lnTo>
                  <a:pt x="3946883" y="1664762"/>
                </a:lnTo>
                <a:lnTo>
                  <a:pt x="3946883" y="1635945"/>
                </a:lnTo>
                <a:lnTo>
                  <a:pt x="3898115" y="1635945"/>
                </a:lnTo>
                <a:lnTo>
                  <a:pt x="3898115" y="1572768"/>
                </a:lnTo>
                <a:lnTo>
                  <a:pt x="3801687" y="1572768"/>
                </a:lnTo>
                <a:lnTo>
                  <a:pt x="3801687" y="1542842"/>
                </a:lnTo>
                <a:lnTo>
                  <a:pt x="3618807" y="1542842"/>
                </a:lnTo>
                <a:lnTo>
                  <a:pt x="3618807" y="1529542"/>
                </a:lnTo>
                <a:lnTo>
                  <a:pt x="3608832" y="1529542"/>
                </a:lnTo>
                <a:lnTo>
                  <a:pt x="3608832" y="1496291"/>
                </a:lnTo>
                <a:lnTo>
                  <a:pt x="3544547" y="1496291"/>
                </a:lnTo>
                <a:lnTo>
                  <a:pt x="3544547" y="1459715"/>
                </a:lnTo>
                <a:lnTo>
                  <a:pt x="3415976" y="1459715"/>
                </a:lnTo>
                <a:lnTo>
                  <a:pt x="3415976" y="1403188"/>
                </a:lnTo>
                <a:lnTo>
                  <a:pt x="3328416" y="1403188"/>
                </a:lnTo>
                <a:lnTo>
                  <a:pt x="3328416" y="1390996"/>
                </a:lnTo>
                <a:lnTo>
                  <a:pt x="3064625" y="1390996"/>
                </a:lnTo>
                <a:lnTo>
                  <a:pt x="3064625" y="1375479"/>
                </a:lnTo>
                <a:lnTo>
                  <a:pt x="3032483" y="1375479"/>
                </a:lnTo>
                <a:lnTo>
                  <a:pt x="3032483" y="1347770"/>
                </a:lnTo>
                <a:lnTo>
                  <a:pt x="3011424" y="1347770"/>
                </a:lnTo>
                <a:lnTo>
                  <a:pt x="3011424" y="1325603"/>
                </a:lnTo>
                <a:lnTo>
                  <a:pt x="2923863" y="1325603"/>
                </a:lnTo>
                <a:lnTo>
                  <a:pt x="2923863" y="1304544"/>
                </a:lnTo>
                <a:lnTo>
                  <a:pt x="2834086" y="1304544"/>
                </a:lnTo>
                <a:lnTo>
                  <a:pt x="2834086" y="1287918"/>
                </a:lnTo>
                <a:lnTo>
                  <a:pt x="2811918" y="1287918"/>
                </a:lnTo>
                <a:lnTo>
                  <a:pt x="2811918" y="1273510"/>
                </a:lnTo>
                <a:lnTo>
                  <a:pt x="2707732" y="1273510"/>
                </a:lnTo>
                <a:lnTo>
                  <a:pt x="2707732" y="1256884"/>
                </a:lnTo>
                <a:lnTo>
                  <a:pt x="2651206" y="1256884"/>
                </a:lnTo>
                <a:lnTo>
                  <a:pt x="2651206" y="1210333"/>
                </a:lnTo>
                <a:lnTo>
                  <a:pt x="2595787" y="1210333"/>
                </a:lnTo>
                <a:lnTo>
                  <a:pt x="2595787" y="1190382"/>
                </a:lnTo>
                <a:lnTo>
                  <a:pt x="2517094" y="1190382"/>
                </a:lnTo>
                <a:lnTo>
                  <a:pt x="2517094" y="1167107"/>
                </a:lnTo>
                <a:lnTo>
                  <a:pt x="2488276" y="1167107"/>
                </a:lnTo>
                <a:lnTo>
                  <a:pt x="2488276" y="1146048"/>
                </a:lnTo>
                <a:lnTo>
                  <a:pt x="2416232" y="1146048"/>
                </a:lnTo>
                <a:lnTo>
                  <a:pt x="2416232" y="1126097"/>
                </a:lnTo>
                <a:lnTo>
                  <a:pt x="2394065" y="1126097"/>
                </a:lnTo>
                <a:lnTo>
                  <a:pt x="2394065" y="1099497"/>
                </a:lnTo>
                <a:lnTo>
                  <a:pt x="2355272" y="1099497"/>
                </a:lnTo>
                <a:lnTo>
                  <a:pt x="2355272" y="1088413"/>
                </a:lnTo>
                <a:lnTo>
                  <a:pt x="2312046" y="1088413"/>
                </a:lnTo>
                <a:lnTo>
                  <a:pt x="2312046" y="1069571"/>
                </a:lnTo>
                <a:lnTo>
                  <a:pt x="2263278" y="1069571"/>
                </a:lnTo>
                <a:lnTo>
                  <a:pt x="2263278" y="1041862"/>
                </a:lnTo>
                <a:lnTo>
                  <a:pt x="2232244" y="1041862"/>
                </a:lnTo>
                <a:lnTo>
                  <a:pt x="2232244" y="1027453"/>
                </a:lnTo>
                <a:lnTo>
                  <a:pt x="2138033" y="1027453"/>
                </a:lnTo>
                <a:lnTo>
                  <a:pt x="2138033" y="1005286"/>
                </a:lnTo>
                <a:lnTo>
                  <a:pt x="2070423" y="1005286"/>
                </a:lnTo>
                <a:lnTo>
                  <a:pt x="2070423" y="965385"/>
                </a:lnTo>
                <a:lnTo>
                  <a:pt x="2019438" y="965385"/>
                </a:lnTo>
                <a:lnTo>
                  <a:pt x="2019438" y="945434"/>
                </a:lnTo>
                <a:lnTo>
                  <a:pt x="1930769" y="945434"/>
                </a:lnTo>
                <a:lnTo>
                  <a:pt x="1930769" y="921050"/>
                </a:lnTo>
                <a:lnTo>
                  <a:pt x="1885326" y="921050"/>
                </a:lnTo>
                <a:lnTo>
                  <a:pt x="1885326" y="902208"/>
                </a:lnTo>
                <a:lnTo>
                  <a:pt x="1867592" y="902208"/>
                </a:lnTo>
                <a:lnTo>
                  <a:pt x="1867592" y="887799"/>
                </a:lnTo>
                <a:lnTo>
                  <a:pt x="1840992" y="887799"/>
                </a:lnTo>
                <a:lnTo>
                  <a:pt x="1840992" y="867849"/>
                </a:lnTo>
                <a:lnTo>
                  <a:pt x="1766731" y="867849"/>
                </a:lnTo>
                <a:lnTo>
                  <a:pt x="1766731" y="842356"/>
                </a:lnTo>
                <a:lnTo>
                  <a:pt x="1737914" y="842356"/>
                </a:lnTo>
                <a:lnTo>
                  <a:pt x="1737914" y="825731"/>
                </a:lnTo>
                <a:lnTo>
                  <a:pt x="1695796" y="825731"/>
                </a:lnTo>
                <a:lnTo>
                  <a:pt x="1695796" y="810214"/>
                </a:lnTo>
                <a:lnTo>
                  <a:pt x="1569443" y="810214"/>
                </a:lnTo>
                <a:lnTo>
                  <a:pt x="1569443" y="785830"/>
                </a:lnTo>
                <a:lnTo>
                  <a:pt x="1541734" y="785830"/>
                </a:lnTo>
                <a:lnTo>
                  <a:pt x="1541734" y="770313"/>
                </a:lnTo>
                <a:lnTo>
                  <a:pt x="1515133" y="770313"/>
                </a:lnTo>
                <a:lnTo>
                  <a:pt x="1515133" y="749254"/>
                </a:lnTo>
                <a:lnTo>
                  <a:pt x="1497399" y="749254"/>
                </a:lnTo>
                <a:lnTo>
                  <a:pt x="1497399" y="720436"/>
                </a:lnTo>
                <a:lnTo>
                  <a:pt x="1468582" y="720436"/>
                </a:lnTo>
                <a:lnTo>
                  <a:pt x="1468582" y="703811"/>
                </a:lnTo>
                <a:lnTo>
                  <a:pt x="1438656" y="703811"/>
                </a:lnTo>
                <a:lnTo>
                  <a:pt x="1438656" y="683860"/>
                </a:lnTo>
                <a:lnTo>
                  <a:pt x="1415380" y="683860"/>
                </a:lnTo>
                <a:lnTo>
                  <a:pt x="1415380" y="649501"/>
                </a:lnTo>
                <a:lnTo>
                  <a:pt x="1356637" y="649501"/>
                </a:lnTo>
                <a:lnTo>
                  <a:pt x="1356637" y="631767"/>
                </a:lnTo>
                <a:lnTo>
                  <a:pt x="1330036" y="631767"/>
                </a:lnTo>
                <a:lnTo>
                  <a:pt x="1330036" y="616250"/>
                </a:lnTo>
                <a:lnTo>
                  <a:pt x="1293460" y="616250"/>
                </a:lnTo>
                <a:lnTo>
                  <a:pt x="1293460" y="595191"/>
                </a:lnTo>
                <a:lnTo>
                  <a:pt x="1174865" y="595191"/>
                </a:lnTo>
                <a:lnTo>
                  <a:pt x="1174865" y="574132"/>
                </a:lnTo>
                <a:lnTo>
                  <a:pt x="1152698" y="574132"/>
                </a:lnTo>
                <a:lnTo>
                  <a:pt x="1152698" y="550857"/>
                </a:lnTo>
                <a:lnTo>
                  <a:pt x="1103930" y="550857"/>
                </a:lnTo>
                <a:lnTo>
                  <a:pt x="1103930" y="509847"/>
                </a:lnTo>
                <a:lnTo>
                  <a:pt x="1057379" y="509847"/>
                </a:lnTo>
                <a:lnTo>
                  <a:pt x="1057379" y="453321"/>
                </a:lnTo>
                <a:lnTo>
                  <a:pt x="969818" y="453321"/>
                </a:lnTo>
                <a:lnTo>
                  <a:pt x="969818" y="434478"/>
                </a:lnTo>
                <a:lnTo>
                  <a:pt x="945434" y="434478"/>
                </a:lnTo>
                <a:lnTo>
                  <a:pt x="945434" y="405661"/>
                </a:lnTo>
                <a:lnTo>
                  <a:pt x="817972" y="405661"/>
                </a:lnTo>
                <a:lnTo>
                  <a:pt x="817972" y="390144"/>
                </a:lnTo>
                <a:lnTo>
                  <a:pt x="801347" y="390144"/>
                </a:lnTo>
                <a:lnTo>
                  <a:pt x="801347" y="364651"/>
                </a:lnTo>
                <a:lnTo>
                  <a:pt x="778071" y="364651"/>
                </a:lnTo>
                <a:lnTo>
                  <a:pt x="778071" y="322534"/>
                </a:lnTo>
                <a:lnTo>
                  <a:pt x="752579" y="322534"/>
                </a:lnTo>
                <a:lnTo>
                  <a:pt x="666126" y="322534"/>
                </a:lnTo>
                <a:lnTo>
                  <a:pt x="666126" y="290391"/>
                </a:lnTo>
                <a:lnTo>
                  <a:pt x="625117" y="290391"/>
                </a:lnTo>
                <a:lnTo>
                  <a:pt x="625117" y="277091"/>
                </a:lnTo>
                <a:lnTo>
                  <a:pt x="580782" y="277091"/>
                </a:lnTo>
                <a:lnTo>
                  <a:pt x="580782" y="256032"/>
                </a:lnTo>
                <a:lnTo>
                  <a:pt x="540881" y="256032"/>
                </a:lnTo>
                <a:lnTo>
                  <a:pt x="540881" y="224998"/>
                </a:lnTo>
                <a:lnTo>
                  <a:pt x="496547" y="224998"/>
                </a:lnTo>
                <a:lnTo>
                  <a:pt x="496547" y="205047"/>
                </a:lnTo>
                <a:lnTo>
                  <a:pt x="461079" y="205047"/>
                </a:lnTo>
                <a:lnTo>
                  <a:pt x="461079" y="182880"/>
                </a:lnTo>
                <a:lnTo>
                  <a:pt x="427828" y="182880"/>
                </a:lnTo>
                <a:lnTo>
                  <a:pt x="427828" y="170688"/>
                </a:lnTo>
                <a:lnTo>
                  <a:pt x="392360" y="170688"/>
                </a:lnTo>
                <a:lnTo>
                  <a:pt x="392360" y="150737"/>
                </a:lnTo>
                <a:lnTo>
                  <a:pt x="285958" y="150737"/>
                </a:lnTo>
                <a:lnTo>
                  <a:pt x="285958" y="130787"/>
                </a:lnTo>
                <a:lnTo>
                  <a:pt x="224998" y="130787"/>
                </a:lnTo>
                <a:lnTo>
                  <a:pt x="224998" y="109728"/>
                </a:lnTo>
                <a:lnTo>
                  <a:pt x="174013" y="109728"/>
                </a:lnTo>
                <a:lnTo>
                  <a:pt x="174013" y="87561"/>
                </a:lnTo>
                <a:lnTo>
                  <a:pt x="148520" y="87561"/>
                </a:lnTo>
                <a:lnTo>
                  <a:pt x="148520" y="70935"/>
                </a:lnTo>
                <a:lnTo>
                  <a:pt x="114161" y="70935"/>
                </a:lnTo>
                <a:lnTo>
                  <a:pt x="114161" y="55418"/>
                </a:lnTo>
                <a:lnTo>
                  <a:pt x="83127" y="55418"/>
                </a:lnTo>
                <a:lnTo>
                  <a:pt x="83127" y="36576"/>
                </a:lnTo>
                <a:lnTo>
                  <a:pt x="55418" y="36576"/>
                </a:lnTo>
                <a:lnTo>
                  <a:pt x="55418" y="22167"/>
                </a:lnTo>
                <a:lnTo>
                  <a:pt x="37684" y="22167"/>
                </a:lnTo>
                <a:lnTo>
                  <a:pt x="37684" y="0"/>
                </a:lnTo>
                <a:lnTo>
                  <a:pt x="0" y="0"/>
                </a:lnTo>
              </a:path>
            </a:pathLst>
          </a:cu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79" name="Google Shape;2079;g247f718b2f6_0_2920"/>
          <p:cNvSpPr txBox="1"/>
          <p:nvPr/>
        </p:nvSpPr>
        <p:spPr>
          <a:xfrm>
            <a:off x="8764858" y="3107172"/>
            <a:ext cx="23979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Dara-Rd (total─non-frail)</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80" name="Google Shape;2080;g247f718b2f6_0_2920"/>
          <p:cNvSpPr txBox="1"/>
          <p:nvPr/>
        </p:nvSpPr>
        <p:spPr>
          <a:xfrm>
            <a:off x="8774771" y="3449142"/>
            <a:ext cx="14694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Dara-Rd (frail)</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81" name="Google Shape;2081;g247f718b2f6_0_2920"/>
          <p:cNvSpPr txBox="1"/>
          <p:nvPr/>
        </p:nvSpPr>
        <p:spPr>
          <a:xfrm>
            <a:off x="8777249" y="3694469"/>
            <a:ext cx="21708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Rd (total─non-frail), median: 41.7 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82" name="Google Shape;2082;g247f718b2f6_0_2920"/>
          <p:cNvSpPr txBox="1"/>
          <p:nvPr/>
        </p:nvSpPr>
        <p:spPr>
          <a:xfrm>
            <a:off x="8134426" y="4190079"/>
            <a:ext cx="21708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Rd (frail),</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tr-TR" sz="1600" b="0" i="0" u="none" strike="noStrike" kern="1200" cap="none" spc="0" normalizeH="0" baseline="0" noProof="0">
                <a:ln>
                  <a:noFill/>
                </a:ln>
                <a:solidFill>
                  <a:srgbClr val="000000"/>
                </a:solidFill>
                <a:effectLst/>
                <a:uLnTx/>
                <a:uFillTx/>
                <a:latin typeface="Calibri"/>
                <a:ea typeface="Calibri"/>
                <a:cs typeface="Calibri"/>
                <a:sym typeface="Calibri"/>
              </a:rPr>
              <a:t>median: 30.4 mo</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86" name="Google Shape;2086;g247f718b2f6_0_2920"/>
          <p:cNvSpPr/>
          <p:nvPr/>
        </p:nvSpPr>
        <p:spPr>
          <a:xfrm>
            <a:off x="3318206" y="2356453"/>
            <a:ext cx="5441522" cy="2872225"/>
          </a:xfrm>
          <a:custGeom>
            <a:avLst/>
            <a:gdLst/>
            <a:ahLst/>
            <a:cxnLst/>
            <a:rect l="l" t="t" r="r" b="b"/>
            <a:pathLst>
              <a:path w="5441522" h="2872225" extrusionOk="0">
                <a:moveTo>
                  <a:pt x="0" y="0"/>
                </a:moveTo>
                <a:lnTo>
                  <a:pt x="0" y="2872225"/>
                </a:lnTo>
                <a:lnTo>
                  <a:pt x="5441522" y="2872225"/>
                </a:lnTo>
              </a:path>
            </a:pathLst>
          </a:cu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87" name="Google Shape;2087;g247f718b2f6_0_2920"/>
          <p:cNvSpPr txBox="1"/>
          <p:nvPr/>
        </p:nvSpPr>
        <p:spPr>
          <a:xfrm>
            <a:off x="3585190" y="1295842"/>
            <a:ext cx="54597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PFS </a:t>
            </a:r>
            <a:r>
              <a:rPr kumimoji="0" lang="tr-TR" sz="1800" b="1" i="0" u="none" strike="noStrike" kern="1200" cap="none" spc="0" normalizeH="0" baseline="0" noProof="0" dirty="0" err="1">
                <a:ln>
                  <a:noFill/>
                </a:ln>
                <a:solidFill>
                  <a:srgbClr val="FF0000"/>
                </a:solidFill>
                <a:effectLst/>
                <a:uLnTx/>
                <a:uFillTx/>
                <a:latin typeface="Calibri"/>
                <a:ea typeface="Calibri"/>
                <a:cs typeface="Calibri"/>
                <a:sym typeface="Calibri"/>
              </a:rPr>
              <a:t>by</a:t>
            </a: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 </a:t>
            </a:r>
            <a:r>
              <a:rPr kumimoji="0" lang="tr-TR" sz="1800" b="1" i="0" u="none" strike="noStrike" kern="1200" cap="none" spc="0" normalizeH="0" baseline="0" noProof="0" dirty="0" err="1">
                <a:ln>
                  <a:noFill/>
                </a:ln>
                <a:solidFill>
                  <a:srgbClr val="FF0000"/>
                </a:solidFill>
                <a:effectLst/>
                <a:uLnTx/>
                <a:uFillTx/>
                <a:latin typeface="Calibri"/>
                <a:ea typeface="Calibri"/>
                <a:cs typeface="Calibri"/>
                <a:sym typeface="Calibri"/>
              </a:rPr>
              <a:t>Frail</a:t>
            </a: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 </a:t>
            </a:r>
            <a:r>
              <a:rPr kumimoji="0" lang="tr-TR" sz="1800" b="1" i="0" u="none" strike="noStrike" kern="1200" cap="none" spc="0" normalizeH="0" baseline="0" noProof="0" dirty="0" err="1">
                <a:ln>
                  <a:noFill/>
                </a:ln>
                <a:solidFill>
                  <a:srgbClr val="FF0000"/>
                </a:solidFill>
                <a:effectLst/>
                <a:uLnTx/>
                <a:uFillTx/>
                <a:latin typeface="Calibri"/>
                <a:ea typeface="Calibri"/>
                <a:cs typeface="Calibri"/>
                <a:sym typeface="Calibri"/>
              </a:rPr>
              <a:t>and</a:t>
            </a: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 </a:t>
            </a:r>
            <a:r>
              <a:rPr kumimoji="0" lang="tr-TR" sz="1800" b="1" i="0" u="none" strike="noStrike" kern="1200" cap="none" spc="0" normalizeH="0" baseline="0" noProof="0" dirty="0" err="1">
                <a:ln>
                  <a:noFill/>
                </a:ln>
                <a:solidFill>
                  <a:srgbClr val="FF0000"/>
                </a:solidFill>
                <a:effectLst/>
                <a:uLnTx/>
                <a:uFillTx/>
                <a:latin typeface="Calibri"/>
                <a:ea typeface="Calibri"/>
                <a:cs typeface="Calibri"/>
                <a:sym typeface="Calibri"/>
              </a:rPr>
              <a:t>Non-Frail</a:t>
            </a:r>
            <a:r>
              <a:rPr kumimoji="0" lang="tr-TR" sz="1800" b="1" i="0" u="none" strike="noStrike" kern="1200" cap="none" spc="0" normalizeH="0" baseline="0" noProof="0" dirty="0">
                <a:ln>
                  <a:noFill/>
                </a:ln>
                <a:solidFill>
                  <a:srgbClr val="FF0000"/>
                </a:solidFill>
                <a:effectLst/>
                <a:uLnTx/>
                <a:uFillTx/>
                <a:latin typeface="Calibri"/>
                <a:ea typeface="Calibri"/>
                <a:cs typeface="Calibri"/>
                <a:sym typeface="Calibri"/>
              </a:rPr>
              <a:t> </a:t>
            </a:r>
            <a:r>
              <a:rPr kumimoji="0" lang="tr-TR" sz="1800" b="1" i="0" u="none" strike="noStrike" kern="1200" cap="none" spc="0" normalizeH="0" baseline="0" noProof="0" dirty="0" err="1">
                <a:ln>
                  <a:noFill/>
                </a:ln>
                <a:solidFill>
                  <a:srgbClr val="FF0000"/>
                </a:solidFill>
                <a:effectLst/>
                <a:uLnTx/>
                <a:uFillTx/>
                <a:latin typeface="Calibri"/>
                <a:ea typeface="Calibri"/>
                <a:cs typeface="Calibri"/>
                <a:sym typeface="Calibri"/>
              </a:rPr>
              <a:t>Subgroups</a:t>
            </a:r>
            <a:endParaRPr kumimoji="0" sz="14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 name="Dikdörtgen 1">
            <a:extLst>
              <a:ext uri="{FF2B5EF4-FFF2-40B4-BE49-F238E27FC236}">
                <a16:creationId xmlns:a16="http://schemas.microsoft.com/office/drawing/2014/main" id="{C45B1F1C-D14E-46B9-9733-038C607294BF}"/>
              </a:ext>
            </a:extLst>
          </p:cNvPr>
          <p:cNvSpPr/>
          <p:nvPr/>
        </p:nvSpPr>
        <p:spPr>
          <a:xfrm>
            <a:off x="8134426" y="4233487"/>
            <a:ext cx="1577965" cy="5151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0" name="Dikdörtgen 69">
            <a:extLst>
              <a:ext uri="{FF2B5EF4-FFF2-40B4-BE49-F238E27FC236}">
                <a16:creationId xmlns:a16="http://schemas.microsoft.com/office/drawing/2014/main" id="{4B4B7DA5-51FF-4319-AA8C-8133863DB640}"/>
              </a:ext>
            </a:extLst>
          </p:cNvPr>
          <p:cNvSpPr/>
          <p:nvPr/>
        </p:nvSpPr>
        <p:spPr>
          <a:xfrm>
            <a:off x="8827970" y="3429001"/>
            <a:ext cx="1577965" cy="316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432C0D4-401C-5320-3FFB-9B4E30C20DBF}"/>
              </a:ext>
            </a:extLst>
          </p:cNvPr>
          <p:cNvSpPr/>
          <p:nvPr/>
        </p:nvSpPr>
        <p:spPr>
          <a:xfrm>
            <a:off x="9372604" y="6154329"/>
            <a:ext cx="2537842" cy="5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Google Shape;2018;g247f718b2f6_0_2920">
            <a:extLst>
              <a:ext uri="{FF2B5EF4-FFF2-40B4-BE49-F238E27FC236}">
                <a16:creationId xmlns:a16="http://schemas.microsoft.com/office/drawing/2014/main" id="{2F40A92B-4ACA-2F9D-AA42-7D4C54A6EF6C}"/>
              </a:ext>
            </a:extLst>
          </p:cNvPr>
          <p:cNvSpPr txBox="1">
            <a:spLocks/>
          </p:cNvSpPr>
          <p:nvPr/>
        </p:nvSpPr>
        <p:spPr>
          <a:xfrm>
            <a:off x="938801" y="5888230"/>
            <a:ext cx="10260587" cy="728800"/>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chemeClr val="bg1"/>
                </a:solidFill>
                <a:effectLst/>
                <a:uLnTx/>
                <a:uFillTx/>
                <a:latin typeface="Aptos" panose="02110004020202020204"/>
                <a:ea typeface="+mn-ea"/>
                <a:cs typeface="+mn-cs"/>
              </a:rPr>
              <a:t>       Frajil olmayan  hastaların </a:t>
            </a:r>
            <a:r>
              <a:rPr kumimoji="0" lang="tr-TR" sz="2400" b="1" i="0" u="none" strike="noStrike" kern="1200" cap="none" spc="0" normalizeH="0" baseline="0" noProof="0" dirty="0" err="1">
                <a:ln>
                  <a:noFill/>
                </a:ln>
                <a:solidFill>
                  <a:schemeClr val="bg1"/>
                </a:solidFill>
                <a:effectLst/>
                <a:uLnTx/>
                <a:uFillTx/>
                <a:latin typeface="Aptos" panose="02110004020202020204"/>
                <a:ea typeface="+mn-ea"/>
                <a:cs typeface="+mn-cs"/>
              </a:rPr>
              <a:t>PFS’si</a:t>
            </a:r>
            <a:r>
              <a:rPr kumimoji="0" lang="tr-TR" sz="2400" b="1" i="0" u="none" strike="noStrike" kern="1200" cap="none" spc="0" normalizeH="0" baseline="0" noProof="0" dirty="0">
                <a:ln>
                  <a:noFill/>
                </a:ln>
                <a:solidFill>
                  <a:schemeClr val="bg1"/>
                </a:solidFill>
                <a:effectLst/>
                <a:uLnTx/>
                <a:uFillTx/>
                <a:latin typeface="Aptos" panose="02110004020202020204"/>
                <a:ea typeface="+mn-ea"/>
                <a:cs typeface="+mn-cs"/>
              </a:rPr>
              <a:t> frajil  hastalara göre daha uzundu.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err="1">
                <a:ln>
                  <a:noFill/>
                </a:ln>
                <a:solidFill>
                  <a:schemeClr val="bg1"/>
                </a:solidFill>
                <a:effectLst/>
                <a:uLnTx/>
                <a:uFillTx/>
                <a:latin typeface="Aptos" panose="02110004020202020204"/>
                <a:ea typeface="+mn-ea"/>
                <a:cs typeface="+mn-cs"/>
              </a:rPr>
              <a:t>Daratumumab</a:t>
            </a:r>
            <a:r>
              <a:rPr kumimoji="0" lang="tr-TR" sz="2400" b="1" i="0" u="none" strike="noStrike" kern="1200" cap="none" spc="0" normalizeH="0" baseline="0" noProof="0" dirty="0">
                <a:ln>
                  <a:noFill/>
                </a:ln>
                <a:solidFill>
                  <a:schemeClr val="bg1"/>
                </a:solidFill>
                <a:effectLst/>
                <a:uLnTx/>
                <a:uFillTx/>
                <a:latin typeface="Aptos" panose="02110004020202020204"/>
                <a:ea typeface="+mn-ea"/>
                <a:cs typeface="+mn-cs"/>
              </a:rPr>
              <a:t> eklenmesinin PFS faydası frajil  alt gruplarda da korundu</a:t>
            </a:r>
            <a:r>
              <a:rPr kumimoji="0" lang="tr-TR" sz="2400" b="0" i="0" u="none" strike="noStrike" kern="1200" cap="none" spc="0" normalizeH="0" baseline="0" noProof="0" dirty="0">
                <a:ln>
                  <a:noFill/>
                </a:ln>
                <a:solidFill>
                  <a:schemeClr val="bg1"/>
                </a:solidFill>
                <a:effectLst/>
                <a:uLnTx/>
                <a:uFillTx/>
                <a:latin typeface="Aptos" panose="02110004020202020204"/>
                <a:ea typeface="+mn-ea"/>
                <a:cs typeface="+mn-cs"/>
              </a:rPr>
              <a:t>.</a:t>
            </a:r>
            <a:endParaRPr lang="tr-TR" sz="2400" dirty="0">
              <a:solidFill>
                <a:schemeClr val="bg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97C79C-AC89-9B05-C2D4-9900A6EE5C82}"/>
              </a:ext>
            </a:extLst>
          </p:cNvPr>
          <p:cNvSpPr>
            <a:spLocks noGrp="1"/>
          </p:cNvSpPr>
          <p:nvPr>
            <p:ph type="title"/>
          </p:nvPr>
        </p:nvSpPr>
        <p:spPr>
          <a:xfrm>
            <a:off x="609759" y="238128"/>
            <a:ext cx="11360568" cy="1008782"/>
          </a:xfrm>
        </p:spPr>
        <p:txBody>
          <a:bodyPr>
            <a:normAutofit/>
          </a:bodyPr>
          <a:lstStyle/>
          <a:p>
            <a:r>
              <a:rPr lang="en-US" sz="2800" b="1" dirty="0">
                <a:solidFill>
                  <a:srgbClr val="FF0000"/>
                </a:solidFill>
                <a:latin typeface="Calibri" panose="020F0502020204030204" pitchFamily="34" charset="0"/>
                <a:cs typeface="Calibri" panose="020F0502020204030204" pitchFamily="34" charset="0"/>
              </a:rPr>
              <a:t>      CEPHEUS: Daratumumab SC + </a:t>
            </a:r>
            <a:r>
              <a:rPr lang="en-US" sz="2800" b="1" dirty="0" err="1">
                <a:solidFill>
                  <a:srgbClr val="FF0000"/>
                </a:solidFill>
                <a:latin typeface="Calibri" panose="020F0502020204030204" pitchFamily="34" charset="0"/>
                <a:cs typeface="Calibri" panose="020F0502020204030204" pitchFamily="34" charset="0"/>
              </a:rPr>
              <a:t>VRd</a:t>
            </a:r>
            <a:r>
              <a:rPr lang="en-US" sz="2800" b="1" dirty="0">
                <a:solidFill>
                  <a:srgbClr val="FF0000"/>
                </a:solidFill>
                <a:latin typeface="Calibri" panose="020F0502020204030204" pitchFamily="34" charset="0"/>
                <a:cs typeface="Calibri" panose="020F0502020204030204" pitchFamily="34" charset="0"/>
              </a:rPr>
              <a:t>  in Patients With  NDMM </a:t>
            </a:r>
            <a:br>
              <a:rPr lang="en-US" sz="2800" b="1" dirty="0">
                <a:solidFill>
                  <a:srgbClr val="FF0000"/>
                </a:solidFill>
                <a:latin typeface="Calibri" panose="020F0502020204030204" pitchFamily="34" charset="0"/>
                <a:cs typeface="Calibri" panose="020F0502020204030204" pitchFamily="34" charset="0"/>
              </a:rPr>
            </a:br>
            <a:r>
              <a:rPr lang="en-US" sz="2800" b="1" dirty="0">
                <a:solidFill>
                  <a:srgbClr val="FF0000"/>
                </a:solidFill>
                <a:latin typeface="Calibri" panose="020F0502020204030204" pitchFamily="34" charset="0"/>
                <a:cs typeface="Calibri" panose="020F0502020204030204" pitchFamily="34" charset="0"/>
              </a:rPr>
              <a:t>                            Without Planned Transplantation</a:t>
            </a:r>
          </a:p>
        </p:txBody>
      </p:sp>
      <p:pic>
        <p:nvPicPr>
          <p:cNvPr id="15" name="Resim 14" descr="metin, ekran görüntüsü, yazı tipi, çizgi içeren bir resim&#10;&#10;Yapay zeka tarafından oluşturulan içerik yanlış olabilir.">
            <a:extLst>
              <a:ext uri="{FF2B5EF4-FFF2-40B4-BE49-F238E27FC236}">
                <a16:creationId xmlns:a16="http://schemas.microsoft.com/office/drawing/2014/main" id="{4C43FC4B-4B83-B14A-F8E1-E36FF2C2B55F}"/>
              </a:ext>
            </a:extLst>
          </p:cNvPr>
          <p:cNvPicPr>
            <a:picLocks noChangeAspect="1"/>
          </p:cNvPicPr>
          <p:nvPr/>
        </p:nvPicPr>
        <p:blipFill>
          <a:blip r:embed="rId2"/>
          <a:stretch>
            <a:fillRect/>
          </a:stretch>
        </p:blipFill>
        <p:spPr>
          <a:xfrm>
            <a:off x="834159" y="1620983"/>
            <a:ext cx="10799828" cy="3795326"/>
          </a:xfrm>
          <a:prstGeom prst="rect">
            <a:avLst/>
          </a:prstGeom>
        </p:spPr>
      </p:pic>
      <p:sp>
        <p:nvSpPr>
          <p:cNvPr id="16" name="Text Box 11">
            <a:extLst>
              <a:ext uri="{FF2B5EF4-FFF2-40B4-BE49-F238E27FC236}">
                <a16:creationId xmlns:a16="http://schemas.microsoft.com/office/drawing/2014/main" id="{E4F8E705-7734-5B60-C359-64F1850940B2}"/>
              </a:ext>
            </a:extLst>
          </p:cNvPr>
          <p:cNvSpPr txBox="1">
            <a:spLocks noChangeArrowheads="1"/>
          </p:cNvSpPr>
          <p:nvPr/>
        </p:nvSpPr>
        <p:spPr bwMode="auto">
          <a:xfrm>
            <a:off x="413947" y="637611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Usmani. IMW 2024. Abstr OA–63</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a:t>
            </a:r>
          </a:p>
        </p:txBody>
      </p:sp>
      <p:sp>
        <p:nvSpPr>
          <p:cNvPr id="18" name="Metin kutusu 17">
            <a:extLst>
              <a:ext uri="{FF2B5EF4-FFF2-40B4-BE49-F238E27FC236}">
                <a16:creationId xmlns:a16="http://schemas.microsoft.com/office/drawing/2014/main" id="{AE26778B-CC26-7BFB-19DA-0CB1EEA3B05E}"/>
              </a:ext>
            </a:extLst>
          </p:cNvPr>
          <p:cNvSpPr txBox="1"/>
          <p:nvPr/>
        </p:nvSpPr>
        <p:spPr>
          <a:xfrm>
            <a:off x="969819" y="5573047"/>
            <a:ext cx="108896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Primary endpoint: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MRD negativity (10</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-5</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NGF)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Key secondary endpoints: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PFS, ORR,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sym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Symbol" panose="05050102010706020507" pitchFamily="18" charset="2"/>
              </a:rPr>
              <a:t>VGPR,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sym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Symbol" panose="05050102010706020507" pitchFamily="18" charset="2"/>
              </a:rPr>
              <a:t>CR, PFS2, OS, MRD negativity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(10</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-5</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rate at 1 yr</a:t>
            </a:r>
          </a:p>
        </p:txBody>
      </p:sp>
    </p:spTree>
    <p:extLst>
      <p:ext uri="{BB962C8B-B14F-4D97-AF65-F5344CB8AC3E}">
        <p14:creationId xmlns:p14="http://schemas.microsoft.com/office/powerpoint/2010/main" val="3057000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6B33AD-6F22-A66D-EDDB-34CC4CFE797E}"/>
              </a:ext>
            </a:extLst>
          </p:cNvPr>
          <p:cNvSpPr>
            <a:spLocks noGrp="1"/>
          </p:cNvSpPr>
          <p:nvPr>
            <p:ph type="title"/>
          </p:nvPr>
        </p:nvSpPr>
        <p:spPr>
          <a:xfrm>
            <a:off x="609759" y="238127"/>
            <a:ext cx="10872445" cy="773255"/>
          </a:xfrm>
        </p:spPr>
        <p:txBody>
          <a:bodyPr>
            <a:normAutofit fontScale="90000"/>
          </a:bodyPr>
          <a:lstStyle/>
          <a:p>
            <a:r>
              <a:rPr lang="en-US" dirty="0"/>
              <a:t>      </a:t>
            </a:r>
            <a:r>
              <a:rPr lang="en-US" b="1" dirty="0">
                <a:solidFill>
                  <a:srgbClr val="FF0000"/>
                </a:solidFill>
              </a:rPr>
              <a:t>CEPHEUS: PFS and MRD </a:t>
            </a:r>
            <a:r>
              <a:rPr lang="en-US" b="1" dirty="0" err="1">
                <a:solidFill>
                  <a:srgbClr val="FF0000"/>
                </a:solidFill>
              </a:rPr>
              <a:t>Negatiflik</a:t>
            </a:r>
            <a:r>
              <a:rPr lang="en-US" b="1" dirty="0">
                <a:solidFill>
                  <a:srgbClr val="FF0000"/>
                </a:solidFill>
              </a:rPr>
              <a:t>  </a:t>
            </a:r>
            <a:r>
              <a:rPr lang="en-US" b="1" dirty="0" err="1">
                <a:solidFill>
                  <a:srgbClr val="FF0000"/>
                </a:solidFill>
              </a:rPr>
              <a:t>Oranları</a:t>
            </a:r>
            <a:endParaRPr lang="en-US" b="1" dirty="0">
              <a:solidFill>
                <a:srgbClr val="FF0000"/>
              </a:solidFill>
            </a:endParaRPr>
          </a:p>
        </p:txBody>
      </p:sp>
      <p:sp>
        <p:nvSpPr>
          <p:cNvPr id="5" name="Text Box 11">
            <a:extLst>
              <a:ext uri="{FF2B5EF4-FFF2-40B4-BE49-F238E27FC236}">
                <a16:creationId xmlns:a16="http://schemas.microsoft.com/office/drawing/2014/main" id="{87D7C29F-A44D-A000-9A8D-0643CE188122}"/>
              </a:ext>
            </a:extLst>
          </p:cNvPr>
          <p:cNvSpPr txBox="1">
            <a:spLocks noChangeArrowheads="1"/>
          </p:cNvSpPr>
          <p:nvPr/>
        </p:nvSpPr>
        <p:spPr bwMode="auto">
          <a:xfrm>
            <a:off x="413947" y="637611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Usmani. IMW 2024. Abstr OA–63</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a:t>
            </a:r>
          </a:p>
        </p:txBody>
      </p:sp>
      <p:pic>
        <p:nvPicPr>
          <p:cNvPr id="7" name="Resim 6" descr="metin, diyagram, ekran görüntüsü, çizgi içeren bir resim&#10;&#10;Yapay zeka tarafından oluşturulan içerik yanlış olabilir.">
            <a:extLst>
              <a:ext uri="{FF2B5EF4-FFF2-40B4-BE49-F238E27FC236}">
                <a16:creationId xmlns:a16="http://schemas.microsoft.com/office/drawing/2014/main" id="{78F1EA0C-BA89-1F2A-551B-8C163CD6BC12}"/>
              </a:ext>
            </a:extLst>
          </p:cNvPr>
          <p:cNvPicPr>
            <a:picLocks noChangeAspect="1"/>
          </p:cNvPicPr>
          <p:nvPr/>
        </p:nvPicPr>
        <p:blipFill>
          <a:blip r:embed="rId2"/>
          <a:stretch>
            <a:fillRect/>
          </a:stretch>
        </p:blipFill>
        <p:spPr>
          <a:xfrm>
            <a:off x="652072" y="1260764"/>
            <a:ext cx="10242004" cy="4610997"/>
          </a:xfrm>
          <a:prstGeom prst="rect">
            <a:avLst/>
          </a:prstGeom>
        </p:spPr>
      </p:pic>
    </p:spTree>
    <p:extLst>
      <p:ext uri="{BB962C8B-B14F-4D97-AF65-F5344CB8AC3E}">
        <p14:creationId xmlns:p14="http://schemas.microsoft.com/office/powerpoint/2010/main" val="3454682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F0503-C2EF-4B8F-F66D-5D6CC5FE282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6D24B98-3B16-3440-8AD2-A48AA5217C72}"/>
              </a:ext>
            </a:extLst>
          </p:cNvPr>
          <p:cNvSpPr>
            <a:spLocks noGrp="1"/>
          </p:cNvSpPr>
          <p:nvPr>
            <p:ph type="title"/>
          </p:nvPr>
        </p:nvSpPr>
        <p:spPr>
          <a:xfrm>
            <a:off x="949036" y="2884199"/>
            <a:ext cx="10515600" cy="1089602"/>
          </a:xfrm>
        </p:spPr>
        <p:txBody>
          <a:bodyPr/>
          <a:lstStyle/>
          <a:p>
            <a:r>
              <a:rPr lang="tr-TR" b="1" dirty="0">
                <a:solidFill>
                  <a:srgbClr val="FF0000"/>
                </a:solidFill>
              </a:rPr>
              <a:t>                               3 </a:t>
            </a:r>
            <a:r>
              <a:rPr lang="tr-TR" b="1" dirty="0" err="1">
                <a:solidFill>
                  <a:srgbClr val="FF0000"/>
                </a:solidFill>
              </a:rPr>
              <a:t>lü</a:t>
            </a:r>
            <a:r>
              <a:rPr lang="tr-TR" b="1" dirty="0">
                <a:solidFill>
                  <a:srgbClr val="FF0000"/>
                </a:solidFill>
              </a:rPr>
              <a:t> Tedaviler </a:t>
            </a:r>
          </a:p>
        </p:txBody>
      </p:sp>
    </p:spTree>
    <p:extLst>
      <p:ext uri="{BB962C8B-B14F-4D97-AF65-F5344CB8AC3E}">
        <p14:creationId xmlns:p14="http://schemas.microsoft.com/office/powerpoint/2010/main" val="5006203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42F11A-5FD5-72BE-D388-DF08B2694761}"/>
              </a:ext>
            </a:extLst>
          </p:cNvPr>
          <p:cNvSpPr>
            <a:spLocks noGrp="1"/>
          </p:cNvSpPr>
          <p:nvPr>
            <p:ph type="title"/>
          </p:nvPr>
        </p:nvSpPr>
        <p:spPr>
          <a:xfrm>
            <a:off x="838200" y="254000"/>
            <a:ext cx="10515600" cy="854074"/>
          </a:xfrm>
        </p:spPr>
        <p:txBody>
          <a:bodyPr>
            <a:normAutofit fontScale="90000"/>
          </a:bodyPr>
          <a:lstStyle/>
          <a:p>
            <a:br>
              <a:rPr lang="tr-TR" b="1" dirty="0">
                <a:solidFill>
                  <a:srgbClr val="FF0000"/>
                </a:solidFill>
                <a:effectLst/>
                <a:latin typeface="Microsoft Sans Serif" panose="020B0604020202020204" pitchFamily="34" charset="0"/>
              </a:rPr>
            </a:br>
            <a:r>
              <a:rPr lang="tr-TR" b="1" dirty="0">
                <a:solidFill>
                  <a:srgbClr val="FF0000"/>
                </a:solidFill>
                <a:effectLst/>
                <a:latin typeface="Microsoft Sans Serif" panose="020B0604020202020204" pitchFamily="34" charset="0"/>
              </a:rPr>
              <a:t>   Dara-</a:t>
            </a:r>
            <a:r>
              <a:rPr lang="tr-TR" b="1" dirty="0" err="1">
                <a:solidFill>
                  <a:srgbClr val="FF0000"/>
                </a:solidFill>
                <a:effectLst/>
                <a:latin typeface="Microsoft Sans Serif" panose="020B0604020202020204" pitchFamily="34" charset="0"/>
              </a:rPr>
              <a:t>IRd</a:t>
            </a:r>
            <a:r>
              <a:rPr lang="tr-TR" b="1" dirty="0">
                <a:solidFill>
                  <a:srgbClr val="FF0000"/>
                </a:solidFill>
                <a:effectLst/>
                <a:latin typeface="Microsoft Sans Serif" panose="020B0604020202020204" pitchFamily="34" charset="0"/>
              </a:rPr>
              <a:t> in Transplant </a:t>
            </a:r>
            <a:r>
              <a:rPr lang="tr-TR" b="1" dirty="0" err="1">
                <a:solidFill>
                  <a:srgbClr val="FF0000"/>
                </a:solidFill>
                <a:effectLst/>
                <a:latin typeface="Microsoft Sans Serif" panose="020B0604020202020204" pitchFamily="34" charset="0"/>
              </a:rPr>
              <a:t>ineligible</a:t>
            </a:r>
            <a:r>
              <a:rPr lang="tr-TR" b="1" dirty="0">
                <a:solidFill>
                  <a:srgbClr val="FF0000"/>
                </a:solidFill>
                <a:effectLst/>
                <a:latin typeface="Microsoft Sans Serif" panose="020B0604020202020204" pitchFamily="34" charset="0"/>
              </a:rPr>
              <a:t> </a:t>
            </a:r>
            <a:r>
              <a:rPr lang="tr-TR" b="1" dirty="0" err="1">
                <a:solidFill>
                  <a:srgbClr val="FF0000"/>
                </a:solidFill>
                <a:effectLst/>
                <a:latin typeface="Microsoft Sans Serif" panose="020B0604020202020204" pitchFamily="34" charset="0"/>
              </a:rPr>
              <a:t>patients</a:t>
            </a:r>
            <a:br>
              <a:rPr lang="tr-TR" dirty="0">
                <a:solidFill>
                  <a:srgbClr val="B00004"/>
                </a:solidFill>
                <a:effectLst/>
                <a:latin typeface="Microsoft Sans Serif" panose="020B0604020202020204" pitchFamily="34" charset="0"/>
              </a:rPr>
            </a:br>
            <a:endParaRPr lang="tr-TR" dirty="0"/>
          </a:p>
        </p:txBody>
      </p:sp>
      <p:pic>
        <p:nvPicPr>
          <p:cNvPr id="5" name="İçerik Yer Tutucusu 4" descr="metin, ekran görüntüsü, yazı tipi, sayı, numara içeren bir resim&#10;&#10;Yapay zeka tarafından oluşturulan içerik yanlış olabilir.">
            <a:extLst>
              <a:ext uri="{FF2B5EF4-FFF2-40B4-BE49-F238E27FC236}">
                <a16:creationId xmlns:a16="http://schemas.microsoft.com/office/drawing/2014/main" id="{75093B18-E383-3DE7-B23E-0859192079C2}"/>
              </a:ext>
            </a:extLst>
          </p:cNvPr>
          <p:cNvPicPr>
            <a:picLocks noGrp="1" noChangeAspect="1"/>
          </p:cNvPicPr>
          <p:nvPr>
            <p:ph idx="1"/>
          </p:nvPr>
        </p:nvPicPr>
        <p:blipFill>
          <a:blip r:embed="rId2"/>
          <a:stretch>
            <a:fillRect/>
          </a:stretch>
        </p:blipFill>
        <p:spPr>
          <a:xfrm>
            <a:off x="3156614" y="1108074"/>
            <a:ext cx="6278331" cy="5000636"/>
          </a:xfrm>
        </p:spPr>
      </p:pic>
      <p:sp>
        <p:nvSpPr>
          <p:cNvPr id="7" name="Metin kutusu 6">
            <a:extLst>
              <a:ext uri="{FF2B5EF4-FFF2-40B4-BE49-F238E27FC236}">
                <a16:creationId xmlns:a16="http://schemas.microsoft.com/office/drawing/2014/main" id="{BF20FFE3-3E59-9F5A-79DF-060DA18F36C9}"/>
              </a:ext>
            </a:extLst>
          </p:cNvPr>
          <p:cNvSpPr txBox="1"/>
          <p:nvPr/>
        </p:nvSpPr>
        <p:spPr>
          <a:xfrm>
            <a:off x="7994073" y="6234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err="1">
                <a:ln>
                  <a:noFill/>
                </a:ln>
                <a:solidFill>
                  <a:srgbClr val="FF0000"/>
                </a:solidFill>
                <a:effectLst/>
                <a:uLnTx/>
                <a:uFillTx/>
                <a:latin typeface="Helvetica" pitchFamily="2" charset="0"/>
                <a:ea typeface="+mn-ea"/>
                <a:cs typeface="+mn-cs"/>
              </a:rPr>
              <a:t>Yee</a:t>
            </a:r>
            <a:r>
              <a:rPr kumimoji="0" lang="tr-TR" sz="1800" b="1" i="0" u="none" strike="noStrike" kern="1200" cap="none" spc="0" normalizeH="0" baseline="0" noProof="0" dirty="0">
                <a:ln>
                  <a:noFill/>
                </a:ln>
                <a:solidFill>
                  <a:srgbClr val="FF0000"/>
                </a:solidFill>
                <a:effectLst/>
                <a:uLnTx/>
                <a:uFillTx/>
                <a:latin typeface="Helvetica" pitchFamily="2" charset="0"/>
                <a:ea typeface="+mn-ea"/>
                <a:cs typeface="+mn-cs"/>
              </a:rPr>
              <a:t> A et al, </a:t>
            </a:r>
            <a:r>
              <a:rPr kumimoji="0" lang="tr-TR" sz="1800" b="1" i="0" u="none" strike="noStrike" kern="1200" cap="none" spc="0" normalizeH="0" baseline="0" noProof="0" dirty="0" err="1">
                <a:ln>
                  <a:noFill/>
                </a:ln>
                <a:solidFill>
                  <a:srgbClr val="FF0000"/>
                </a:solidFill>
                <a:effectLst/>
                <a:uLnTx/>
                <a:uFillTx/>
                <a:latin typeface="Helvetica" pitchFamily="2" charset="0"/>
                <a:ea typeface="+mn-ea"/>
                <a:cs typeface="+mn-cs"/>
              </a:rPr>
              <a:t>trials</a:t>
            </a:r>
            <a:r>
              <a:rPr kumimoji="0" lang="tr-TR" sz="1800" b="1" i="0" u="none" strike="noStrike" kern="1200" cap="none" spc="0" normalizeH="0" baseline="0" noProof="0" dirty="0">
                <a:ln>
                  <a:noFill/>
                </a:ln>
                <a:solidFill>
                  <a:srgbClr val="FF0000"/>
                </a:solidFill>
                <a:effectLst/>
                <a:uLnTx/>
                <a:uFillTx/>
                <a:latin typeface="Helvetica" pitchFamily="2" charset="0"/>
                <a:ea typeface="+mn-ea"/>
                <a:cs typeface="+mn-cs"/>
              </a:rPr>
              <a:t> in </a:t>
            </a:r>
            <a:r>
              <a:rPr kumimoji="0" lang="tr-TR" sz="1800" b="1" i="0" u="none" strike="noStrike" kern="1200" cap="none" spc="0" normalizeH="0" baseline="0" noProof="0" dirty="0" err="1">
                <a:ln>
                  <a:noFill/>
                </a:ln>
                <a:solidFill>
                  <a:srgbClr val="FF0000"/>
                </a:solidFill>
                <a:effectLst/>
                <a:uLnTx/>
                <a:uFillTx/>
                <a:latin typeface="Helvetica" pitchFamily="2" charset="0"/>
                <a:ea typeface="+mn-ea"/>
                <a:cs typeface="+mn-cs"/>
              </a:rPr>
              <a:t>progress</a:t>
            </a:r>
            <a:endParaRPr kumimoji="0" lang="tr-TR" sz="18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77026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58539-D6D6-8085-9409-4C45D275B2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7FB09C1-243D-D087-1EBA-16FCA824EA1C}"/>
              </a:ext>
            </a:extLst>
          </p:cNvPr>
          <p:cNvSpPr>
            <a:spLocks noGrp="1"/>
          </p:cNvSpPr>
          <p:nvPr>
            <p:ph type="title"/>
          </p:nvPr>
        </p:nvSpPr>
        <p:spPr>
          <a:xfrm>
            <a:off x="1101436" y="2898053"/>
            <a:ext cx="10515600" cy="1061893"/>
          </a:xfrm>
        </p:spPr>
        <p:txBody>
          <a:bodyPr/>
          <a:lstStyle/>
          <a:p>
            <a:r>
              <a:rPr lang="tr-TR" dirty="0"/>
              <a:t>               </a:t>
            </a:r>
            <a:r>
              <a:rPr lang="tr-TR" b="1" dirty="0" err="1">
                <a:solidFill>
                  <a:srgbClr val="FF0000"/>
                </a:solidFill>
              </a:rPr>
              <a:t>İsatuximab</a:t>
            </a:r>
            <a:r>
              <a:rPr lang="tr-TR" b="1" dirty="0">
                <a:solidFill>
                  <a:srgbClr val="FF0000"/>
                </a:solidFill>
              </a:rPr>
              <a:t>  Kombinasyonlar </a:t>
            </a:r>
          </a:p>
        </p:txBody>
      </p:sp>
    </p:spTree>
    <p:extLst>
      <p:ext uri="{BB962C8B-B14F-4D97-AF65-F5344CB8AC3E}">
        <p14:creationId xmlns:p14="http://schemas.microsoft.com/office/powerpoint/2010/main" val="3493292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5B11B-93AD-0B06-FFCC-9E3D826300E1}"/>
              </a:ext>
            </a:extLst>
          </p:cNvPr>
          <p:cNvSpPr>
            <a:spLocks noGrp="1"/>
          </p:cNvSpPr>
          <p:nvPr>
            <p:ph type="title"/>
          </p:nvPr>
        </p:nvSpPr>
        <p:spPr>
          <a:xfrm>
            <a:off x="69431" y="129381"/>
            <a:ext cx="12122569" cy="729602"/>
          </a:xfrm>
        </p:spPr>
        <p:txBody>
          <a:bodyPr>
            <a:normAutofit fontScale="90000"/>
          </a:bodyPr>
          <a:lstStyle/>
          <a:p>
            <a:r>
              <a:rPr lang="en-US" altLang="en-US" sz="3600" b="1" dirty="0">
                <a:solidFill>
                  <a:srgbClr val="FF0000"/>
                </a:solidFill>
              </a:rPr>
              <a:t>IMROZ: </a:t>
            </a:r>
            <a:r>
              <a:rPr lang="en-US" b="1" dirty="0" err="1">
                <a:solidFill>
                  <a:srgbClr val="FF0000"/>
                </a:solidFill>
              </a:rPr>
              <a:t>Isatuximab</a:t>
            </a:r>
            <a:r>
              <a:rPr lang="en-US" b="1" dirty="0">
                <a:solidFill>
                  <a:srgbClr val="FF0000"/>
                </a:solidFill>
              </a:rPr>
              <a:t> + </a:t>
            </a:r>
            <a:r>
              <a:rPr lang="en-US" b="1" dirty="0" err="1">
                <a:solidFill>
                  <a:srgbClr val="FF0000"/>
                </a:solidFill>
              </a:rPr>
              <a:t>VRd</a:t>
            </a:r>
            <a:r>
              <a:rPr lang="en-US" b="1" dirty="0">
                <a:solidFill>
                  <a:srgbClr val="FF0000"/>
                </a:solidFill>
              </a:rPr>
              <a:t> in Transplant Ineligible NDMM</a:t>
            </a:r>
            <a:endParaRPr lang="en-US" b="1" i="1" dirty="0">
              <a:solidFill>
                <a:srgbClr val="FF0000"/>
              </a:solidFill>
            </a:endParaRPr>
          </a:p>
        </p:txBody>
      </p:sp>
      <p:sp>
        <p:nvSpPr>
          <p:cNvPr id="5" name="Content Placeholder 2">
            <a:extLst>
              <a:ext uri="{FF2B5EF4-FFF2-40B4-BE49-F238E27FC236}">
                <a16:creationId xmlns:a16="http://schemas.microsoft.com/office/drawing/2014/main" id="{B0272C40-30A9-58E0-C810-C303C95B931C}"/>
              </a:ext>
            </a:extLst>
          </p:cNvPr>
          <p:cNvSpPr>
            <a:spLocks noGrp="1"/>
          </p:cNvSpPr>
          <p:nvPr>
            <p:ph idx="1"/>
          </p:nvPr>
        </p:nvSpPr>
        <p:spPr>
          <a:xfrm>
            <a:off x="414339" y="858983"/>
            <a:ext cx="11306606" cy="5869636"/>
          </a:xfrm>
        </p:spPr>
        <p:txBody>
          <a:bodyPr>
            <a:normAutofit/>
          </a:bodyPr>
          <a:lstStyle/>
          <a:p>
            <a:pPr marL="0" indent="0" defTabSz="1219114" eaLnBrk="1" fontAlgn="auto" hangingPunct="1">
              <a:spcBef>
                <a:spcPts val="0"/>
              </a:spcBef>
              <a:spcAft>
                <a:spcPts val="0"/>
              </a:spcAft>
              <a:buNone/>
              <a:defRPr/>
            </a:pPr>
            <a:r>
              <a:rPr lang="en-US" sz="2000" dirty="0">
                <a:solidFill>
                  <a:srgbClr val="000000"/>
                </a:solidFill>
                <a:cs typeface="Calibri" panose="020F0502020204030204" pitchFamily="34" charset="0"/>
              </a:rPr>
              <a:t>                                              International, randomized, open-label </a:t>
            </a:r>
            <a:r>
              <a:rPr lang="en-US" sz="2000" b="1" dirty="0">
                <a:solidFill>
                  <a:srgbClr val="FF0000"/>
                </a:solidFill>
                <a:cs typeface="Calibri" panose="020F0502020204030204" pitchFamily="34" charset="0"/>
              </a:rPr>
              <a:t>phase III trial </a:t>
            </a: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a:p>
            <a:pPr defTabSz="1219114" fontAlgn="auto">
              <a:defRPr/>
            </a:pPr>
            <a:r>
              <a:rPr lang="en-US" sz="2000" b="1" kern="0" dirty="0">
                <a:solidFill>
                  <a:srgbClr val="000000"/>
                </a:solidFill>
                <a:cs typeface="Calibri" panose="020F0502020204030204" pitchFamily="34" charset="0"/>
              </a:rPr>
              <a:t>Primary endpoints: </a:t>
            </a:r>
            <a:r>
              <a:rPr lang="en-US" sz="2000" b="0" kern="0" dirty="0">
                <a:solidFill>
                  <a:srgbClr val="000000"/>
                </a:solidFill>
                <a:cs typeface="Calibri" panose="020F0502020204030204" pitchFamily="34" charset="0"/>
              </a:rPr>
              <a:t>PFS</a:t>
            </a:r>
          </a:p>
          <a:p>
            <a:pPr defTabSz="1219114" fontAlgn="auto">
              <a:defRPr/>
            </a:pPr>
            <a:r>
              <a:rPr lang="en-US" sz="2000" b="1" dirty="0">
                <a:solidFill>
                  <a:srgbClr val="000000"/>
                </a:solidFill>
                <a:cs typeface="Calibri" panose="020F0502020204030204" pitchFamily="34" charset="0"/>
              </a:rPr>
              <a:t>S</a:t>
            </a:r>
            <a:r>
              <a:rPr lang="en-US" sz="2000" b="1" kern="0" dirty="0">
                <a:solidFill>
                  <a:srgbClr val="000000"/>
                </a:solidFill>
                <a:cs typeface="Calibri" panose="020F0502020204030204" pitchFamily="34" charset="0"/>
              </a:rPr>
              <a:t>econdary endpoints: </a:t>
            </a:r>
            <a:r>
              <a:rPr lang="en-US" sz="2000" b="0" kern="0" dirty="0">
                <a:solidFill>
                  <a:srgbClr val="000000"/>
                </a:solidFill>
                <a:cs typeface="Calibri" panose="020F0502020204030204" pitchFamily="34" charset="0"/>
              </a:rPr>
              <a:t>CR rate, MRD− CR (NGS 10</a:t>
            </a:r>
            <a:r>
              <a:rPr lang="en-US" sz="2000" b="0" kern="0" baseline="30000" dirty="0">
                <a:solidFill>
                  <a:srgbClr val="000000"/>
                </a:solidFill>
                <a:cs typeface="Calibri" panose="020F0502020204030204" pitchFamily="34" charset="0"/>
              </a:rPr>
              <a:t>-5</a:t>
            </a:r>
            <a:r>
              <a:rPr lang="en-US" sz="2000" b="0" kern="0" dirty="0">
                <a:solidFill>
                  <a:srgbClr val="000000"/>
                </a:solidFill>
                <a:cs typeface="Calibri" panose="020F0502020204030204" pitchFamily="34" charset="0"/>
              </a:rPr>
              <a:t>) rate, ≥ VGPR rate, OS </a:t>
            </a:r>
          </a:p>
          <a:p>
            <a:pPr defTabSz="1219114" fontAlgn="auto">
              <a:defRPr/>
            </a:pPr>
            <a:endParaRPr lang="en-GB" sz="2000" b="0" kern="0" dirty="0">
              <a:solidFill>
                <a:srgbClr val="000000"/>
              </a:solidFill>
              <a:cs typeface="Calibri" panose="020F0502020204030204" pitchFamily="34" charset="0"/>
            </a:endParaRPr>
          </a:p>
          <a:p>
            <a:pPr defTabSz="1219114" eaLnBrk="1" fontAlgn="auto" hangingPunct="1">
              <a:spcBef>
                <a:spcPts val="0"/>
              </a:spcBef>
              <a:spcAft>
                <a:spcPts val="0"/>
              </a:spcAft>
              <a:defRPr/>
            </a:pPr>
            <a:endParaRPr lang="en-US" sz="2000" b="1" dirty="0">
              <a:solidFill>
                <a:srgbClr val="000000"/>
              </a:solidFill>
              <a:cs typeface="Calibri" panose="020F0502020204030204" pitchFamily="34" charset="0"/>
            </a:endParaRPr>
          </a:p>
        </p:txBody>
      </p:sp>
      <p:pic>
        <p:nvPicPr>
          <p:cNvPr id="7" name="Resim 6" descr="metin, yazı tipi, ekran görüntüsü içeren bir resim&#10;&#10;Yapay zeka tarafından oluşturulan içerik yanlış olabilir.">
            <a:extLst>
              <a:ext uri="{FF2B5EF4-FFF2-40B4-BE49-F238E27FC236}">
                <a16:creationId xmlns:a16="http://schemas.microsoft.com/office/drawing/2014/main" id="{AC843EDF-9B22-7C89-8686-8DC2256550CC}"/>
              </a:ext>
            </a:extLst>
          </p:cNvPr>
          <p:cNvPicPr>
            <a:picLocks noChangeAspect="1"/>
          </p:cNvPicPr>
          <p:nvPr/>
        </p:nvPicPr>
        <p:blipFill>
          <a:blip r:embed="rId2"/>
          <a:stretch>
            <a:fillRect/>
          </a:stretch>
        </p:blipFill>
        <p:spPr>
          <a:xfrm>
            <a:off x="384923" y="1588585"/>
            <a:ext cx="11557695" cy="3944449"/>
          </a:xfrm>
          <a:prstGeom prst="rect">
            <a:avLst/>
          </a:prstGeom>
        </p:spPr>
      </p:pic>
      <p:sp>
        <p:nvSpPr>
          <p:cNvPr id="8" name="Text Box 11">
            <a:extLst>
              <a:ext uri="{FF2B5EF4-FFF2-40B4-BE49-F238E27FC236}">
                <a16:creationId xmlns:a16="http://schemas.microsoft.com/office/drawing/2014/main" id="{85CCE88A-7E89-CC33-56CB-242B655265A9}"/>
              </a:ext>
            </a:extLst>
          </p:cNvPr>
          <p:cNvSpPr txBox="1">
            <a:spLocks noChangeArrowheads="1"/>
          </p:cNvSpPr>
          <p:nvPr/>
        </p:nvSpPr>
        <p:spPr bwMode="auto">
          <a:xfrm>
            <a:off x="471055" y="645162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Facon.</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ASCO 2024. Abstr 7500. Facon. NEJM. 2024;[Epub].</a:t>
            </a:r>
          </a:p>
        </p:txBody>
      </p:sp>
    </p:spTree>
    <p:extLst>
      <p:ext uri="{BB962C8B-B14F-4D97-AF65-F5344CB8AC3E}">
        <p14:creationId xmlns:p14="http://schemas.microsoft.com/office/powerpoint/2010/main" val="10119513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CB5B79-7081-E80E-B59A-4AA6813B2AB3}"/>
              </a:ext>
            </a:extLst>
          </p:cNvPr>
          <p:cNvSpPr>
            <a:spLocks noGrp="1" noChangeArrowheads="1"/>
          </p:cNvSpPr>
          <p:nvPr>
            <p:ph type="title"/>
          </p:nvPr>
        </p:nvSpPr>
        <p:spPr>
          <a:xfrm>
            <a:off x="792987" y="106414"/>
            <a:ext cx="10872444" cy="870237"/>
          </a:xfrm>
        </p:spPr>
        <p:txBody>
          <a:bodyPr/>
          <a:lstStyle/>
          <a:p>
            <a:r>
              <a:rPr lang="en-US" altLang="en-US" sz="3600" b="1" dirty="0">
                <a:solidFill>
                  <a:srgbClr val="FF0000"/>
                </a:solidFill>
              </a:rPr>
              <a:t>          IMROZ: </a:t>
            </a:r>
            <a:r>
              <a:rPr lang="en-US" b="1" dirty="0">
                <a:solidFill>
                  <a:srgbClr val="FF0000"/>
                </a:solidFill>
              </a:rPr>
              <a:t>PFS and MRD </a:t>
            </a:r>
            <a:r>
              <a:rPr lang="en-US" b="1" dirty="0" err="1">
                <a:solidFill>
                  <a:srgbClr val="FF0000"/>
                </a:solidFill>
              </a:rPr>
              <a:t>Negatiflik</a:t>
            </a:r>
            <a:r>
              <a:rPr lang="en-US" b="1" dirty="0">
                <a:solidFill>
                  <a:srgbClr val="FF0000"/>
                </a:solidFill>
              </a:rPr>
              <a:t>  </a:t>
            </a:r>
            <a:r>
              <a:rPr lang="en-US" b="1" dirty="0" err="1">
                <a:solidFill>
                  <a:srgbClr val="FF0000"/>
                </a:solidFill>
              </a:rPr>
              <a:t>Oranları</a:t>
            </a:r>
            <a:r>
              <a:rPr lang="en-US" b="1" dirty="0">
                <a:solidFill>
                  <a:srgbClr val="FF0000"/>
                </a:solidFill>
              </a:rPr>
              <a:t> </a:t>
            </a:r>
            <a:endParaRPr lang="en-US" altLang="en-US" b="1" dirty="0">
              <a:solidFill>
                <a:srgbClr val="FF0000"/>
              </a:solidFill>
            </a:endParaRPr>
          </a:p>
        </p:txBody>
      </p:sp>
      <p:sp>
        <p:nvSpPr>
          <p:cNvPr id="5" name="Text Box 11">
            <a:extLst>
              <a:ext uri="{FF2B5EF4-FFF2-40B4-BE49-F238E27FC236}">
                <a16:creationId xmlns:a16="http://schemas.microsoft.com/office/drawing/2014/main" id="{28FFD207-6717-50C0-1542-5BC48C38FF7F}"/>
              </a:ext>
            </a:extLst>
          </p:cNvPr>
          <p:cNvSpPr txBox="1">
            <a:spLocks noChangeArrowheads="1"/>
          </p:cNvSpPr>
          <p:nvPr/>
        </p:nvSpPr>
        <p:spPr bwMode="auto">
          <a:xfrm>
            <a:off x="8006630" y="654828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1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Facon</a:t>
            </a: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ASCO 2024. Abstr 7500. </a:t>
            </a:r>
            <a:r>
              <a:rPr kumimoji="0" lang="en-US" alt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Facon</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NEJM. 2024</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391:1597</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pic>
        <p:nvPicPr>
          <p:cNvPr id="7" name="Resim 6" descr="metin, yazı tipi, çizgi, öykü gelişim çizgisi; kumpas; grafiğini çıkarma içeren bir resim&#10;&#10;Yapay zeka tarafından oluşturulan içerik yanlış olabilir.">
            <a:extLst>
              <a:ext uri="{FF2B5EF4-FFF2-40B4-BE49-F238E27FC236}">
                <a16:creationId xmlns:a16="http://schemas.microsoft.com/office/drawing/2014/main" id="{2EA1D51A-43E0-C3DB-9E64-1A9081AA6F4C}"/>
              </a:ext>
            </a:extLst>
          </p:cNvPr>
          <p:cNvPicPr>
            <a:picLocks noChangeAspect="1"/>
          </p:cNvPicPr>
          <p:nvPr/>
        </p:nvPicPr>
        <p:blipFill>
          <a:blip r:embed="rId2"/>
          <a:stretch>
            <a:fillRect/>
          </a:stretch>
        </p:blipFill>
        <p:spPr>
          <a:xfrm>
            <a:off x="426530" y="976652"/>
            <a:ext cx="11238901" cy="4329640"/>
          </a:xfrm>
          <a:prstGeom prst="rect">
            <a:avLst/>
          </a:prstGeom>
        </p:spPr>
      </p:pic>
      <p:sp>
        <p:nvSpPr>
          <p:cNvPr id="2" name="Google Shape;599;g24801f2f513_0_179">
            <a:extLst>
              <a:ext uri="{FF2B5EF4-FFF2-40B4-BE49-F238E27FC236}">
                <a16:creationId xmlns:a16="http://schemas.microsoft.com/office/drawing/2014/main" id="{CFAD853F-856D-B058-17FA-B084E8DC8822}"/>
              </a:ext>
            </a:extLst>
          </p:cNvPr>
          <p:cNvSpPr txBox="1">
            <a:spLocks/>
          </p:cNvSpPr>
          <p:nvPr/>
        </p:nvSpPr>
        <p:spPr>
          <a:xfrm>
            <a:off x="297872" y="5410002"/>
            <a:ext cx="11596256" cy="870237"/>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Hem IMROZ hem de BENEFIT çalışmaları , dörtlülerin yanıt derinliğini iyileştirebileceğini ve yüksek MRD negatiflik oranlarına yol açabileceğini göstermektedir.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                   IMROZ çalışmasında, bu, </a:t>
            </a:r>
            <a:r>
              <a:rPr kumimoji="0" lang="tr-TR" sz="1800" b="0" i="0" u="none" strike="noStrike" kern="1200" cap="none" spc="0" normalizeH="0" baseline="0" noProof="0" dirty="0" err="1">
                <a:ln>
                  <a:noFill/>
                </a:ln>
                <a:solidFill>
                  <a:prstClr val="white"/>
                </a:solidFill>
                <a:effectLst/>
                <a:uLnTx/>
                <a:uFillTx/>
                <a:latin typeface="Aptos Display" panose="02110004020202020204"/>
                <a:ea typeface="+mj-ea"/>
                <a:cs typeface="+mj-cs"/>
              </a:rPr>
              <a:t>Isatuximab</a:t>
            </a: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 + </a:t>
            </a:r>
            <a:r>
              <a:rPr kumimoji="0" lang="tr-TR" sz="1800" b="0" i="0" u="none" strike="noStrike" kern="1200" cap="none" spc="0" normalizeH="0" baseline="0" noProof="0" dirty="0" err="1">
                <a:ln>
                  <a:noFill/>
                </a:ln>
                <a:solidFill>
                  <a:prstClr val="white"/>
                </a:solidFill>
                <a:effectLst/>
                <a:uLnTx/>
                <a:uFillTx/>
                <a:latin typeface="Aptos Display" panose="02110004020202020204"/>
                <a:ea typeface="+mj-ea"/>
                <a:cs typeface="+mj-cs"/>
              </a:rPr>
              <a:t>VRd</a:t>
            </a: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 kolu için %63'lük 5 yıllık PFS ile PFS faydasına çevrilmiştir.</a:t>
            </a:r>
          </a:p>
        </p:txBody>
      </p:sp>
      <p:sp>
        <p:nvSpPr>
          <p:cNvPr id="3" name="Google Shape;599;g24801f2f513_0_179">
            <a:extLst>
              <a:ext uri="{FF2B5EF4-FFF2-40B4-BE49-F238E27FC236}">
                <a16:creationId xmlns:a16="http://schemas.microsoft.com/office/drawing/2014/main" id="{1E16C6D9-0460-1512-F39F-1CC9965EABB3}"/>
              </a:ext>
            </a:extLst>
          </p:cNvPr>
          <p:cNvSpPr txBox="1">
            <a:spLocks/>
          </p:cNvSpPr>
          <p:nvPr/>
        </p:nvSpPr>
        <p:spPr>
          <a:xfrm>
            <a:off x="5929842" y="3715191"/>
            <a:ext cx="1537758" cy="1094707"/>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5 yıllık PFS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Isa VRD:%63</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err="1">
                <a:ln>
                  <a:noFill/>
                </a:ln>
                <a:solidFill>
                  <a:prstClr val="white"/>
                </a:solidFill>
                <a:effectLst/>
                <a:uLnTx/>
                <a:uFillTx/>
                <a:latin typeface="Aptos Display" panose="02110004020202020204"/>
                <a:ea typeface="+mj-ea"/>
                <a:cs typeface="+mj-cs"/>
              </a:rPr>
              <a:t>VRd</a:t>
            </a: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       :%45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 </a:t>
            </a:r>
          </a:p>
        </p:txBody>
      </p:sp>
    </p:spTree>
    <p:extLst>
      <p:ext uri="{BB962C8B-B14F-4D97-AF65-F5344CB8AC3E}">
        <p14:creationId xmlns:p14="http://schemas.microsoft.com/office/powerpoint/2010/main" val="2577725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93DAF9-4B88-2828-72DA-4A675A73340D}"/>
              </a:ext>
            </a:extLst>
          </p:cNvPr>
          <p:cNvSpPr>
            <a:spLocks noGrp="1"/>
          </p:cNvSpPr>
          <p:nvPr>
            <p:ph type="title"/>
          </p:nvPr>
        </p:nvSpPr>
        <p:spPr>
          <a:xfrm>
            <a:off x="0" y="0"/>
            <a:ext cx="12302757" cy="1103313"/>
          </a:xfrm>
        </p:spPr>
        <p:txBody>
          <a:bodyPr>
            <a:normAutofit fontScale="90000"/>
          </a:bodyPr>
          <a:lstStyle/>
          <a:p>
            <a:r>
              <a:rPr lang="en-US" altLang="en-US" sz="3600" b="1" dirty="0">
                <a:solidFill>
                  <a:srgbClr val="FF0000"/>
                </a:solidFill>
              </a:rPr>
              <a:t>BENEFIT: </a:t>
            </a:r>
            <a:r>
              <a:rPr lang="en-US" b="1" dirty="0" err="1">
                <a:solidFill>
                  <a:srgbClr val="FF0000"/>
                </a:solidFill>
              </a:rPr>
              <a:t>Isatuximab</a:t>
            </a:r>
            <a:r>
              <a:rPr lang="en-US" b="1" dirty="0">
                <a:solidFill>
                  <a:srgbClr val="FF0000"/>
                </a:solidFill>
              </a:rPr>
              <a:t> + </a:t>
            </a:r>
            <a:r>
              <a:rPr lang="en-US" b="1" dirty="0" err="1">
                <a:solidFill>
                  <a:srgbClr val="FF0000"/>
                </a:solidFill>
              </a:rPr>
              <a:t>VRd</a:t>
            </a:r>
            <a:r>
              <a:rPr lang="en-US" b="1" dirty="0">
                <a:solidFill>
                  <a:srgbClr val="FF0000"/>
                </a:solidFill>
              </a:rPr>
              <a:t> in Transplant-Ineligible NDMM</a:t>
            </a:r>
          </a:p>
        </p:txBody>
      </p:sp>
      <p:pic>
        <p:nvPicPr>
          <p:cNvPr id="6" name="Resim 5" descr="metin, ekran görüntüsü, yazı tipi içeren bir resim&#10;&#10;Yapay zeka tarafından oluşturulan içerik yanlış olabilir.">
            <a:extLst>
              <a:ext uri="{FF2B5EF4-FFF2-40B4-BE49-F238E27FC236}">
                <a16:creationId xmlns:a16="http://schemas.microsoft.com/office/drawing/2014/main" id="{E3BF7D58-E3FB-06CF-3FBD-2C25E5805090}"/>
              </a:ext>
            </a:extLst>
          </p:cNvPr>
          <p:cNvPicPr>
            <a:picLocks noChangeAspect="1"/>
          </p:cNvPicPr>
          <p:nvPr/>
        </p:nvPicPr>
        <p:blipFill>
          <a:blip r:embed="rId2"/>
          <a:stretch>
            <a:fillRect/>
          </a:stretch>
        </p:blipFill>
        <p:spPr>
          <a:xfrm>
            <a:off x="528938" y="1103313"/>
            <a:ext cx="11134124" cy="4105996"/>
          </a:xfrm>
          <a:prstGeom prst="rect">
            <a:avLst/>
          </a:prstGeom>
        </p:spPr>
      </p:pic>
      <p:sp>
        <p:nvSpPr>
          <p:cNvPr id="8" name="Metin kutusu 7">
            <a:extLst>
              <a:ext uri="{FF2B5EF4-FFF2-40B4-BE49-F238E27FC236}">
                <a16:creationId xmlns:a16="http://schemas.microsoft.com/office/drawing/2014/main" id="{6090C7FB-CB8E-7346-663D-A1963BBEDB6E}"/>
              </a:ext>
            </a:extLst>
          </p:cNvPr>
          <p:cNvSpPr txBox="1"/>
          <p:nvPr/>
        </p:nvSpPr>
        <p:spPr>
          <a:xfrm>
            <a:off x="528938" y="5428201"/>
            <a:ext cx="8468591" cy="646331"/>
          </a:xfrm>
          <a:prstGeom prst="rect">
            <a:avLst/>
          </a:prstGeom>
          <a:noFill/>
        </p:spPr>
        <p:txBody>
          <a:bodyPr wrap="square">
            <a:spAutoFit/>
          </a:bodyPr>
          <a:lstStyle/>
          <a:p>
            <a:pPr marL="0" marR="0" lvl="0" indent="0" algn="l" defTabSz="121911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ptos" panose="02110004020202020204"/>
                <a:ea typeface="+mn-ea"/>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MRD (10</a:t>
            </a:r>
            <a:r>
              <a:rPr kumimoji="0" lang="en-US" sz="1800" b="0" i="0" u="none" strike="noStrike" kern="1200" cap="none" spc="0" normalizeH="0" baseline="30000" noProof="0" dirty="0">
                <a:ln>
                  <a:noFill/>
                </a:ln>
                <a:solidFill>
                  <a:srgbClr val="000000"/>
                </a:solidFill>
                <a:effectLst/>
                <a:uLnTx/>
                <a:uFillTx/>
                <a:latin typeface="Aptos" panose="02110004020202020204"/>
                <a:ea typeface="+mn-ea"/>
                <a:cs typeface="Calibri" panose="020F0502020204030204" pitchFamily="34" charset="0"/>
              </a:rPr>
              <a:t>-5</a:t>
            </a: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 at 18 </a:t>
            </a:r>
            <a:r>
              <a:rPr kumimoji="0" lang="en-US" sz="1800" b="0" i="0" u="none" strike="noStrike" kern="1200" cap="none" spc="0" normalizeH="0" baseline="0" noProof="0" dirty="0" err="1">
                <a:ln>
                  <a:noFill/>
                </a:ln>
                <a:solidFill>
                  <a:srgbClr val="000000"/>
                </a:solidFill>
                <a:effectLst/>
                <a:uLnTx/>
                <a:uFillTx/>
                <a:latin typeface="Aptos" panose="02110004020202020204"/>
                <a:ea typeface="+mn-ea"/>
                <a:cs typeface="Calibri" panose="020F0502020204030204" pitchFamily="34" charset="0"/>
              </a:rPr>
              <a:t>mo</a:t>
            </a:r>
            <a:endParaRPr kumimoji="0" lang="en-US" sz="1800" b="0" i="0" u="none" strike="noStrike" kern="0" cap="none" spc="0" normalizeH="0" baseline="0" noProof="0" dirty="0">
              <a:ln>
                <a:noFill/>
              </a:ln>
              <a:solidFill>
                <a:srgbClr val="000000"/>
              </a:solidFill>
              <a:effectLst/>
              <a:uLnTx/>
              <a:uFillTx/>
              <a:latin typeface="Aptos" panose="02110004020202020204"/>
              <a:ea typeface="+mn-ea"/>
              <a:cs typeface="Calibri" panose="020F0502020204030204" pitchFamily="34" charset="0"/>
            </a:endParaRPr>
          </a:p>
          <a:p>
            <a:pPr marL="0" marR="0" lvl="0" indent="0" algn="l" defTabSz="121911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ptos" panose="02110004020202020204"/>
                <a:ea typeface="+mn-ea"/>
                <a:cs typeface="Calibri" panose="020F0502020204030204" pitchFamily="34" charset="0"/>
              </a:rPr>
              <a:t>Key secondary endpoints: </a:t>
            </a:r>
            <a:r>
              <a:rPr kumimoji="0" lang="en-US" sz="1800" b="0" i="0" u="none" strike="noStrike" kern="0" cap="none" spc="0" normalizeH="0" baseline="0" noProof="0" dirty="0">
                <a:ln>
                  <a:noFill/>
                </a:ln>
                <a:solidFill>
                  <a:srgbClr val="000000"/>
                </a:solidFill>
                <a:effectLst/>
                <a:uLnTx/>
                <a:uFillTx/>
                <a:latin typeface="Aptos" panose="02110004020202020204"/>
                <a:ea typeface="+mn-ea"/>
                <a:cs typeface="Calibri" panose="020F0502020204030204" pitchFamily="34" charset="0"/>
              </a:rPr>
              <a:t>ORR (CR, ≥ VGPR), MRD− CR </a:t>
            </a: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(10</a:t>
            </a:r>
            <a:r>
              <a:rPr kumimoji="0" lang="en-US" sz="1800" b="0" i="0" u="none" strike="noStrike" kern="1200" cap="none" spc="0" normalizeH="0" baseline="30000" noProof="0" dirty="0">
                <a:ln>
                  <a:noFill/>
                </a:ln>
                <a:solidFill>
                  <a:srgbClr val="000000"/>
                </a:solidFill>
                <a:effectLst/>
                <a:uLnTx/>
                <a:uFillTx/>
                <a:latin typeface="Aptos" panose="02110004020202020204"/>
                <a:ea typeface="+mn-ea"/>
                <a:cs typeface="Calibri" panose="020F0502020204030204" pitchFamily="34" charset="0"/>
              </a:rPr>
              <a:t>-5</a:t>
            </a: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Aptos" panose="02110004020202020204"/>
                <a:ea typeface="+mn-ea"/>
                <a:cs typeface="Calibri" panose="020F0502020204030204" pitchFamily="34" charset="0"/>
              </a:rPr>
              <a:t>, PFS, OS, safety</a:t>
            </a:r>
          </a:p>
        </p:txBody>
      </p:sp>
      <p:sp>
        <p:nvSpPr>
          <p:cNvPr id="9" name="Text Box 11">
            <a:extLst>
              <a:ext uri="{FF2B5EF4-FFF2-40B4-BE49-F238E27FC236}">
                <a16:creationId xmlns:a16="http://schemas.microsoft.com/office/drawing/2014/main" id="{20C80F99-F2E2-D76D-B976-70787E4FEE68}"/>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Leleu</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Nature Medicine. 2024;30:2235. </a:t>
            </a:r>
            <a:r>
              <a:rPr kumimoji="0" lang="en-US" altLang="en-US" sz="1200" b="1" i="0" u="none" strike="noStrike" kern="1200" cap="none" spc="-1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Leleu</a:t>
            </a: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ASCO 2024. Abstr 7501</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spTree>
    <p:extLst>
      <p:ext uri="{BB962C8B-B14F-4D97-AF65-F5344CB8AC3E}">
        <p14:creationId xmlns:p14="http://schemas.microsoft.com/office/powerpoint/2010/main" val="31794810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13E0BC7-9CEC-D9C3-4CCC-AE0AFD05CFA2}"/>
              </a:ext>
            </a:extLst>
          </p:cNvPr>
          <p:cNvSpPr>
            <a:spLocks noGrp="1" noChangeArrowheads="1"/>
          </p:cNvSpPr>
          <p:nvPr>
            <p:ph type="title"/>
          </p:nvPr>
        </p:nvSpPr>
        <p:spPr>
          <a:xfrm>
            <a:off x="609759" y="238127"/>
            <a:ext cx="11141055" cy="1103313"/>
          </a:xfrm>
        </p:spPr>
        <p:txBody>
          <a:bodyPr/>
          <a:lstStyle/>
          <a:p>
            <a:r>
              <a:rPr lang="en-US" altLang="en-US" sz="3600" b="1" dirty="0">
                <a:solidFill>
                  <a:srgbClr val="FF0000"/>
                </a:solidFill>
              </a:rPr>
              <a:t>BENEFIT: Rate of </a:t>
            </a:r>
            <a:r>
              <a:rPr lang="en-US" b="1" dirty="0">
                <a:solidFill>
                  <a:srgbClr val="FF0000"/>
                </a:solidFill>
              </a:rPr>
              <a:t>MRD Negativity and ORR in ITT</a:t>
            </a:r>
            <a:endParaRPr lang="en-US" altLang="en-US" b="1" dirty="0">
              <a:solidFill>
                <a:srgbClr val="FF0000"/>
              </a:solidFill>
            </a:endParaRPr>
          </a:p>
        </p:txBody>
      </p:sp>
      <p:sp>
        <p:nvSpPr>
          <p:cNvPr id="5" name="Text Box 11">
            <a:extLst>
              <a:ext uri="{FF2B5EF4-FFF2-40B4-BE49-F238E27FC236}">
                <a16:creationId xmlns:a16="http://schemas.microsoft.com/office/drawing/2014/main" id="{E1CE1EBD-8B31-1D27-4A2E-1D78DB8AB23E}"/>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Leleu</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Nature Medicine. 2024;30:2235. </a:t>
            </a:r>
            <a:r>
              <a:rPr kumimoji="0" lang="en-US" altLang="en-US" sz="1200" b="1" i="0" u="none" strike="noStrike" kern="1200" cap="none" spc="-1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Leleu</a:t>
            </a:r>
            <a:r>
              <a:rPr kumimoji="0" lang="en-US" alt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ASCO 2024. Abstr 7501.</a:t>
            </a:r>
          </a:p>
        </p:txBody>
      </p:sp>
      <p:pic>
        <p:nvPicPr>
          <p:cNvPr id="9" name="Resim 8" descr="metin, ekran görüntüsü, diyagram, yazı tipi içeren bir resim&#10;&#10;Yapay zeka tarafından oluşturulan içerik yanlış olabilir.">
            <a:extLst>
              <a:ext uri="{FF2B5EF4-FFF2-40B4-BE49-F238E27FC236}">
                <a16:creationId xmlns:a16="http://schemas.microsoft.com/office/drawing/2014/main" id="{99F0B475-896D-9CE3-399E-FE9CA7091139}"/>
              </a:ext>
            </a:extLst>
          </p:cNvPr>
          <p:cNvPicPr>
            <a:picLocks noChangeAspect="1"/>
          </p:cNvPicPr>
          <p:nvPr/>
        </p:nvPicPr>
        <p:blipFill>
          <a:blip r:embed="rId2"/>
          <a:stretch>
            <a:fillRect/>
          </a:stretch>
        </p:blipFill>
        <p:spPr>
          <a:xfrm>
            <a:off x="609759" y="1145800"/>
            <a:ext cx="10916082" cy="3689436"/>
          </a:xfrm>
          <a:prstGeom prst="rect">
            <a:avLst/>
          </a:prstGeom>
        </p:spPr>
      </p:pic>
      <p:sp>
        <p:nvSpPr>
          <p:cNvPr id="11" name="Content Placeholder 23">
            <a:extLst>
              <a:ext uri="{FF2B5EF4-FFF2-40B4-BE49-F238E27FC236}">
                <a16:creationId xmlns:a16="http://schemas.microsoft.com/office/drawing/2014/main" id="{953F49B5-F931-7F55-CB97-71BAAA530D17}"/>
              </a:ext>
            </a:extLst>
          </p:cNvPr>
          <p:cNvSpPr txBox="1">
            <a:spLocks/>
          </p:cNvSpPr>
          <p:nvPr/>
        </p:nvSpPr>
        <p:spPr bwMode="auto">
          <a:xfrm>
            <a:off x="977405" y="4842363"/>
            <a:ext cx="10656629" cy="34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Isa-</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VRd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significantly improved 12- and 18-mo MRD- rate at 10</a:t>
            </a:r>
            <a:r>
              <a:rPr kumimoji="0" lang="en-US" sz="180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rPr>
              <a:t>-5</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or 10</a:t>
            </a:r>
            <a:r>
              <a:rPr kumimoji="0" lang="en-US" sz="180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rPr>
              <a:t>-6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sensitivity vs Isa-Rd</a:t>
            </a:r>
          </a:p>
        </p:txBody>
      </p:sp>
      <p:sp>
        <p:nvSpPr>
          <p:cNvPr id="2" name="Google Shape;599;g24801f2f513_0_179">
            <a:extLst>
              <a:ext uri="{FF2B5EF4-FFF2-40B4-BE49-F238E27FC236}">
                <a16:creationId xmlns:a16="http://schemas.microsoft.com/office/drawing/2014/main" id="{0863486B-C530-0796-2402-E7F7B86734F7}"/>
              </a:ext>
            </a:extLst>
          </p:cNvPr>
          <p:cNvSpPr txBox="1">
            <a:spLocks/>
          </p:cNvSpPr>
          <p:nvPr/>
        </p:nvSpPr>
        <p:spPr>
          <a:xfrm>
            <a:off x="414339" y="5378932"/>
            <a:ext cx="11596256" cy="727953"/>
          </a:xfrm>
          <a:prstGeom prst="rect">
            <a:avLst/>
          </a:prstGeom>
          <a:solidFill>
            <a:srgbClr val="FF000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Hem IMROZ hem de BENEFIT çalışmaları , dörtlülerin yanıt derinliğini iyileştirebileceğini ve yüksek MRD negatiflik oranlarına yol açabileceğini göstermektedir.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ptos Display" panose="02110004020202020204"/>
                <a:ea typeface="+mj-ea"/>
                <a:cs typeface="+mj-cs"/>
              </a:rPr>
              <a:t> </a:t>
            </a:r>
          </a:p>
        </p:txBody>
      </p:sp>
    </p:spTree>
    <p:extLst>
      <p:ext uri="{BB962C8B-B14F-4D97-AF65-F5344CB8AC3E}">
        <p14:creationId xmlns:p14="http://schemas.microsoft.com/office/powerpoint/2010/main" val="1023617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5E91D-86C4-566B-72DE-A85EE35CE4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1F4BDCB-3D2A-0A94-6CCE-17BCA7B0F73A}"/>
              </a:ext>
            </a:extLst>
          </p:cNvPr>
          <p:cNvSpPr>
            <a:spLocks noGrp="1"/>
          </p:cNvSpPr>
          <p:nvPr>
            <p:ph type="title"/>
          </p:nvPr>
        </p:nvSpPr>
        <p:spPr>
          <a:xfrm>
            <a:off x="0" y="0"/>
            <a:ext cx="12261114" cy="1587498"/>
          </a:xfrm>
        </p:spPr>
        <p:txBody>
          <a:bodyPr>
            <a:normAutofit fontScale="90000"/>
          </a:bodyPr>
          <a:lstStyle/>
          <a:p>
            <a:r>
              <a:rPr lang="en-US" b="1" dirty="0">
                <a:solidFill>
                  <a:srgbClr val="FF0000"/>
                </a:solidFill>
              </a:rPr>
              <a:t>                                 GMMG-CONCEPT:  </a:t>
            </a:r>
            <a:br>
              <a:rPr lang="en-US" b="1" dirty="0">
                <a:solidFill>
                  <a:srgbClr val="FF0000"/>
                </a:solidFill>
              </a:rPr>
            </a:br>
            <a:r>
              <a:rPr lang="en-US" b="1" dirty="0">
                <a:solidFill>
                  <a:srgbClr val="FF0000"/>
                </a:solidFill>
              </a:rPr>
              <a:t> Isa-</a:t>
            </a:r>
            <a:r>
              <a:rPr lang="en-US" b="1" dirty="0" err="1">
                <a:solidFill>
                  <a:srgbClr val="FF0000"/>
                </a:solidFill>
              </a:rPr>
              <a:t>KRd</a:t>
            </a:r>
            <a:r>
              <a:rPr lang="en-US" b="1" dirty="0">
                <a:solidFill>
                  <a:srgbClr val="FF0000"/>
                </a:solidFill>
              </a:rPr>
              <a:t> in 2 Cohorts of  Patients With High-Risk NDMM  </a:t>
            </a:r>
          </a:p>
        </p:txBody>
      </p:sp>
      <p:sp>
        <p:nvSpPr>
          <p:cNvPr id="5" name="Text Box 11">
            <a:extLst>
              <a:ext uri="{FF2B5EF4-FFF2-40B4-BE49-F238E27FC236}">
                <a16:creationId xmlns:a16="http://schemas.microsoft.com/office/drawing/2014/main" id="{17C1A941-4280-A7AB-EDD0-308FADE16342}"/>
              </a:ext>
            </a:extLst>
          </p:cNvPr>
          <p:cNvSpPr txBox="1">
            <a:spLocks noChangeArrowheads="1"/>
          </p:cNvSpPr>
          <p:nvPr/>
        </p:nvSpPr>
        <p:spPr bwMode="auto">
          <a:xfrm>
            <a:off x="413947" y="636659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endParaRPr kumimoji="0" lang="en-US" altLang="en-US" sz="1200" b="0" i="0" u="none" strike="noStrike" kern="1200" cap="none" spc="0" normalizeH="0" baseline="0" noProof="0" dirty="0">
              <a:ln>
                <a:noFill/>
              </a:ln>
              <a:solidFill>
                <a:srgbClr val="E8E8E8"/>
              </a:solidFill>
              <a:effectLst/>
              <a:uLnTx/>
              <a:uFillTx/>
              <a:latin typeface="Aptos" panose="02110004020202020204"/>
              <a:ea typeface="+mn-ea"/>
              <a:cs typeface="+mn-cs"/>
            </a:endParaRPr>
          </a:p>
        </p:txBody>
      </p:sp>
      <p:pic>
        <p:nvPicPr>
          <p:cNvPr id="7" name="Resim 6" descr="metin, ekran görüntüsü, yazı tipi, sayı, numara içeren bir resim&#10;&#10;Yapay zeka tarafından oluşturulan içerik yanlış olabilir.">
            <a:extLst>
              <a:ext uri="{FF2B5EF4-FFF2-40B4-BE49-F238E27FC236}">
                <a16:creationId xmlns:a16="http://schemas.microsoft.com/office/drawing/2014/main" id="{848331E1-6C16-0D47-CB9E-2489A9DA6490}"/>
              </a:ext>
            </a:extLst>
          </p:cNvPr>
          <p:cNvPicPr>
            <a:picLocks noChangeAspect="1"/>
          </p:cNvPicPr>
          <p:nvPr/>
        </p:nvPicPr>
        <p:blipFill>
          <a:blip r:embed="rId2"/>
          <a:stretch>
            <a:fillRect/>
          </a:stretch>
        </p:blipFill>
        <p:spPr>
          <a:xfrm>
            <a:off x="652071" y="1587498"/>
            <a:ext cx="10625529" cy="4208828"/>
          </a:xfrm>
          <a:prstGeom prst="rect">
            <a:avLst/>
          </a:prstGeom>
        </p:spPr>
      </p:pic>
    </p:spTree>
    <p:extLst>
      <p:ext uri="{BB962C8B-B14F-4D97-AF65-F5344CB8AC3E}">
        <p14:creationId xmlns:p14="http://schemas.microsoft.com/office/powerpoint/2010/main" val="38477563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93FF7-75E4-0C00-5DFC-6813FBBA3619}"/>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B628235B-6CB4-1D4F-A2AD-55DB21B7E343}"/>
              </a:ext>
            </a:extLst>
          </p:cNvPr>
          <p:cNvSpPr>
            <a:spLocks noGrp="1"/>
          </p:cNvSpPr>
          <p:nvPr>
            <p:ph type="title"/>
          </p:nvPr>
        </p:nvSpPr>
        <p:spPr>
          <a:xfrm>
            <a:off x="609601" y="244997"/>
            <a:ext cx="11197698" cy="1209730"/>
          </a:xfrm>
        </p:spPr>
        <p:txBody>
          <a:bodyPr>
            <a:normAutofit fontScale="90000"/>
          </a:bodyPr>
          <a:lstStyle/>
          <a:p>
            <a:r>
              <a:rPr lang="en-US" b="1" dirty="0">
                <a:solidFill>
                  <a:srgbClr val="FF0000"/>
                </a:solidFill>
              </a:rPr>
              <a:t>                           GMMG-CONCEPT: </a:t>
            </a:r>
            <a:br>
              <a:rPr lang="en-US" b="1" dirty="0">
                <a:solidFill>
                  <a:srgbClr val="FF0000"/>
                </a:solidFill>
              </a:rPr>
            </a:br>
            <a:r>
              <a:rPr lang="en-US" b="1" dirty="0">
                <a:solidFill>
                  <a:srgbClr val="FF0000"/>
                </a:solidFill>
              </a:rPr>
              <a:t>           Response Rate and MRD Negativity</a:t>
            </a:r>
          </a:p>
        </p:txBody>
      </p:sp>
      <p:sp>
        <p:nvSpPr>
          <p:cNvPr id="5" name="Text Box 11">
            <a:extLst>
              <a:ext uri="{FF2B5EF4-FFF2-40B4-BE49-F238E27FC236}">
                <a16:creationId xmlns:a16="http://schemas.microsoft.com/office/drawing/2014/main" id="{30F06E8B-38D2-E812-7BE5-4DDF93893E69}"/>
              </a:ext>
            </a:extLst>
          </p:cNvPr>
          <p:cNvSpPr txBox="1">
            <a:spLocks noChangeArrowheads="1"/>
          </p:cNvSpPr>
          <p:nvPr/>
        </p:nvSpPr>
        <p:spPr bwMode="auto">
          <a:xfrm>
            <a:off x="413947" y="6366592"/>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Leypoldt. JCO. 2024;42:26</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endParaRPr kumimoji="0" lang="en-US" altLang="en-US" sz="1200" b="0" i="0" u="none" strike="noStrike" kern="1200" cap="none" spc="0" normalizeH="0" baseline="0" noProof="0" dirty="0">
              <a:ln>
                <a:noFill/>
              </a:ln>
              <a:solidFill>
                <a:srgbClr val="E8E8E8"/>
              </a:solidFill>
              <a:effectLst/>
              <a:uLnTx/>
              <a:uFillTx/>
              <a:latin typeface="Aptos" panose="02110004020202020204"/>
              <a:ea typeface="+mn-ea"/>
              <a:cs typeface="+mn-cs"/>
            </a:endParaRPr>
          </a:p>
        </p:txBody>
      </p:sp>
      <p:pic>
        <p:nvPicPr>
          <p:cNvPr id="7" name="Resim 6" descr="metin, ekran görüntüsü, yazı tipi, diyagram içeren bir resim&#10;&#10;Yapay zeka tarafından oluşturulan içerik yanlış olabilir.">
            <a:extLst>
              <a:ext uri="{FF2B5EF4-FFF2-40B4-BE49-F238E27FC236}">
                <a16:creationId xmlns:a16="http://schemas.microsoft.com/office/drawing/2014/main" id="{EC8C6331-6C3E-AF74-7AB5-11433D485D19}"/>
              </a:ext>
            </a:extLst>
          </p:cNvPr>
          <p:cNvPicPr>
            <a:picLocks noChangeAspect="1"/>
          </p:cNvPicPr>
          <p:nvPr/>
        </p:nvPicPr>
        <p:blipFill>
          <a:blip r:embed="rId2"/>
          <a:stretch>
            <a:fillRect/>
          </a:stretch>
        </p:blipFill>
        <p:spPr>
          <a:xfrm>
            <a:off x="756804" y="1428867"/>
            <a:ext cx="10936431" cy="4815457"/>
          </a:xfrm>
          <a:prstGeom prst="rect">
            <a:avLst/>
          </a:prstGeom>
        </p:spPr>
      </p:pic>
    </p:spTree>
    <p:extLst>
      <p:ext uri="{BB962C8B-B14F-4D97-AF65-F5344CB8AC3E}">
        <p14:creationId xmlns:p14="http://schemas.microsoft.com/office/powerpoint/2010/main" val="20485526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D79BA-89B7-1606-50FD-04D8B98F4DC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93BD1-CD2D-EF1A-D726-4CEC8317A756}"/>
              </a:ext>
            </a:extLst>
          </p:cNvPr>
          <p:cNvSpPr>
            <a:spLocks noGrp="1"/>
          </p:cNvSpPr>
          <p:nvPr>
            <p:ph type="title"/>
          </p:nvPr>
        </p:nvSpPr>
        <p:spPr>
          <a:xfrm>
            <a:off x="616527" y="2443307"/>
            <a:ext cx="10515600" cy="1325563"/>
          </a:xfrm>
        </p:spPr>
        <p:txBody>
          <a:bodyPr/>
          <a:lstStyle/>
          <a:p>
            <a:r>
              <a:rPr lang="tr-TR" dirty="0"/>
              <a:t>                                 </a:t>
            </a:r>
            <a:r>
              <a:rPr lang="tr-TR" b="1" dirty="0">
                <a:solidFill>
                  <a:srgbClr val="FF0000"/>
                </a:solidFill>
              </a:rPr>
              <a:t>Relaps Refrakter </a:t>
            </a:r>
          </a:p>
        </p:txBody>
      </p:sp>
    </p:spTree>
    <p:extLst>
      <p:ext uri="{BB962C8B-B14F-4D97-AF65-F5344CB8AC3E}">
        <p14:creationId xmlns:p14="http://schemas.microsoft.com/office/powerpoint/2010/main" val="1537178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EBB7-C52D-0688-4DBA-D379174BF3F6}"/>
            </a:ext>
          </a:extLst>
        </p:cNvPr>
        <p:cNvGrpSpPr/>
        <p:nvPr/>
      </p:nvGrpSpPr>
      <p:grpSpPr>
        <a:xfrm>
          <a:off x="0" y="0"/>
          <a:ext cx="0" cy="0"/>
          <a:chOff x="0" y="0"/>
          <a:chExt cx="0" cy="0"/>
        </a:xfrm>
      </p:grpSpPr>
      <p:pic>
        <p:nvPicPr>
          <p:cNvPr id="5" name="İçerik Yer Tutucusu 4" descr="metin, yazı tipi, ekran görüntüsü içeren bir resim&#10;&#10;Yapay zeka tarafından oluşturulan içerik yanlış olabilir.">
            <a:extLst>
              <a:ext uri="{FF2B5EF4-FFF2-40B4-BE49-F238E27FC236}">
                <a16:creationId xmlns:a16="http://schemas.microsoft.com/office/drawing/2014/main" id="{DEEDD57D-0F9E-5289-DBC0-31300139E520}"/>
              </a:ext>
            </a:extLst>
          </p:cNvPr>
          <p:cNvPicPr>
            <a:picLocks noGrp="1" noChangeAspect="1"/>
          </p:cNvPicPr>
          <p:nvPr>
            <p:ph idx="1"/>
          </p:nvPr>
        </p:nvPicPr>
        <p:blipFill>
          <a:blip r:embed="rId2"/>
          <a:stretch>
            <a:fillRect/>
          </a:stretch>
        </p:blipFill>
        <p:spPr>
          <a:xfrm>
            <a:off x="898525" y="283508"/>
            <a:ext cx="7016750" cy="867895"/>
          </a:xfrm>
        </p:spPr>
      </p:pic>
      <p:sp>
        <p:nvSpPr>
          <p:cNvPr id="6" name="Dikdörtgen 5">
            <a:extLst>
              <a:ext uri="{FF2B5EF4-FFF2-40B4-BE49-F238E27FC236}">
                <a16:creationId xmlns:a16="http://schemas.microsoft.com/office/drawing/2014/main" id="{1957396E-365A-CEA9-0710-C8EDDEDDCABF}"/>
              </a:ext>
            </a:extLst>
          </p:cNvPr>
          <p:cNvSpPr/>
          <p:nvPr/>
        </p:nvSpPr>
        <p:spPr>
          <a:xfrm>
            <a:off x="8907162" y="429559"/>
            <a:ext cx="2446638" cy="5757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NCCN 2025</a:t>
            </a:r>
          </a:p>
        </p:txBody>
      </p:sp>
      <p:pic>
        <p:nvPicPr>
          <p:cNvPr id="3" name="Resim 2" descr="metin, ekran görüntüsü, yazı tipi, sayı, numara içeren bir resim&#10;&#10;Yapay zeka tarafından oluşturulan içerik yanlış olabilir.">
            <a:extLst>
              <a:ext uri="{FF2B5EF4-FFF2-40B4-BE49-F238E27FC236}">
                <a16:creationId xmlns:a16="http://schemas.microsoft.com/office/drawing/2014/main" id="{159809DE-CD35-8D0B-05B9-E53B8AF2F321}"/>
              </a:ext>
            </a:extLst>
          </p:cNvPr>
          <p:cNvPicPr>
            <a:picLocks noChangeAspect="1"/>
          </p:cNvPicPr>
          <p:nvPr/>
        </p:nvPicPr>
        <p:blipFill>
          <a:blip r:embed="rId3"/>
          <a:stretch>
            <a:fillRect/>
          </a:stretch>
        </p:blipFill>
        <p:spPr>
          <a:xfrm>
            <a:off x="279400" y="1215461"/>
            <a:ext cx="11493500" cy="5501256"/>
          </a:xfrm>
          <a:prstGeom prst="rect">
            <a:avLst/>
          </a:prstGeom>
        </p:spPr>
      </p:pic>
    </p:spTree>
    <p:extLst>
      <p:ext uri="{BB962C8B-B14F-4D97-AF65-F5344CB8AC3E}">
        <p14:creationId xmlns:p14="http://schemas.microsoft.com/office/powerpoint/2010/main" val="296002079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TotalTime>
  <Words>8754</Words>
  <Application>Microsoft Macintosh PowerPoint</Application>
  <PresentationFormat>Geniş ekran</PresentationFormat>
  <Paragraphs>1639</Paragraphs>
  <Slides>121</Slides>
  <Notes>29</Notes>
  <HiddenSlides>0</HiddenSlides>
  <MMClips>0</MMClips>
  <ScaleCrop>false</ScaleCrop>
  <HeadingPairs>
    <vt:vector size="6" baseType="variant">
      <vt:variant>
        <vt:lpstr>Kullanılan Yazı Tipleri</vt:lpstr>
      </vt:variant>
      <vt:variant>
        <vt:i4>15</vt:i4>
      </vt:variant>
      <vt:variant>
        <vt:lpstr>Tema</vt:lpstr>
      </vt:variant>
      <vt:variant>
        <vt:i4>2</vt:i4>
      </vt:variant>
      <vt:variant>
        <vt:lpstr>Slayt Başlıkları</vt:lpstr>
      </vt:variant>
      <vt:variant>
        <vt:i4>121</vt:i4>
      </vt:variant>
    </vt:vector>
  </HeadingPairs>
  <TitlesOfParts>
    <vt:vector size="138" baseType="lpstr">
      <vt:lpstr>Aptos</vt:lpstr>
      <vt:lpstr>Aptos Display</vt:lpstr>
      <vt:lpstr>Arial</vt:lpstr>
      <vt:lpstr>Arial MT</vt:lpstr>
      <vt:lpstr>Calibri</vt:lpstr>
      <vt:lpstr>Courier New</vt:lpstr>
      <vt:lpstr>Helvetica</vt:lpstr>
      <vt:lpstr>Microsoft Sans Serif</vt:lpstr>
      <vt:lpstr>Noto Sans Symbols</vt:lpstr>
      <vt:lpstr>Sistem Fontu Normal</vt:lpstr>
      <vt:lpstr>Symbol</vt:lpstr>
      <vt:lpstr>Times New Roman</vt:lpstr>
      <vt:lpstr>Trebuchet MS</vt:lpstr>
      <vt:lpstr>Verdana</vt:lpstr>
      <vt:lpstr>Wingdings</vt:lpstr>
      <vt:lpstr>Office Teması</vt:lpstr>
      <vt:lpstr>5_2022_CCO_Template</vt:lpstr>
      <vt:lpstr>PowerPoint Sunusu</vt:lpstr>
      <vt:lpstr>                                         Yeni tanı MM</vt:lpstr>
      <vt:lpstr>Tedavi Yaklaşımları  Nakle Uygun Olan Hastalar</vt:lpstr>
      <vt:lpstr> Genç, Fit Hastalarda Başlangıç Tedavisinde Güncel Hedefler</vt:lpstr>
      <vt:lpstr> Yeni tanı Transplant-Eligible Myeloma Tedavi Özeti                                            2025 </vt:lpstr>
      <vt:lpstr>PowerPoint Sunusu</vt:lpstr>
      <vt:lpstr>PowerPoint Sunusu</vt:lpstr>
      <vt:lpstr>                         İndüksiyon Tedavi </vt:lpstr>
      <vt:lpstr>                               3 lü Tedaviler </vt:lpstr>
      <vt:lpstr>                     VRD Etkinlik Çalışmaları </vt:lpstr>
      <vt:lpstr>İlk faz I-II Çalışma</vt:lpstr>
      <vt:lpstr>Randomize Faz 3 Çalışma: VRd vs Rd  SWOG S0777</vt:lpstr>
      <vt:lpstr>Randomize Faz 3 Çalışma: VRd vs Rd  SWOG S0777</vt:lpstr>
      <vt:lpstr>PowerPoint Sunusu</vt:lpstr>
      <vt:lpstr>PowerPoint Sunusu</vt:lpstr>
      <vt:lpstr>  ENDURANCE:  Multicentre, open-label, phase 3,       randomised, controlled trial VRD vs. KRD  </vt:lpstr>
      <vt:lpstr>     VRd İndüksiyonu Tedavi  Standardı Oldu</vt:lpstr>
      <vt:lpstr>                          ÖZET İNDÜKSİYON</vt:lpstr>
      <vt:lpstr>               3 lü Tedaviler—Yüksek Risk  </vt:lpstr>
      <vt:lpstr>PowerPoint Sunusu</vt:lpstr>
      <vt:lpstr>                              The FORTE Trial </vt:lpstr>
      <vt:lpstr>         FORTE: Yanıt Derinliği ve PFS </vt:lpstr>
      <vt:lpstr>PowerPoint Sunusu</vt:lpstr>
      <vt:lpstr>PowerPoint Sunusu</vt:lpstr>
      <vt:lpstr>              Anti CD 38 li 4 lü Kombinasyonlar </vt:lpstr>
      <vt:lpstr>                  Quadruplet Tedavi Amacı                   Transplant-Eligible NDMM</vt:lpstr>
      <vt:lpstr>MM'li Hastalarda Mrd Negatifliğinin Prognostik Değer</vt:lpstr>
      <vt:lpstr>                          Daratumumab 4 lü</vt:lpstr>
      <vt:lpstr>Yeni tanı MM'de Dörtlü Tedavi ile Klinik Çalışmalar</vt:lpstr>
      <vt:lpstr> Daratumumab-Tabanlı Tedavi: Yanıt Derinliği</vt:lpstr>
      <vt:lpstr>                           CASSIOPEIA Update:                     MRD-Negativity Rates and PFS                                      (ITT Population)</vt:lpstr>
      <vt:lpstr>GRIFFIN: Daratumumab + VRd vs VRd Alone for Transplant-Eligible NDMM</vt:lpstr>
      <vt:lpstr>GRIFFIN Update: PFS (ITT Population)</vt:lpstr>
      <vt:lpstr>GRIFFIN Update: MRD </vt:lpstr>
      <vt:lpstr>PERSEUS: VRd ± Daratumumab in Transplant-Eligible NDMM</vt:lpstr>
      <vt:lpstr>PERSEUS: PFS and MRD Negativity Rate</vt:lpstr>
      <vt:lpstr>PERSEUS: MRD Negativity in ITT </vt:lpstr>
      <vt:lpstr>PERSEUS: MRD Negativity and PFS in High-Risk Disease</vt:lpstr>
      <vt:lpstr>                        MASTER Trial </vt:lpstr>
      <vt:lpstr>                  MASTER PFS ve OS </vt:lpstr>
      <vt:lpstr>                              İsatuximab 4 lü  </vt:lpstr>
      <vt:lpstr>Isatuximab Quad Therapy in NDMM ile Çalışmalar </vt:lpstr>
      <vt:lpstr>Isatuximab-VRd: GMMG-HD7 İndüksiyon Fazı</vt:lpstr>
      <vt:lpstr>       GMMG-HD7: Isatuximab-RVd vs RVd      MRD Negativity After Induction (Primary Endpoint)</vt:lpstr>
      <vt:lpstr>GMMG-HD7: PFS and MRD Negativity</vt:lpstr>
      <vt:lpstr>GMMG-CONCEPT: MRD Negativity Rate and Responses</vt:lpstr>
      <vt:lpstr>                                                         GMMG-CONCEPT:         Isatuximab-KRd Negativity  After Consolidation (Primary Endpoint)</vt:lpstr>
      <vt:lpstr>IsKia EMN24: Isa-KRd vs KRd in Transplant-Eligible NDMM</vt:lpstr>
      <vt:lpstr>IsKia EMN24: Post-Consolidation MRD Negativity in ITT</vt:lpstr>
      <vt:lpstr>                                                      IsKia EMN24:            Post-Consolidation MRD Negativity by  Cytogenetic Risk</vt:lpstr>
      <vt:lpstr>IsKia EMN24: MRD Negativity by Treatment Phase</vt:lpstr>
      <vt:lpstr>              Anti CD 38 li 4 lü Kombinasyonlar                            Yüksek Risk Grubu</vt:lpstr>
      <vt:lpstr>    CASSIOPEIA for NDMM Study Design </vt:lpstr>
      <vt:lpstr>    CASSIOPEIA: PFS According to Risk Status </vt:lpstr>
      <vt:lpstr>PERSEUS: VRd ± Daratumumab in Transplant-Eligible NDMM</vt:lpstr>
      <vt:lpstr>PERSEUS: MRD Negativity and PFS in High-Risk Disease</vt:lpstr>
      <vt:lpstr>                MASTER ve                  GMMG-CONCEPT çalışmaları, yüksek riskli hastalıkların tedavisine ilişkin yeni bakış açıları sağlıyor.</vt:lpstr>
      <vt:lpstr>                        MASTER Trial </vt:lpstr>
      <vt:lpstr>                  MASTER PFS ve OS </vt:lpstr>
      <vt:lpstr>PowerPoint Sunusu</vt:lpstr>
      <vt:lpstr>PowerPoint Sunusu</vt:lpstr>
      <vt:lpstr>PowerPoint Sunusu</vt:lpstr>
      <vt:lpstr>PowerPoint Sunusu</vt:lpstr>
      <vt:lpstr>                                 GMMG-CONCEPT:    Isa-KRd in 2 Cohorts of  Patients With High-Risk NDMM  </vt:lpstr>
      <vt:lpstr>                           GMMG-CONCEPT:             Response Rate and MRD Negativity</vt:lpstr>
      <vt:lpstr>     GMMG: Consolidation sonuna kadar en iyi yanıt  </vt:lpstr>
      <vt:lpstr>   GMMG: Central Response Results: MRD </vt:lpstr>
      <vt:lpstr>   GMMG: CD38 mAb quadruplets show benefit in                    high-risk NDMM populations </vt:lpstr>
      <vt:lpstr>IsKia EMN24: Isa-KRd vs KRd in Transplant-Eligible NDMM</vt:lpstr>
      <vt:lpstr>                                                      IsKia EMN24:            Post-Consolidation MRD Negativity by  Cytogenetic Risk</vt:lpstr>
      <vt:lpstr>                 Nakle Uygun Olmayan Grup </vt:lpstr>
      <vt:lpstr>PowerPoint Sunusu</vt:lpstr>
      <vt:lpstr>PowerPoint Sunusu</vt:lpstr>
      <vt:lpstr>OKHN-Uygun Olmayan Hastalar İçin Tedavi Yaklaşımları</vt:lpstr>
      <vt:lpstr>Faz III FIRST Çalışması: PFS/OS –yaşlı ve OKHN ineligible – Rd Cont / Rd 18ay/ MPT</vt:lpstr>
      <vt:lpstr>Faz II Çalışma: VRd-lite - TINE NDMM</vt:lpstr>
      <vt:lpstr>SWOG S0777: Güncel Analiz –VRD vs Rd (TINE NDMM)</vt:lpstr>
      <vt:lpstr>PowerPoint Sunusu</vt:lpstr>
      <vt:lpstr>                     IRD Kırılganlık Çalışması </vt:lpstr>
      <vt:lpstr>Kırılganlık Tabanlı Çalışmalar</vt:lpstr>
      <vt:lpstr>TOURMALINE-MM2: IRD vs Rd</vt:lpstr>
      <vt:lpstr>TOURMALINE-MM2: PFS</vt:lpstr>
      <vt:lpstr>           Daratumumab Kombinasyonlar </vt:lpstr>
      <vt:lpstr>MAIA: Dara-Rd vs Rd –TINE NDMM</vt:lpstr>
      <vt:lpstr>MAIA: PFS ve OS</vt:lpstr>
      <vt:lpstr>MAIA: Güncel PFS ve OS</vt:lpstr>
      <vt:lpstr>MAIA: Kırılganlığın Etkisi</vt:lpstr>
      <vt:lpstr>      CEPHEUS: Daratumumab SC + VRd  in Patients With  NDMM                              Without Planned Transplantation</vt:lpstr>
      <vt:lpstr>      CEPHEUS: PFS and MRD Negatiflik  Oranları</vt:lpstr>
      <vt:lpstr>    Dara-IRd in Transplant ineligible patients </vt:lpstr>
      <vt:lpstr>               İsatuximab  Kombinasyonlar </vt:lpstr>
      <vt:lpstr>IMROZ: Isatuximab + VRd in Transplant Ineligible NDMM</vt:lpstr>
      <vt:lpstr>          IMROZ: PFS and MRD Negatiflik  Oranları </vt:lpstr>
      <vt:lpstr>BENEFIT: Isatuximab + VRd in Transplant-Ineligible NDMM</vt:lpstr>
      <vt:lpstr>BENEFIT: Rate of MRD Negativity and ORR in ITT</vt:lpstr>
      <vt:lpstr>                                 GMMG-CONCEPT:    Isa-KRd in 2 Cohorts of  Patients With High-Risk NDMM  </vt:lpstr>
      <vt:lpstr>                           GMMG-CONCEPT:             Response Rate and MRD Negativity</vt:lpstr>
      <vt:lpstr>                                 Relaps Refrakter </vt:lpstr>
      <vt:lpstr>PowerPoint Sunusu</vt:lpstr>
      <vt:lpstr>PowerPoint Sunusu</vt:lpstr>
      <vt:lpstr>PowerPoint Sunusu</vt:lpstr>
      <vt:lpstr>PowerPoint Sunusu</vt:lpstr>
      <vt:lpstr>PowerPoint Sunusu</vt:lpstr>
      <vt:lpstr>Lenalidomid temelli indüksiyon sonrası / Refrakter (Lenalidomid refrakter, idame altında nüks) </vt:lpstr>
      <vt:lpstr>PowerPoint Sunusu</vt:lpstr>
      <vt:lpstr>PowerPoint Sunusu</vt:lpstr>
      <vt:lpstr>Pd-PFS</vt:lpstr>
      <vt:lpstr>Pd-OS</vt:lpstr>
      <vt:lpstr>PowerPoint Sunusu</vt:lpstr>
      <vt:lpstr>PCD - Çalışma Dizaynı</vt:lpstr>
      <vt:lpstr>PCD- OS</vt:lpstr>
      <vt:lpstr>PCD- PFS</vt:lpstr>
      <vt:lpstr>       Pomalidomid bazlı  ikili / üçlü kombinasyon </vt:lpstr>
      <vt:lpstr>                 Faz 3 Monoklonal Antikor Çalışmaları Genel  </vt:lpstr>
      <vt:lpstr>PowerPoint Sunusu</vt:lpstr>
      <vt:lpstr>                 CD 38 bazlı Transplanta Uygun olan Veya Olmayan Çalışmalar </vt:lpstr>
      <vt:lpstr>         Phase III APOLLO: Dara-Pd vs Pd in R/R MM                           After ≥1 Prior Therapy Line</vt:lpstr>
      <vt:lpstr>         Phase III CANDOR: Dara-Kd vs Kd in R/R MM                          After 1-3 Prior Therapy Lines</vt:lpstr>
      <vt:lpstr>      Phase III ICARIA-MM: Isa-Pd vs Pd in R/R MM After     ≥2 Prior Therapy Lines (Including Lenalidomide and a PI)</vt:lpstr>
      <vt:lpstr>        Phase III IKEMA: Isa-Kd vs Kd in R/R MM                   After 1-3 Prior Therapy Lines</vt:lpstr>
      <vt:lpstr>                           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Mehmet Bakırtaş</dc:creator>
  <cp:lastModifiedBy>Mehmet Bakırtaş</cp:lastModifiedBy>
  <cp:revision>39</cp:revision>
  <dcterms:created xsi:type="dcterms:W3CDTF">2025-04-23T16:23:40Z</dcterms:created>
  <dcterms:modified xsi:type="dcterms:W3CDTF">2025-04-24T18:25:24Z</dcterms:modified>
</cp:coreProperties>
</file>